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Ex1.xml" ContentType="application/vnd.ms-office.chartex+xml"/>
  <Override PartName="/ppt/charts/style12.xml" ContentType="application/vnd.ms-office.chartstyle+xml"/>
  <Override PartName="/ppt/charts/colors1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1" r:id="rId1"/>
  </p:sldMasterIdLst>
  <p:notesMasterIdLst>
    <p:notesMasterId r:id="rId63"/>
  </p:notesMasterIdLst>
  <p:sldIdLst>
    <p:sldId id="256" r:id="rId2"/>
    <p:sldId id="257" r:id="rId3"/>
    <p:sldId id="258" r:id="rId4"/>
    <p:sldId id="259" r:id="rId5"/>
    <p:sldId id="260" r:id="rId6"/>
    <p:sldId id="272" r:id="rId7"/>
    <p:sldId id="265" r:id="rId8"/>
    <p:sldId id="266" r:id="rId9"/>
    <p:sldId id="269" r:id="rId10"/>
    <p:sldId id="271"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88" r:id="rId27"/>
    <p:sldId id="289" r:id="rId28"/>
    <p:sldId id="290" r:id="rId29"/>
    <p:sldId id="291" r:id="rId30"/>
    <p:sldId id="292" r:id="rId31"/>
    <p:sldId id="293" r:id="rId32"/>
    <p:sldId id="294" r:id="rId33"/>
    <p:sldId id="295" r:id="rId34"/>
    <p:sldId id="301" r:id="rId35"/>
    <p:sldId id="296" r:id="rId36"/>
    <p:sldId id="297" r:id="rId37"/>
    <p:sldId id="302" r:id="rId38"/>
    <p:sldId id="298" r:id="rId39"/>
    <p:sldId id="303" r:id="rId40"/>
    <p:sldId id="299" r:id="rId41"/>
    <p:sldId id="300" r:id="rId42"/>
    <p:sldId id="304" r:id="rId43"/>
    <p:sldId id="305" r:id="rId44"/>
    <p:sldId id="316" r:id="rId45"/>
    <p:sldId id="306" r:id="rId46"/>
    <p:sldId id="317" r:id="rId47"/>
    <p:sldId id="307" r:id="rId48"/>
    <p:sldId id="318" r:id="rId49"/>
    <p:sldId id="308" r:id="rId50"/>
    <p:sldId id="319" r:id="rId51"/>
    <p:sldId id="309" r:id="rId52"/>
    <p:sldId id="320" r:id="rId53"/>
    <p:sldId id="310" r:id="rId54"/>
    <p:sldId id="321" r:id="rId55"/>
    <p:sldId id="311" r:id="rId56"/>
    <p:sldId id="322" r:id="rId57"/>
    <p:sldId id="312" r:id="rId58"/>
    <p:sldId id="323" r:id="rId59"/>
    <p:sldId id="313" r:id="rId60"/>
    <p:sldId id="324" r:id="rId61"/>
    <p:sldId id="325"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62" autoAdjust="0"/>
    <p:restoredTop sz="94660"/>
  </p:normalViewPr>
  <p:slideViewPr>
    <p:cSldViewPr snapToGrid="0">
      <p:cViewPr>
        <p:scale>
          <a:sx n="66" d="100"/>
          <a:sy n="66" d="100"/>
        </p:scale>
        <p:origin x="972"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charts/_rels/chart1.xml.rels><?xml version="1.0" encoding="UTF-8" standalone="yes"?>
<Relationships xmlns="http://schemas.openxmlformats.org/package/2006/relationships"><Relationship Id="rId3" Type="http://schemas.openxmlformats.org/officeDocument/2006/relationships/oleObject" Target="file:///E:\Data%20Analytics%20AJ\5.%20Capstone%20Project\University%20Success%20Analysis\Solutions\EDA.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E:\Data%20Analytics%20AJ\5.%20Capstone%20Project\University%20Success%20Analysis\Solutions\EDA.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E:\Data%20Analytics%20AJ\5.%20Capstone%20Project\University%20Success%20Analysis\Solutions\EDA.xlsx" TargetMode="External"/><Relationship Id="rId2" Type="http://schemas.microsoft.com/office/2011/relationships/chartColorStyle" Target="colors11.xml"/><Relationship Id="rId1" Type="http://schemas.microsoft.com/office/2011/relationships/chartStyle" Target="style11.xml"/></Relationships>
</file>

<file path=ppt/charts/_rels/chart2.xml.rels><?xml version="1.0" encoding="UTF-8" standalone="yes"?>
<Relationships xmlns="http://schemas.openxmlformats.org/package/2006/relationships"><Relationship Id="rId3" Type="http://schemas.openxmlformats.org/officeDocument/2006/relationships/oleObject" Target="file:///E:\Data%20Analytics%20AJ\5.%20Capstone%20Project\University%20Success%20Analysis\Solutions\ED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E:\Data%20Analytics%20AJ\5.%20Capstone%20Project\University%20Success%20Analysis\Solutions\EDA.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E:\Data%20Analytics%20AJ\5.%20Capstone%20Project\University%20Success%20Analysis\Solutions\EDA.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E:\Data%20Analytics%20AJ\5.%20Capstone%20Project\University%20Success%20Analysis\Solutions\EDA.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E:\Data%20Analytics%20AJ\5.%20Capstone%20Project\University%20Success%20Analysis\Solutions\EDA.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E:\Data%20Analytics%20AJ\5.%20Capstone%20Project\University%20Success%20Analysis\Solutions\EDA.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E:\Data%20Analytics%20AJ\5.%20Capstone%20Project\University%20Success%20Analysis\Solutions\EDA.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E:\Data%20Analytics%20AJ\5.%20Capstone%20Project\University%20Success%20Analysis\Solutions\EDA.xlsx" TargetMode="External"/><Relationship Id="rId2" Type="http://schemas.microsoft.com/office/2011/relationships/chartColorStyle" Target="colors9.xml"/><Relationship Id="rId1" Type="http://schemas.microsoft.com/office/2011/relationships/chartStyle" Target="style9.xml"/></Relationships>
</file>

<file path=ppt/charts/_rels/chartEx1.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oleObject" Target="file:///E:\Data%20Analytics%20AJ\5.%20Capstone%20Project\University%20Success%20Analysis\Solutions\ED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'EDA 2 '!$D$16</c:f>
              <c:strCache>
                <c:ptCount val="1"/>
                <c:pt idx="0">
                  <c:v>Num_of_Universities</c:v>
                </c:pt>
              </c:strCache>
            </c:strRef>
          </c:tx>
          <c:spPr>
            <a:ln w="28575" cap="rnd">
              <a:solidFill>
                <a:schemeClr val="accent1"/>
              </a:solidFill>
              <a:round/>
            </a:ln>
            <a:effectLst/>
          </c:spPr>
          <c:marker>
            <c:symbol val="none"/>
          </c:marker>
          <c:cat>
            <c:strRef>
              <c:f>'EDA 2 '!$B$17:$B$315</c:f>
              <c:strCache>
                <c:ptCount val="299"/>
                <c:pt idx="0">
                  <c:v>United States of America</c:v>
                </c:pt>
                <c:pt idx="1">
                  <c:v>United Kingdom</c:v>
                </c:pt>
                <c:pt idx="2">
                  <c:v>Canada</c:v>
                </c:pt>
                <c:pt idx="3">
                  <c:v>Japan</c:v>
                </c:pt>
                <c:pt idx="4">
                  <c:v>Sweden</c:v>
                </c:pt>
                <c:pt idx="5">
                  <c:v>France</c:v>
                </c:pt>
                <c:pt idx="6">
                  <c:v>Netherlands</c:v>
                </c:pt>
                <c:pt idx="7">
                  <c:v>Switzerland</c:v>
                </c:pt>
                <c:pt idx="8">
                  <c:v>Australia</c:v>
                </c:pt>
                <c:pt idx="9">
                  <c:v>Austria</c:v>
                </c:pt>
                <c:pt idx="10">
                  <c:v>Denmark</c:v>
                </c:pt>
                <c:pt idx="11">
                  <c:v>Finland</c:v>
                </c:pt>
                <c:pt idx="12">
                  <c:v>Germany</c:v>
                </c:pt>
                <c:pt idx="13">
                  <c:v>Norway</c:v>
                </c:pt>
                <c:pt idx="14">
                  <c:v>United States of America</c:v>
                </c:pt>
                <c:pt idx="15">
                  <c:v>United Kingdom</c:v>
                </c:pt>
                <c:pt idx="16">
                  <c:v>Japan</c:v>
                </c:pt>
                <c:pt idx="17">
                  <c:v>Canada</c:v>
                </c:pt>
                <c:pt idx="18">
                  <c:v>Sweden</c:v>
                </c:pt>
                <c:pt idx="19">
                  <c:v>France</c:v>
                </c:pt>
                <c:pt idx="20">
                  <c:v>Netherlands</c:v>
                </c:pt>
                <c:pt idx="21">
                  <c:v>Switzerland</c:v>
                </c:pt>
                <c:pt idx="22">
                  <c:v>Australia</c:v>
                </c:pt>
                <c:pt idx="23">
                  <c:v>Denmark</c:v>
                </c:pt>
                <c:pt idx="24">
                  <c:v>Finland</c:v>
                </c:pt>
                <c:pt idx="25">
                  <c:v>Germany</c:v>
                </c:pt>
                <c:pt idx="26">
                  <c:v>Norway</c:v>
                </c:pt>
                <c:pt idx="27">
                  <c:v>United States of America</c:v>
                </c:pt>
                <c:pt idx="28">
                  <c:v>United Kingdom</c:v>
                </c:pt>
                <c:pt idx="29">
                  <c:v>Japan</c:v>
                </c:pt>
                <c:pt idx="30">
                  <c:v>Canada</c:v>
                </c:pt>
                <c:pt idx="31">
                  <c:v>Sweden</c:v>
                </c:pt>
                <c:pt idx="32">
                  <c:v>France</c:v>
                </c:pt>
                <c:pt idx="33">
                  <c:v>Germany</c:v>
                </c:pt>
                <c:pt idx="34">
                  <c:v>Netherlands</c:v>
                </c:pt>
                <c:pt idx="35">
                  <c:v>Switzerland</c:v>
                </c:pt>
                <c:pt idx="36">
                  <c:v>Australia</c:v>
                </c:pt>
                <c:pt idx="37">
                  <c:v>Denmark</c:v>
                </c:pt>
                <c:pt idx="38">
                  <c:v>Finland</c:v>
                </c:pt>
                <c:pt idx="39">
                  <c:v>Norway</c:v>
                </c:pt>
                <c:pt idx="40">
                  <c:v>United States of America</c:v>
                </c:pt>
                <c:pt idx="41">
                  <c:v>United Kingdom</c:v>
                </c:pt>
                <c:pt idx="42">
                  <c:v>Canada</c:v>
                </c:pt>
                <c:pt idx="43">
                  <c:v>Sweden</c:v>
                </c:pt>
                <c:pt idx="44">
                  <c:v>Japan</c:v>
                </c:pt>
                <c:pt idx="45">
                  <c:v>Australia</c:v>
                </c:pt>
                <c:pt idx="46">
                  <c:v>Denmark</c:v>
                </c:pt>
                <c:pt idx="47">
                  <c:v>Germany</c:v>
                </c:pt>
                <c:pt idx="48">
                  <c:v>Netherlands</c:v>
                </c:pt>
                <c:pt idx="49">
                  <c:v>Switzerland</c:v>
                </c:pt>
                <c:pt idx="50">
                  <c:v>Finland</c:v>
                </c:pt>
                <c:pt idx="51">
                  <c:v>France</c:v>
                </c:pt>
                <c:pt idx="52">
                  <c:v>Norway</c:v>
                </c:pt>
                <c:pt idx="53">
                  <c:v>United States of America</c:v>
                </c:pt>
                <c:pt idx="54">
                  <c:v>United Kingdom</c:v>
                </c:pt>
                <c:pt idx="55">
                  <c:v>Canada</c:v>
                </c:pt>
                <c:pt idx="56">
                  <c:v>Japan</c:v>
                </c:pt>
                <c:pt idx="57">
                  <c:v>Sweden</c:v>
                </c:pt>
                <c:pt idx="58">
                  <c:v>Australia</c:v>
                </c:pt>
                <c:pt idx="59">
                  <c:v>Denmark</c:v>
                </c:pt>
                <c:pt idx="60">
                  <c:v>Netherlands</c:v>
                </c:pt>
                <c:pt idx="61">
                  <c:v>Switzerland</c:v>
                </c:pt>
                <c:pt idx="62">
                  <c:v>Finland</c:v>
                </c:pt>
                <c:pt idx="63">
                  <c:v>France</c:v>
                </c:pt>
                <c:pt idx="64">
                  <c:v>Germany</c:v>
                </c:pt>
                <c:pt idx="65">
                  <c:v>Norway</c:v>
                </c:pt>
                <c:pt idx="66">
                  <c:v>United States of America</c:v>
                </c:pt>
                <c:pt idx="67">
                  <c:v>United Kingdom</c:v>
                </c:pt>
                <c:pt idx="68">
                  <c:v>Canada</c:v>
                </c:pt>
                <c:pt idx="69">
                  <c:v>Japan</c:v>
                </c:pt>
                <c:pt idx="70">
                  <c:v>Sweden</c:v>
                </c:pt>
                <c:pt idx="71">
                  <c:v>Australia</c:v>
                </c:pt>
                <c:pt idx="72">
                  <c:v>Denmark</c:v>
                </c:pt>
                <c:pt idx="73">
                  <c:v>Netherlands</c:v>
                </c:pt>
                <c:pt idx="74">
                  <c:v>Switzerland</c:v>
                </c:pt>
                <c:pt idx="75">
                  <c:v>Belgium</c:v>
                </c:pt>
                <c:pt idx="76">
                  <c:v>Finland</c:v>
                </c:pt>
                <c:pt idx="77">
                  <c:v>France</c:v>
                </c:pt>
                <c:pt idx="78">
                  <c:v>Germany</c:v>
                </c:pt>
                <c:pt idx="79">
                  <c:v>Norway</c:v>
                </c:pt>
                <c:pt idx="80">
                  <c:v>United States of America</c:v>
                </c:pt>
                <c:pt idx="81">
                  <c:v>United Kingdom</c:v>
                </c:pt>
                <c:pt idx="82">
                  <c:v>Germany</c:v>
                </c:pt>
                <c:pt idx="83">
                  <c:v>Netherlands</c:v>
                </c:pt>
                <c:pt idx="84">
                  <c:v>Australia</c:v>
                </c:pt>
                <c:pt idx="85">
                  <c:v>Canada</c:v>
                </c:pt>
                <c:pt idx="86">
                  <c:v>Japan</c:v>
                </c:pt>
                <c:pt idx="87">
                  <c:v>Switzerland</c:v>
                </c:pt>
                <c:pt idx="88">
                  <c:v>Sweden</c:v>
                </c:pt>
                <c:pt idx="89">
                  <c:v>Denmark</c:v>
                </c:pt>
                <c:pt idx="90">
                  <c:v>France</c:v>
                </c:pt>
                <c:pt idx="91">
                  <c:v>China</c:v>
                </c:pt>
                <c:pt idx="92">
                  <c:v>Hong Kong</c:v>
                </c:pt>
                <c:pt idx="93">
                  <c:v>South Korea</c:v>
                </c:pt>
                <c:pt idx="94">
                  <c:v>Taiwan</c:v>
                </c:pt>
                <c:pt idx="95">
                  <c:v>Belgium</c:v>
                </c:pt>
                <c:pt idx="96">
                  <c:v>Finland</c:v>
                </c:pt>
                <c:pt idx="97">
                  <c:v>Norway</c:v>
                </c:pt>
                <c:pt idx="98">
                  <c:v>Austria</c:v>
                </c:pt>
                <c:pt idx="99">
                  <c:v>Ireland</c:v>
                </c:pt>
                <c:pt idx="100">
                  <c:v>Singapore</c:v>
                </c:pt>
                <c:pt idx="101">
                  <c:v>Spain</c:v>
                </c:pt>
                <c:pt idx="102">
                  <c:v>Egypt</c:v>
                </c:pt>
                <c:pt idx="103">
                  <c:v>New Zealand</c:v>
                </c:pt>
                <c:pt idx="104">
                  <c:v>South Africa</c:v>
                </c:pt>
                <c:pt idx="105">
                  <c:v>Turkey</c:v>
                </c:pt>
                <c:pt idx="106">
                  <c:v>United States of America</c:v>
                </c:pt>
                <c:pt idx="107">
                  <c:v>United Kingdom</c:v>
                </c:pt>
                <c:pt idx="108">
                  <c:v>Canada</c:v>
                </c:pt>
                <c:pt idx="109">
                  <c:v>Germany</c:v>
                </c:pt>
                <c:pt idx="110">
                  <c:v>Netherlands</c:v>
                </c:pt>
                <c:pt idx="111">
                  <c:v>Switzerland</c:v>
                </c:pt>
                <c:pt idx="112">
                  <c:v>Japan</c:v>
                </c:pt>
                <c:pt idx="113">
                  <c:v>Australia</c:v>
                </c:pt>
                <c:pt idx="114">
                  <c:v>France</c:v>
                </c:pt>
                <c:pt idx="115">
                  <c:v>Sweden</c:v>
                </c:pt>
                <c:pt idx="116">
                  <c:v>Israel</c:v>
                </c:pt>
                <c:pt idx="117">
                  <c:v>Denmark</c:v>
                </c:pt>
                <c:pt idx="118">
                  <c:v>Norway</c:v>
                </c:pt>
                <c:pt idx="119">
                  <c:v>South Korea</c:v>
                </c:pt>
                <c:pt idx="120">
                  <c:v>Belgium</c:v>
                </c:pt>
                <c:pt idx="121">
                  <c:v>Hong Kong</c:v>
                </c:pt>
                <c:pt idx="122">
                  <c:v>Finland</c:v>
                </c:pt>
                <c:pt idx="123">
                  <c:v>China</c:v>
                </c:pt>
                <c:pt idx="124">
                  <c:v>Ireland</c:v>
                </c:pt>
                <c:pt idx="125">
                  <c:v>Singapore</c:v>
                </c:pt>
                <c:pt idx="126">
                  <c:v>Italy</c:v>
                </c:pt>
                <c:pt idx="127">
                  <c:v>Austria</c:v>
                </c:pt>
                <c:pt idx="128">
                  <c:v>Brazil</c:v>
                </c:pt>
                <c:pt idx="129">
                  <c:v>New Zealand</c:v>
                </c:pt>
                <c:pt idx="130">
                  <c:v>South Africa</c:v>
                </c:pt>
                <c:pt idx="131">
                  <c:v>Spain</c:v>
                </c:pt>
                <c:pt idx="132">
                  <c:v>Taiwan</c:v>
                </c:pt>
                <c:pt idx="133">
                  <c:v>United States of America</c:v>
                </c:pt>
                <c:pt idx="134">
                  <c:v>United Kingdom</c:v>
                </c:pt>
                <c:pt idx="135">
                  <c:v>Canada</c:v>
                </c:pt>
                <c:pt idx="136">
                  <c:v>Netherlands</c:v>
                </c:pt>
                <c:pt idx="137">
                  <c:v>France</c:v>
                </c:pt>
                <c:pt idx="138">
                  <c:v>Switzerland</c:v>
                </c:pt>
                <c:pt idx="139">
                  <c:v>Japan</c:v>
                </c:pt>
                <c:pt idx="140">
                  <c:v>Australia</c:v>
                </c:pt>
                <c:pt idx="141">
                  <c:v>Germany</c:v>
                </c:pt>
                <c:pt idx="142">
                  <c:v>Sweden</c:v>
                </c:pt>
                <c:pt idx="143">
                  <c:v>Israel</c:v>
                </c:pt>
                <c:pt idx="144">
                  <c:v>Denmark</c:v>
                </c:pt>
                <c:pt idx="145">
                  <c:v>South Korea</c:v>
                </c:pt>
                <c:pt idx="146">
                  <c:v>Belgium</c:v>
                </c:pt>
                <c:pt idx="147">
                  <c:v>Hong Kong</c:v>
                </c:pt>
                <c:pt idx="148">
                  <c:v>Finland</c:v>
                </c:pt>
                <c:pt idx="149">
                  <c:v>Singapore</c:v>
                </c:pt>
                <c:pt idx="150">
                  <c:v>Norway</c:v>
                </c:pt>
                <c:pt idx="151">
                  <c:v>China</c:v>
                </c:pt>
                <c:pt idx="152">
                  <c:v>Ireland</c:v>
                </c:pt>
                <c:pt idx="153">
                  <c:v>Italy</c:v>
                </c:pt>
                <c:pt idx="154">
                  <c:v>Russia</c:v>
                </c:pt>
                <c:pt idx="155">
                  <c:v>Austria</c:v>
                </c:pt>
                <c:pt idx="156">
                  <c:v>Brazil</c:v>
                </c:pt>
                <c:pt idx="157">
                  <c:v>New Zealand</c:v>
                </c:pt>
                <c:pt idx="158">
                  <c:v>South Africa</c:v>
                </c:pt>
                <c:pt idx="159">
                  <c:v>Taiwan</c:v>
                </c:pt>
                <c:pt idx="160">
                  <c:v>United States of America</c:v>
                </c:pt>
                <c:pt idx="161">
                  <c:v>United Kingdom</c:v>
                </c:pt>
                <c:pt idx="162">
                  <c:v>China</c:v>
                </c:pt>
                <c:pt idx="163">
                  <c:v>Japan</c:v>
                </c:pt>
                <c:pt idx="164">
                  <c:v>Germany</c:v>
                </c:pt>
                <c:pt idx="165">
                  <c:v>France</c:v>
                </c:pt>
                <c:pt idx="166">
                  <c:v>Italy</c:v>
                </c:pt>
                <c:pt idx="167">
                  <c:v>Spain</c:v>
                </c:pt>
                <c:pt idx="168">
                  <c:v>Canada</c:v>
                </c:pt>
                <c:pt idx="169">
                  <c:v>South Korea</c:v>
                </c:pt>
                <c:pt idx="170">
                  <c:v>Australia</c:v>
                </c:pt>
                <c:pt idx="171">
                  <c:v>Taiwan</c:v>
                </c:pt>
                <c:pt idx="172">
                  <c:v>Netherlands</c:v>
                </c:pt>
                <c:pt idx="173">
                  <c:v>Brazil</c:v>
                </c:pt>
                <c:pt idx="174">
                  <c:v>Sweden</c:v>
                </c:pt>
                <c:pt idx="175">
                  <c:v>Switzerland</c:v>
                </c:pt>
                <c:pt idx="176">
                  <c:v>Belgium</c:v>
                </c:pt>
                <c:pt idx="177">
                  <c:v>India</c:v>
                </c:pt>
                <c:pt idx="178">
                  <c:v>Austria</c:v>
                </c:pt>
                <c:pt idx="179">
                  <c:v>Turkey</c:v>
                </c:pt>
                <c:pt idx="180">
                  <c:v>Finland</c:v>
                </c:pt>
                <c:pt idx="181">
                  <c:v>Ireland</c:v>
                </c:pt>
                <c:pt idx="182">
                  <c:v>Denmark</c:v>
                </c:pt>
                <c:pt idx="183">
                  <c:v>Poland</c:v>
                </c:pt>
                <c:pt idx="184">
                  <c:v>Israel</c:v>
                </c:pt>
                <c:pt idx="185">
                  <c:v>Hong Kong</c:v>
                </c:pt>
                <c:pt idx="186">
                  <c:v>Iran</c:v>
                </c:pt>
                <c:pt idx="187">
                  <c:v>Greece</c:v>
                </c:pt>
                <c:pt idx="188">
                  <c:v>Portugal</c:v>
                </c:pt>
                <c:pt idx="189">
                  <c:v>New Zealand</c:v>
                </c:pt>
                <c:pt idx="190">
                  <c:v>Norway</c:v>
                </c:pt>
                <c:pt idx="191">
                  <c:v>Hungary</c:v>
                </c:pt>
                <c:pt idx="192">
                  <c:v>South Africa</c:v>
                </c:pt>
                <c:pt idx="193">
                  <c:v>Czech Republic</c:v>
                </c:pt>
                <c:pt idx="194">
                  <c:v>Argentina</c:v>
                </c:pt>
                <c:pt idx="195">
                  <c:v>Chile</c:v>
                </c:pt>
                <c:pt idx="196">
                  <c:v>Egypt</c:v>
                </c:pt>
                <c:pt idx="197">
                  <c:v>Saudi Arabia</c:v>
                </c:pt>
                <c:pt idx="198">
                  <c:v>Singapore</c:v>
                </c:pt>
                <c:pt idx="199">
                  <c:v>Malaysia</c:v>
                </c:pt>
                <c:pt idx="200">
                  <c:v>Russia</c:v>
                </c:pt>
                <c:pt idx="201">
                  <c:v>Thailand</c:v>
                </c:pt>
                <c:pt idx="202">
                  <c:v>Colombia</c:v>
                </c:pt>
                <c:pt idx="203">
                  <c:v>Mexico</c:v>
                </c:pt>
                <c:pt idx="204">
                  <c:v>Slovenia</c:v>
                </c:pt>
                <c:pt idx="205">
                  <c:v>Bulgaria</c:v>
                </c:pt>
                <c:pt idx="206">
                  <c:v>Croatia</c:v>
                </c:pt>
                <c:pt idx="207">
                  <c:v>Cyprus</c:v>
                </c:pt>
                <c:pt idx="208">
                  <c:v>Estonia</c:v>
                </c:pt>
                <c:pt idx="209">
                  <c:v>Iceland</c:v>
                </c:pt>
                <c:pt idx="210">
                  <c:v>Lebanon</c:v>
                </c:pt>
                <c:pt idx="211">
                  <c:v>Lithuania</c:v>
                </c:pt>
                <c:pt idx="212">
                  <c:v>Puerto Rico</c:v>
                </c:pt>
                <c:pt idx="213">
                  <c:v>Romania</c:v>
                </c:pt>
                <c:pt idx="214">
                  <c:v>Serbia</c:v>
                </c:pt>
                <c:pt idx="215">
                  <c:v>Slovakia</c:v>
                </c:pt>
                <c:pt idx="216">
                  <c:v>Uganda</c:v>
                </c:pt>
                <c:pt idx="217">
                  <c:v>United Arab Emirates</c:v>
                </c:pt>
                <c:pt idx="218">
                  <c:v>Uruguay</c:v>
                </c:pt>
                <c:pt idx="219">
                  <c:v>United States of America</c:v>
                </c:pt>
                <c:pt idx="220">
                  <c:v>United Kingdom</c:v>
                </c:pt>
                <c:pt idx="221">
                  <c:v>China</c:v>
                </c:pt>
                <c:pt idx="222">
                  <c:v>Japan</c:v>
                </c:pt>
                <c:pt idx="223">
                  <c:v>Germany</c:v>
                </c:pt>
                <c:pt idx="224">
                  <c:v>France</c:v>
                </c:pt>
                <c:pt idx="225">
                  <c:v>Italy</c:v>
                </c:pt>
                <c:pt idx="226">
                  <c:v>Canada</c:v>
                </c:pt>
                <c:pt idx="227">
                  <c:v>Spain</c:v>
                </c:pt>
                <c:pt idx="228">
                  <c:v>South Korea</c:v>
                </c:pt>
                <c:pt idx="229">
                  <c:v>Australia</c:v>
                </c:pt>
                <c:pt idx="230">
                  <c:v>Netherlands</c:v>
                </c:pt>
                <c:pt idx="231">
                  <c:v>Taiwan</c:v>
                </c:pt>
                <c:pt idx="232">
                  <c:v>Brazil</c:v>
                </c:pt>
                <c:pt idx="233">
                  <c:v>Sweden</c:v>
                </c:pt>
                <c:pt idx="234">
                  <c:v>Switzerland</c:v>
                </c:pt>
                <c:pt idx="235">
                  <c:v>India</c:v>
                </c:pt>
                <c:pt idx="236">
                  <c:v>Belgium</c:v>
                </c:pt>
                <c:pt idx="237">
                  <c:v>Turkey</c:v>
                </c:pt>
                <c:pt idx="238">
                  <c:v>Austria</c:v>
                </c:pt>
                <c:pt idx="239">
                  <c:v>Finland</c:v>
                </c:pt>
                <c:pt idx="240">
                  <c:v>Denmark</c:v>
                </c:pt>
                <c:pt idx="241">
                  <c:v>Hong Kong</c:v>
                </c:pt>
                <c:pt idx="242">
                  <c:v>Poland</c:v>
                </c:pt>
                <c:pt idx="243">
                  <c:v>Ireland</c:v>
                </c:pt>
                <c:pt idx="244">
                  <c:v>Iran</c:v>
                </c:pt>
                <c:pt idx="245">
                  <c:v>Israel</c:v>
                </c:pt>
                <c:pt idx="246">
                  <c:v>Greece</c:v>
                </c:pt>
                <c:pt idx="247">
                  <c:v>Portugal</c:v>
                </c:pt>
                <c:pt idx="248">
                  <c:v>New Zealand</c:v>
                </c:pt>
                <c:pt idx="249">
                  <c:v>Norway</c:v>
                </c:pt>
                <c:pt idx="250">
                  <c:v>Hungary</c:v>
                </c:pt>
                <c:pt idx="251">
                  <c:v>Russia</c:v>
                </c:pt>
                <c:pt idx="252">
                  <c:v>South Africa</c:v>
                </c:pt>
                <c:pt idx="253">
                  <c:v>Czech Republic</c:v>
                </c:pt>
                <c:pt idx="254">
                  <c:v>Chile</c:v>
                </c:pt>
                <c:pt idx="255">
                  <c:v>Egypt</c:v>
                </c:pt>
                <c:pt idx="256">
                  <c:v>Saudi Arabia</c:v>
                </c:pt>
                <c:pt idx="257">
                  <c:v>Singapore</c:v>
                </c:pt>
                <c:pt idx="258">
                  <c:v>Argentina</c:v>
                </c:pt>
                <c:pt idx="259">
                  <c:v>Malaysia</c:v>
                </c:pt>
                <c:pt idx="260">
                  <c:v>Thailand</c:v>
                </c:pt>
                <c:pt idx="261">
                  <c:v>Colombia</c:v>
                </c:pt>
                <c:pt idx="262">
                  <c:v>Mexico</c:v>
                </c:pt>
                <c:pt idx="263">
                  <c:v>Romania</c:v>
                </c:pt>
                <c:pt idx="264">
                  <c:v>Slovenia</c:v>
                </c:pt>
                <c:pt idx="265">
                  <c:v>Bulgaria</c:v>
                </c:pt>
                <c:pt idx="266">
                  <c:v>Croatia</c:v>
                </c:pt>
                <c:pt idx="267">
                  <c:v>Cyprus</c:v>
                </c:pt>
                <c:pt idx="268">
                  <c:v>Estonia</c:v>
                </c:pt>
                <c:pt idx="269">
                  <c:v>Iceland</c:v>
                </c:pt>
                <c:pt idx="270">
                  <c:v>Lebanon</c:v>
                </c:pt>
                <c:pt idx="271">
                  <c:v>Lithuania</c:v>
                </c:pt>
                <c:pt idx="272">
                  <c:v>Puerto Rico</c:v>
                </c:pt>
                <c:pt idx="273">
                  <c:v>Serbia</c:v>
                </c:pt>
                <c:pt idx="274">
                  <c:v>Slovakia</c:v>
                </c:pt>
                <c:pt idx="275">
                  <c:v>Uganda</c:v>
                </c:pt>
                <c:pt idx="276">
                  <c:v>United Arab Emirates</c:v>
                </c:pt>
                <c:pt idx="277">
                  <c:v>Uruguay</c:v>
                </c:pt>
                <c:pt idx="278">
                  <c:v>United States of America</c:v>
                </c:pt>
                <c:pt idx="279">
                  <c:v>United Kingdom</c:v>
                </c:pt>
                <c:pt idx="280">
                  <c:v>Germany</c:v>
                </c:pt>
                <c:pt idx="281">
                  <c:v>Netherlands</c:v>
                </c:pt>
                <c:pt idx="282">
                  <c:v>Canada</c:v>
                </c:pt>
                <c:pt idx="283">
                  <c:v>Australia</c:v>
                </c:pt>
                <c:pt idx="284">
                  <c:v>South Korea</c:v>
                </c:pt>
                <c:pt idx="285">
                  <c:v>Sweden</c:v>
                </c:pt>
                <c:pt idx="286">
                  <c:v>France</c:v>
                </c:pt>
                <c:pt idx="287">
                  <c:v>Belgium</c:v>
                </c:pt>
                <c:pt idx="288">
                  <c:v>Italy</c:v>
                </c:pt>
                <c:pt idx="289">
                  <c:v>Singapore</c:v>
                </c:pt>
                <c:pt idx="290">
                  <c:v>Spain</c:v>
                </c:pt>
                <c:pt idx="291">
                  <c:v>Switzerland</c:v>
                </c:pt>
                <c:pt idx="292">
                  <c:v>Austria</c:v>
                </c:pt>
                <c:pt idx="293">
                  <c:v>China</c:v>
                </c:pt>
                <c:pt idx="294">
                  <c:v>Hong Kong</c:v>
                </c:pt>
                <c:pt idx="295">
                  <c:v>Ireland</c:v>
                </c:pt>
                <c:pt idx="296">
                  <c:v>Israel</c:v>
                </c:pt>
                <c:pt idx="297">
                  <c:v>Japan</c:v>
                </c:pt>
                <c:pt idx="298">
                  <c:v>Norway</c:v>
                </c:pt>
              </c:strCache>
              <c:extLst/>
            </c:strRef>
          </c:cat>
          <c:val>
            <c:numRef>
              <c:f>'EDA 2 '!$D$17:$D$315</c:f>
              <c:numCache>
                <c:formatCode>General</c:formatCode>
                <c:ptCount val="299"/>
                <c:pt idx="0">
                  <c:v>280</c:v>
                </c:pt>
                <c:pt idx="1">
                  <c:v>49</c:v>
                </c:pt>
                <c:pt idx="2">
                  <c:v>28</c:v>
                </c:pt>
                <c:pt idx="3">
                  <c:v>28</c:v>
                </c:pt>
                <c:pt idx="4">
                  <c:v>28</c:v>
                </c:pt>
                <c:pt idx="5">
                  <c:v>14</c:v>
                </c:pt>
                <c:pt idx="6">
                  <c:v>14</c:v>
                </c:pt>
                <c:pt idx="7">
                  <c:v>14</c:v>
                </c:pt>
                <c:pt idx="8">
                  <c:v>7</c:v>
                </c:pt>
                <c:pt idx="9">
                  <c:v>7</c:v>
                </c:pt>
                <c:pt idx="10">
                  <c:v>7</c:v>
                </c:pt>
                <c:pt idx="11">
                  <c:v>7</c:v>
                </c:pt>
                <c:pt idx="12">
                  <c:v>7</c:v>
                </c:pt>
                <c:pt idx="13">
                  <c:v>7</c:v>
                </c:pt>
                <c:pt idx="14">
                  <c:v>280</c:v>
                </c:pt>
                <c:pt idx="15">
                  <c:v>49</c:v>
                </c:pt>
                <c:pt idx="16">
                  <c:v>35</c:v>
                </c:pt>
                <c:pt idx="17">
                  <c:v>28</c:v>
                </c:pt>
                <c:pt idx="18">
                  <c:v>28</c:v>
                </c:pt>
                <c:pt idx="19">
                  <c:v>14</c:v>
                </c:pt>
                <c:pt idx="20">
                  <c:v>14</c:v>
                </c:pt>
                <c:pt idx="21">
                  <c:v>14</c:v>
                </c:pt>
                <c:pt idx="22">
                  <c:v>7</c:v>
                </c:pt>
                <c:pt idx="23">
                  <c:v>7</c:v>
                </c:pt>
                <c:pt idx="24">
                  <c:v>7</c:v>
                </c:pt>
                <c:pt idx="25">
                  <c:v>7</c:v>
                </c:pt>
                <c:pt idx="26">
                  <c:v>7</c:v>
                </c:pt>
                <c:pt idx="27">
                  <c:v>287</c:v>
                </c:pt>
                <c:pt idx="28">
                  <c:v>49</c:v>
                </c:pt>
                <c:pt idx="29">
                  <c:v>35</c:v>
                </c:pt>
                <c:pt idx="30">
                  <c:v>28</c:v>
                </c:pt>
                <c:pt idx="31">
                  <c:v>28</c:v>
                </c:pt>
                <c:pt idx="32">
                  <c:v>14</c:v>
                </c:pt>
                <c:pt idx="33">
                  <c:v>14</c:v>
                </c:pt>
                <c:pt idx="34">
                  <c:v>14</c:v>
                </c:pt>
                <c:pt idx="35">
                  <c:v>14</c:v>
                </c:pt>
                <c:pt idx="36">
                  <c:v>7</c:v>
                </c:pt>
                <c:pt idx="37">
                  <c:v>7</c:v>
                </c:pt>
                <c:pt idx="38">
                  <c:v>7</c:v>
                </c:pt>
                <c:pt idx="39">
                  <c:v>7</c:v>
                </c:pt>
                <c:pt idx="40">
                  <c:v>287</c:v>
                </c:pt>
                <c:pt idx="41">
                  <c:v>49</c:v>
                </c:pt>
                <c:pt idx="42">
                  <c:v>28</c:v>
                </c:pt>
                <c:pt idx="43">
                  <c:v>28</c:v>
                </c:pt>
                <c:pt idx="44">
                  <c:v>21</c:v>
                </c:pt>
                <c:pt idx="45">
                  <c:v>14</c:v>
                </c:pt>
                <c:pt idx="46">
                  <c:v>14</c:v>
                </c:pt>
                <c:pt idx="47">
                  <c:v>14</c:v>
                </c:pt>
                <c:pt idx="48">
                  <c:v>14</c:v>
                </c:pt>
                <c:pt idx="49">
                  <c:v>14</c:v>
                </c:pt>
                <c:pt idx="50">
                  <c:v>7</c:v>
                </c:pt>
                <c:pt idx="51">
                  <c:v>7</c:v>
                </c:pt>
                <c:pt idx="52">
                  <c:v>7</c:v>
                </c:pt>
                <c:pt idx="53">
                  <c:v>287</c:v>
                </c:pt>
                <c:pt idx="54">
                  <c:v>49</c:v>
                </c:pt>
                <c:pt idx="55">
                  <c:v>28</c:v>
                </c:pt>
                <c:pt idx="56">
                  <c:v>28</c:v>
                </c:pt>
                <c:pt idx="57">
                  <c:v>21</c:v>
                </c:pt>
                <c:pt idx="58">
                  <c:v>14</c:v>
                </c:pt>
                <c:pt idx="59">
                  <c:v>14</c:v>
                </c:pt>
                <c:pt idx="60">
                  <c:v>14</c:v>
                </c:pt>
                <c:pt idx="61">
                  <c:v>14</c:v>
                </c:pt>
                <c:pt idx="62">
                  <c:v>7</c:v>
                </c:pt>
                <c:pt idx="63">
                  <c:v>7</c:v>
                </c:pt>
                <c:pt idx="64">
                  <c:v>7</c:v>
                </c:pt>
                <c:pt idx="65">
                  <c:v>7</c:v>
                </c:pt>
                <c:pt idx="66">
                  <c:v>287</c:v>
                </c:pt>
                <c:pt idx="67">
                  <c:v>49</c:v>
                </c:pt>
                <c:pt idx="68">
                  <c:v>28</c:v>
                </c:pt>
                <c:pt idx="69">
                  <c:v>28</c:v>
                </c:pt>
                <c:pt idx="70">
                  <c:v>21</c:v>
                </c:pt>
                <c:pt idx="71">
                  <c:v>14</c:v>
                </c:pt>
                <c:pt idx="72">
                  <c:v>14</c:v>
                </c:pt>
                <c:pt idx="73">
                  <c:v>14</c:v>
                </c:pt>
                <c:pt idx="74">
                  <c:v>14</c:v>
                </c:pt>
                <c:pt idx="75">
                  <c:v>7</c:v>
                </c:pt>
                <c:pt idx="76">
                  <c:v>7</c:v>
                </c:pt>
                <c:pt idx="77">
                  <c:v>7</c:v>
                </c:pt>
                <c:pt idx="78">
                  <c:v>7</c:v>
                </c:pt>
                <c:pt idx="79">
                  <c:v>7</c:v>
                </c:pt>
                <c:pt idx="80">
                  <c:v>687</c:v>
                </c:pt>
                <c:pt idx="81">
                  <c:v>204</c:v>
                </c:pt>
                <c:pt idx="82">
                  <c:v>85</c:v>
                </c:pt>
                <c:pt idx="83">
                  <c:v>74</c:v>
                </c:pt>
                <c:pt idx="84">
                  <c:v>63</c:v>
                </c:pt>
                <c:pt idx="85">
                  <c:v>58</c:v>
                </c:pt>
                <c:pt idx="86">
                  <c:v>58</c:v>
                </c:pt>
                <c:pt idx="87">
                  <c:v>57</c:v>
                </c:pt>
                <c:pt idx="88">
                  <c:v>39</c:v>
                </c:pt>
                <c:pt idx="89">
                  <c:v>32</c:v>
                </c:pt>
                <c:pt idx="90">
                  <c:v>31</c:v>
                </c:pt>
                <c:pt idx="91">
                  <c:v>30</c:v>
                </c:pt>
                <c:pt idx="92">
                  <c:v>24</c:v>
                </c:pt>
                <c:pt idx="93">
                  <c:v>24</c:v>
                </c:pt>
                <c:pt idx="94">
                  <c:v>24</c:v>
                </c:pt>
                <c:pt idx="95">
                  <c:v>19</c:v>
                </c:pt>
                <c:pt idx="96">
                  <c:v>13</c:v>
                </c:pt>
                <c:pt idx="97">
                  <c:v>13</c:v>
                </c:pt>
                <c:pt idx="98">
                  <c:v>12</c:v>
                </c:pt>
                <c:pt idx="99">
                  <c:v>12</c:v>
                </c:pt>
                <c:pt idx="100">
                  <c:v>12</c:v>
                </c:pt>
                <c:pt idx="101">
                  <c:v>12</c:v>
                </c:pt>
                <c:pt idx="102">
                  <c:v>6</c:v>
                </c:pt>
                <c:pt idx="103">
                  <c:v>6</c:v>
                </c:pt>
                <c:pt idx="104">
                  <c:v>6</c:v>
                </c:pt>
                <c:pt idx="105">
                  <c:v>6</c:v>
                </c:pt>
                <c:pt idx="106">
                  <c:v>1175</c:v>
                </c:pt>
                <c:pt idx="107">
                  <c:v>286</c:v>
                </c:pt>
                <c:pt idx="108">
                  <c:v>106</c:v>
                </c:pt>
                <c:pt idx="109">
                  <c:v>103</c:v>
                </c:pt>
                <c:pt idx="110">
                  <c:v>102</c:v>
                </c:pt>
                <c:pt idx="111">
                  <c:v>95</c:v>
                </c:pt>
                <c:pt idx="112">
                  <c:v>91</c:v>
                </c:pt>
                <c:pt idx="113">
                  <c:v>79</c:v>
                </c:pt>
                <c:pt idx="114">
                  <c:v>77</c:v>
                </c:pt>
                <c:pt idx="115">
                  <c:v>59</c:v>
                </c:pt>
                <c:pt idx="116">
                  <c:v>51</c:v>
                </c:pt>
                <c:pt idx="117">
                  <c:v>40</c:v>
                </c:pt>
                <c:pt idx="118">
                  <c:v>27</c:v>
                </c:pt>
                <c:pt idx="119">
                  <c:v>26</c:v>
                </c:pt>
                <c:pt idx="120">
                  <c:v>25</c:v>
                </c:pt>
                <c:pt idx="121">
                  <c:v>24</c:v>
                </c:pt>
                <c:pt idx="122">
                  <c:v>21</c:v>
                </c:pt>
                <c:pt idx="123">
                  <c:v>18</c:v>
                </c:pt>
                <c:pt idx="124">
                  <c:v>12</c:v>
                </c:pt>
                <c:pt idx="125">
                  <c:v>12</c:v>
                </c:pt>
                <c:pt idx="126">
                  <c:v>8</c:v>
                </c:pt>
                <c:pt idx="127">
                  <c:v>6</c:v>
                </c:pt>
                <c:pt idx="128">
                  <c:v>6</c:v>
                </c:pt>
                <c:pt idx="129">
                  <c:v>6</c:v>
                </c:pt>
                <c:pt idx="130">
                  <c:v>6</c:v>
                </c:pt>
                <c:pt idx="131">
                  <c:v>6</c:v>
                </c:pt>
                <c:pt idx="132">
                  <c:v>6</c:v>
                </c:pt>
                <c:pt idx="133">
                  <c:v>1172</c:v>
                </c:pt>
                <c:pt idx="134">
                  <c:v>272</c:v>
                </c:pt>
                <c:pt idx="135">
                  <c:v>108</c:v>
                </c:pt>
                <c:pt idx="136">
                  <c:v>101</c:v>
                </c:pt>
                <c:pt idx="137">
                  <c:v>96</c:v>
                </c:pt>
                <c:pt idx="138">
                  <c:v>95</c:v>
                </c:pt>
                <c:pt idx="139">
                  <c:v>92</c:v>
                </c:pt>
                <c:pt idx="140">
                  <c:v>85</c:v>
                </c:pt>
                <c:pt idx="141">
                  <c:v>82</c:v>
                </c:pt>
                <c:pt idx="142">
                  <c:v>59</c:v>
                </c:pt>
                <c:pt idx="143">
                  <c:v>57</c:v>
                </c:pt>
                <c:pt idx="144">
                  <c:v>40</c:v>
                </c:pt>
                <c:pt idx="145">
                  <c:v>32</c:v>
                </c:pt>
                <c:pt idx="146">
                  <c:v>31</c:v>
                </c:pt>
                <c:pt idx="147">
                  <c:v>24</c:v>
                </c:pt>
                <c:pt idx="148">
                  <c:v>21</c:v>
                </c:pt>
                <c:pt idx="149">
                  <c:v>20</c:v>
                </c:pt>
                <c:pt idx="150">
                  <c:v>15</c:v>
                </c:pt>
                <c:pt idx="151">
                  <c:v>12</c:v>
                </c:pt>
                <c:pt idx="152">
                  <c:v>12</c:v>
                </c:pt>
                <c:pt idx="153">
                  <c:v>8</c:v>
                </c:pt>
                <c:pt idx="154">
                  <c:v>8</c:v>
                </c:pt>
                <c:pt idx="155">
                  <c:v>6</c:v>
                </c:pt>
                <c:pt idx="156">
                  <c:v>6</c:v>
                </c:pt>
                <c:pt idx="157">
                  <c:v>6</c:v>
                </c:pt>
                <c:pt idx="158">
                  <c:v>6</c:v>
                </c:pt>
                <c:pt idx="159">
                  <c:v>6</c:v>
                </c:pt>
                <c:pt idx="160">
                  <c:v>2560</c:v>
                </c:pt>
                <c:pt idx="161">
                  <c:v>721</c:v>
                </c:pt>
                <c:pt idx="162">
                  <c:v>684</c:v>
                </c:pt>
                <c:pt idx="163">
                  <c:v>636</c:v>
                </c:pt>
                <c:pt idx="164">
                  <c:v>514</c:v>
                </c:pt>
                <c:pt idx="165">
                  <c:v>462</c:v>
                </c:pt>
                <c:pt idx="166">
                  <c:v>376</c:v>
                </c:pt>
                <c:pt idx="167">
                  <c:v>334</c:v>
                </c:pt>
                <c:pt idx="168">
                  <c:v>326</c:v>
                </c:pt>
                <c:pt idx="169">
                  <c:v>296</c:v>
                </c:pt>
                <c:pt idx="170">
                  <c:v>265</c:v>
                </c:pt>
                <c:pt idx="171">
                  <c:v>206</c:v>
                </c:pt>
                <c:pt idx="172">
                  <c:v>204</c:v>
                </c:pt>
                <c:pt idx="173">
                  <c:v>144</c:v>
                </c:pt>
                <c:pt idx="174">
                  <c:v>139</c:v>
                </c:pt>
                <c:pt idx="175">
                  <c:v>135</c:v>
                </c:pt>
                <c:pt idx="176">
                  <c:v>124</c:v>
                </c:pt>
                <c:pt idx="177">
                  <c:v>120</c:v>
                </c:pt>
                <c:pt idx="178">
                  <c:v>102</c:v>
                </c:pt>
                <c:pt idx="179">
                  <c:v>86</c:v>
                </c:pt>
                <c:pt idx="180">
                  <c:v>85</c:v>
                </c:pt>
                <c:pt idx="181">
                  <c:v>76</c:v>
                </c:pt>
                <c:pt idx="182">
                  <c:v>72</c:v>
                </c:pt>
                <c:pt idx="183">
                  <c:v>72</c:v>
                </c:pt>
                <c:pt idx="184">
                  <c:v>68</c:v>
                </c:pt>
                <c:pt idx="185">
                  <c:v>66</c:v>
                </c:pt>
                <c:pt idx="186">
                  <c:v>64</c:v>
                </c:pt>
                <c:pt idx="187">
                  <c:v>56</c:v>
                </c:pt>
                <c:pt idx="188">
                  <c:v>56</c:v>
                </c:pt>
                <c:pt idx="189">
                  <c:v>54</c:v>
                </c:pt>
                <c:pt idx="190">
                  <c:v>53</c:v>
                </c:pt>
                <c:pt idx="191">
                  <c:v>48</c:v>
                </c:pt>
                <c:pt idx="192">
                  <c:v>46</c:v>
                </c:pt>
                <c:pt idx="193">
                  <c:v>40</c:v>
                </c:pt>
                <c:pt idx="194">
                  <c:v>32</c:v>
                </c:pt>
                <c:pt idx="195">
                  <c:v>32</c:v>
                </c:pt>
                <c:pt idx="196">
                  <c:v>32</c:v>
                </c:pt>
                <c:pt idx="197">
                  <c:v>32</c:v>
                </c:pt>
                <c:pt idx="198">
                  <c:v>28</c:v>
                </c:pt>
                <c:pt idx="199">
                  <c:v>24</c:v>
                </c:pt>
                <c:pt idx="200">
                  <c:v>24</c:v>
                </c:pt>
                <c:pt idx="201">
                  <c:v>24</c:v>
                </c:pt>
                <c:pt idx="202">
                  <c:v>16</c:v>
                </c:pt>
                <c:pt idx="203">
                  <c:v>16</c:v>
                </c:pt>
                <c:pt idx="204">
                  <c:v>16</c:v>
                </c:pt>
                <c:pt idx="205">
                  <c:v>8</c:v>
                </c:pt>
                <c:pt idx="206">
                  <c:v>8</c:v>
                </c:pt>
                <c:pt idx="207">
                  <c:v>8</c:v>
                </c:pt>
                <c:pt idx="208">
                  <c:v>8</c:v>
                </c:pt>
                <c:pt idx="209">
                  <c:v>8</c:v>
                </c:pt>
                <c:pt idx="210">
                  <c:v>8</c:v>
                </c:pt>
                <c:pt idx="211">
                  <c:v>8</c:v>
                </c:pt>
                <c:pt idx="212">
                  <c:v>8</c:v>
                </c:pt>
                <c:pt idx="213">
                  <c:v>8</c:v>
                </c:pt>
                <c:pt idx="214">
                  <c:v>8</c:v>
                </c:pt>
                <c:pt idx="215">
                  <c:v>8</c:v>
                </c:pt>
                <c:pt idx="216">
                  <c:v>8</c:v>
                </c:pt>
                <c:pt idx="217">
                  <c:v>8</c:v>
                </c:pt>
                <c:pt idx="218">
                  <c:v>8</c:v>
                </c:pt>
                <c:pt idx="219">
                  <c:v>2556</c:v>
                </c:pt>
                <c:pt idx="220">
                  <c:v>724</c:v>
                </c:pt>
                <c:pt idx="221">
                  <c:v>682</c:v>
                </c:pt>
                <c:pt idx="222">
                  <c:v>643</c:v>
                </c:pt>
                <c:pt idx="223">
                  <c:v>526</c:v>
                </c:pt>
                <c:pt idx="224">
                  <c:v>448</c:v>
                </c:pt>
                <c:pt idx="225">
                  <c:v>382</c:v>
                </c:pt>
                <c:pt idx="226">
                  <c:v>340</c:v>
                </c:pt>
                <c:pt idx="227">
                  <c:v>326</c:v>
                </c:pt>
                <c:pt idx="228">
                  <c:v>312</c:v>
                </c:pt>
                <c:pt idx="229">
                  <c:v>271</c:v>
                </c:pt>
                <c:pt idx="230">
                  <c:v>198</c:v>
                </c:pt>
                <c:pt idx="231">
                  <c:v>174</c:v>
                </c:pt>
                <c:pt idx="232">
                  <c:v>144</c:v>
                </c:pt>
                <c:pt idx="233">
                  <c:v>139</c:v>
                </c:pt>
                <c:pt idx="234">
                  <c:v>135</c:v>
                </c:pt>
                <c:pt idx="235">
                  <c:v>128</c:v>
                </c:pt>
                <c:pt idx="236">
                  <c:v>118</c:v>
                </c:pt>
                <c:pt idx="237">
                  <c:v>104</c:v>
                </c:pt>
                <c:pt idx="238">
                  <c:v>102</c:v>
                </c:pt>
                <c:pt idx="239">
                  <c:v>85</c:v>
                </c:pt>
                <c:pt idx="240">
                  <c:v>72</c:v>
                </c:pt>
                <c:pt idx="241">
                  <c:v>72</c:v>
                </c:pt>
                <c:pt idx="242">
                  <c:v>72</c:v>
                </c:pt>
                <c:pt idx="243">
                  <c:v>70</c:v>
                </c:pt>
                <c:pt idx="244">
                  <c:v>64</c:v>
                </c:pt>
                <c:pt idx="245">
                  <c:v>62</c:v>
                </c:pt>
                <c:pt idx="246">
                  <c:v>56</c:v>
                </c:pt>
                <c:pt idx="247">
                  <c:v>56</c:v>
                </c:pt>
                <c:pt idx="248">
                  <c:v>54</c:v>
                </c:pt>
                <c:pt idx="249">
                  <c:v>53</c:v>
                </c:pt>
                <c:pt idx="250">
                  <c:v>48</c:v>
                </c:pt>
                <c:pt idx="251">
                  <c:v>46</c:v>
                </c:pt>
                <c:pt idx="252">
                  <c:v>46</c:v>
                </c:pt>
                <c:pt idx="253">
                  <c:v>40</c:v>
                </c:pt>
                <c:pt idx="254">
                  <c:v>32</c:v>
                </c:pt>
                <c:pt idx="255">
                  <c:v>32</c:v>
                </c:pt>
                <c:pt idx="256">
                  <c:v>32</c:v>
                </c:pt>
                <c:pt idx="257">
                  <c:v>28</c:v>
                </c:pt>
                <c:pt idx="258">
                  <c:v>24</c:v>
                </c:pt>
                <c:pt idx="259">
                  <c:v>24</c:v>
                </c:pt>
                <c:pt idx="260">
                  <c:v>24</c:v>
                </c:pt>
                <c:pt idx="261">
                  <c:v>16</c:v>
                </c:pt>
                <c:pt idx="262">
                  <c:v>16</c:v>
                </c:pt>
                <c:pt idx="263">
                  <c:v>16</c:v>
                </c:pt>
                <c:pt idx="264">
                  <c:v>16</c:v>
                </c:pt>
                <c:pt idx="265">
                  <c:v>8</c:v>
                </c:pt>
                <c:pt idx="266">
                  <c:v>8</c:v>
                </c:pt>
                <c:pt idx="267">
                  <c:v>8</c:v>
                </c:pt>
                <c:pt idx="268">
                  <c:v>8</c:v>
                </c:pt>
                <c:pt idx="269">
                  <c:v>8</c:v>
                </c:pt>
                <c:pt idx="270">
                  <c:v>8</c:v>
                </c:pt>
                <c:pt idx="271">
                  <c:v>8</c:v>
                </c:pt>
                <c:pt idx="272">
                  <c:v>8</c:v>
                </c:pt>
                <c:pt idx="273">
                  <c:v>8</c:v>
                </c:pt>
                <c:pt idx="274">
                  <c:v>8</c:v>
                </c:pt>
                <c:pt idx="275">
                  <c:v>8</c:v>
                </c:pt>
                <c:pt idx="276">
                  <c:v>8</c:v>
                </c:pt>
                <c:pt idx="277">
                  <c:v>8</c:v>
                </c:pt>
                <c:pt idx="278">
                  <c:v>216</c:v>
                </c:pt>
                <c:pt idx="279">
                  <c:v>120</c:v>
                </c:pt>
                <c:pt idx="280">
                  <c:v>66</c:v>
                </c:pt>
                <c:pt idx="281">
                  <c:v>36</c:v>
                </c:pt>
                <c:pt idx="282">
                  <c:v>30</c:v>
                </c:pt>
                <c:pt idx="283">
                  <c:v>24</c:v>
                </c:pt>
                <c:pt idx="284">
                  <c:v>24</c:v>
                </c:pt>
                <c:pt idx="285">
                  <c:v>24</c:v>
                </c:pt>
                <c:pt idx="286">
                  <c:v>18</c:v>
                </c:pt>
                <c:pt idx="287">
                  <c:v>12</c:v>
                </c:pt>
                <c:pt idx="288">
                  <c:v>12</c:v>
                </c:pt>
                <c:pt idx="289">
                  <c:v>12</c:v>
                </c:pt>
                <c:pt idx="290">
                  <c:v>12</c:v>
                </c:pt>
                <c:pt idx="291">
                  <c:v>12</c:v>
                </c:pt>
                <c:pt idx="292">
                  <c:v>6</c:v>
                </c:pt>
                <c:pt idx="293">
                  <c:v>6</c:v>
                </c:pt>
                <c:pt idx="294">
                  <c:v>6</c:v>
                </c:pt>
                <c:pt idx="295">
                  <c:v>6</c:v>
                </c:pt>
                <c:pt idx="296">
                  <c:v>6</c:v>
                </c:pt>
                <c:pt idx="297">
                  <c:v>6</c:v>
                </c:pt>
                <c:pt idx="298">
                  <c:v>6</c:v>
                </c:pt>
              </c:numCache>
            </c:numRef>
          </c:val>
          <c:smooth val="0"/>
          <c:extLst>
            <c:ext xmlns:c16="http://schemas.microsoft.com/office/drawing/2014/chart" uri="{C3380CC4-5D6E-409C-BE32-E72D297353CC}">
              <c16:uniqueId val="{00000000-582D-4D6B-92BA-FDA6D196296A}"/>
            </c:ext>
          </c:extLst>
        </c:ser>
        <c:dLbls>
          <c:showLegendKey val="0"/>
          <c:showVal val="0"/>
          <c:showCatName val="0"/>
          <c:showSerName val="0"/>
          <c:showPercent val="0"/>
          <c:showBubbleSize val="0"/>
        </c:dLbls>
        <c:smooth val="0"/>
        <c:axId val="1927505231"/>
        <c:axId val="1927506479"/>
      </c:lineChart>
      <c:catAx>
        <c:axId val="19275052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27506479"/>
        <c:crosses val="autoZero"/>
        <c:auto val="1"/>
        <c:lblAlgn val="ctr"/>
        <c:lblOffset val="100"/>
        <c:noMultiLvlLbl val="0"/>
      </c:catAx>
      <c:valAx>
        <c:axId val="192750647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2750523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'EDA 13'!$B$14</c:f>
              <c:strCache>
                <c:ptCount val="1"/>
                <c:pt idx="0">
                  <c:v>Fem_Student_Percentage</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'EDA 13'!$A$15:$A$20</c:f>
              <c:numCache>
                <c:formatCode>General</c:formatCode>
                <c:ptCount val="6"/>
                <c:pt idx="0">
                  <c:v>2011</c:v>
                </c:pt>
                <c:pt idx="1">
                  <c:v>2012</c:v>
                </c:pt>
                <c:pt idx="2">
                  <c:v>2013</c:v>
                </c:pt>
                <c:pt idx="3">
                  <c:v>2014</c:v>
                </c:pt>
                <c:pt idx="4">
                  <c:v>2015</c:v>
                </c:pt>
                <c:pt idx="5">
                  <c:v>2016</c:v>
                </c:pt>
              </c:numCache>
            </c:numRef>
          </c:xVal>
          <c:yVal>
            <c:numRef>
              <c:f>'EDA 13'!$B$15:$B$20</c:f>
              <c:numCache>
                <c:formatCode>General</c:formatCode>
                <c:ptCount val="6"/>
                <c:pt idx="0">
                  <c:v>48.98</c:v>
                </c:pt>
                <c:pt idx="1">
                  <c:v>49.85</c:v>
                </c:pt>
                <c:pt idx="2">
                  <c:v>49.33</c:v>
                </c:pt>
                <c:pt idx="3">
                  <c:v>49.23</c:v>
                </c:pt>
                <c:pt idx="4">
                  <c:v>49.14</c:v>
                </c:pt>
                <c:pt idx="5">
                  <c:v>50.27</c:v>
                </c:pt>
              </c:numCache>
            </c:numRef>
          </c:yVal>
          <c:smooth val="0"/>
          <c:extLst>
            <c:ext xmlns:c16="http://schemas.microsoft.com/office/drawing/2014/chart" uri="{C3380CC4-5D6E-409C-BE32-E72D297353CC}">
              <c16:uniqueId val="{00000000-FB35-4CF9-ADA2-014F17E53B33}"/>
            </c:ext>
          </c:extLst>
        </c:ser>
        <c:dLbls>
          <c:showLegendKey val="0"/>
          <c:showVal val="0"/>
          <c:showCatName val="0"/>
          <c:showSerName val="0"/>
          <c:showPercent val="0"/>
          <c:showBubbleSize val="0"/>
        </c:dLbls>
        <c:axId val="555972751"/>
        <c:axId val="555973583"/>
      </c:scatterChart>
      <c:valAx>
        <c:axId val="55597275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5973583"/>
        <c:crosses val="autoZero"/>
        <c:crossBetween val="midCat"/>
      </c:valAx>
      <c:valAx>
        <c:axId val="5559735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5972751"/>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'EDA 14'!$C$14</c:f>
              <c:strCache>
                <c:ptCount val="1"/>
                <c:pt idx="0">
                  <c:v>Ranking_Score</c:v>
                </c:pt>
              </c:strCache>
            </c:strRef>
          </c:tx>
          <c:spPr>
            <a:solidFill>
              <a:schemeClr val="accent1"/>
            </a:solidFill>
            <a:ln>
              <a:noFill/>
            </a:ln>
            <a:effectLst/>
          </c:spPr>
          <c:invertIfNegative val="0"/>
          <c:cat>
            <c:strRef>
              <c:f>'EDA 14'!$A$15:$A$2014</c:f>
              <c:strCache>
                <c:ptCount val="2000"/>
                <c:pt idx="0">
                  <c:v>Harvard University</c:v>
                </c:pt>
                <c:pt idx="1">
                  <c:v>Harvard University</c:v>
                </c:pt>
                <c:pt idx="2">
                  <c:v>Harvard University</c:v>
                </c:pt>
                <c:pt idx="3">
                  <c:v>Harvard University</c:v>
                </c:pt>
                <c:pt idx="4">
                  <c:v>Harvard University</c:v>
                </c:pt>
                <c:pt idx="5">
                  <c:v>Harvard University</c:v>
                </c:pt>
                <c:pt idx="6">
                  <c:v>Harvard University</c:v>
                </c:pt>
                <c:pt idx="7">
                  <c:v>Harvard University</c:v>
                </c:pt>
                <c:pt idx="8">
                  <c:v>Harvard University</c:v>
                </c:pt>
                <c:pt idx="9">
                  <c:v>Harvard University</c:v>
                </c:pt>
                <c:pt idx="10">
                  <c:v>Harvard University</c:v>
                </c:pt>
                <c:pt idx="11">
                  <c:v>Harvard University</c:v>
                </c:pt>
                <c:pt idx="12">
                  <c:v>Massachusetts Institute of Technology</c:v>
                </c:pt>
                <c:pt idx="13">
                  <c:v>Massachusetts Institute of Technology</c:v>
                </c:pt>
                <c:pt idx="14">
                  <c:v>Massachusetts Institute of Technology</c:v>
                </c:pt>
                <c:pt idx="15">
                  <c:v>Massachusetts Institute of Technology</c:v>
                </c:pt>
                <c:pt idx="16">
                  <c:v>Massachusetts Institute of Technology</c:v>
                </c:pt>
                <c:pt idx="17">
                  <c:v>Massachusetts Institute of Technology</c:v>
                </c:pt>
                <c:pt idx="18">
                  <c:v>Stanford University</c:v>
                </c:pt>
                <c:pt idx="19">
                  <c:v>Stanford University</c:v>
                </c:pt>
                <c:pt idx="20">
                  <c:v>Stanford University</c:v>
                </c:pt>
                <c:pt idx="21">
                  <c:v>Stanford University</c:v>
                </c:pt>
                <c:pt idx="22">
                  <c:v>Stanford University</c:v>
                </c:pt>
                <c:pt idx="23">
                  <c:v>Stanford University</c:v>
                </c:pt>
                <c:pt idx="24">
                  <c:v>Stanford University</c:v>
                </c:pt>
                <c:pt idx="25">
                  <c:v>Stanford University</c:v>
                </c:pt>
                <c:pt idx="26">
                  <c:v>Stanford University</c:v>
                </c:pt>
                <c:pt idx="27">
                  <c:v>Stanford University</c:v>
                </c:pt>
                <c:pt idx="28">
                  <c:v>Stanford University</c:v>
                </c:pt>
                <c:pt idx="29">
                  <c:v>Stanford University</c:v>
                </c:pt>
                <c:pt idx="30">
                  <c:v>University of Cambridge</c:v>
                </c:pt>
                <c:pt idx="31">
                  <c:v>University of Cambridge</c:v>
                </c:pt>
                <c:pt idx="32">
                  <c:v>University of Cambridge</c:v>
                </c:pt>
                <c:pt idx="33">
                  <c:v>University of Cambridge</c:v>
                </c:pt>
                <c:pt idx="34">
                  <c:v>University of Cambridge</c:v>
                </c:pt>
                <c:pt idx="35">
                  <c:v>University of Cambridge</c:v>
                </c:pt>
                <c:pt idx="36">
                  <c:v>University of Cambridge</c:v>
                </c:pt>
                <c:pt idx="37">
                  <c:v>University of Cambridge</c:v>
                </c:pt>
                <c:pt idx="38">
                  <c:v>University of Cambridge</c:v>
                </c:pt>
                <c:pt idx="39">
                  <c:v>University of Cambridge</c:v>
                </c:pt>
                <c:pt idx="40">
                  <c:v>University of Cambridge</c:v>
                </c:pt>
                <c:pt idx="41">
                  <c:v>University of Cambridge</c:v>
                </c:pt>
                <c:pt idx="42">
                  <c:v>California Institute of Technology</c:v>
                </c:pt>
                <c:pt idx="43">
                  <c:v>California Institute of Technology</c:v>
                </c:pt>
                <c:pt idx="44">
                  <c:v>California Institute of Technology</c:v>
                </c:pt>
                <c:pt idx="45">
                  <c:v>California Institute of Technology</c:v>
                </c:pt>
                <c:pt idx="46">
                  <c:v>California Institute of Technology</c:v>
                </c:pt>
                <c:pt idx="47">
                  <c:v>California Institute of Technology</c:v>
                </c:pt>
                <c:pt idx="48">
                  <c:v>California Institute of Technology</c:v>
                </c:pt>
                <c:pt idx="49">
                  <c:v>California Institute of Technology</c:v>
                </c:pt>
                <c:pt idx="50">
                  <c:v>California Institute of Technology</c:v>
                </c:pt>
                <c:pt idx="51">
                  <c:v>California Institute of Technology</c:v>
                </c:pt>
                <c:pt idx="52">
                  <c:v>California Institute of Technology</c:v>
                </c:pt>
                <c:pt idx="53">
                  <c:v>California Institute of Technology</c:v>
                </c:pt>
                <c:pt idx="54">
                  <c:v>Princeton University</c:v>
                </c:pt>
                <c:pt idx="55">
                  <c:v>Princeton University</c:v>
                </c:pt>
                <c:pt idx="56">
                  <c:v>Princeton University</c:v>
                </c:pt>
                <c:pt idx="57">
                  <c:v>Princeton University</c:v>
                </c:pt>
                <c:pt idx="58">
                  <c:v>Princeton University</c:v>
                </c:pt>
                <c:pt idx="59">
                  <c:v>Princeton University</c:v>
                </c:pt>
                <c:pt idx="60">
                  <c:v>Princeton University</c:v>
                </c:pt>
                <c:pt idx="61">
                  <c:v>Princeton University</c:v>
                </c:pt>
                <c:pt idx="62">
                  <c:v>Princeton University</c:v>
                </c:pt>
                <c:pt idx="63">
                  <c:v>Princeton University</c:v>
                </c:pt>
                <c:pt idx="64">
                  <c:v>Princeton University</c:v>
                </c:pt>
                <c:pt idx="65">
                  <c:v>Princeton University</c:v>
                </c:pt>
                <c:pt idx="66">
                  <c:v>University of Oxford</c:v>
                </c:pt>
                <c:pt idx="67">
                  <c:v>University of Oxford</c:v>
                </c:pt>
                <c:pt idx="68">
                  <c:v>University of Oxford</c:v>
                </c:pt>
                <c:pt idx="69">
                  <c:v>University of Oxford</c:v>
                </c:pt>
                <c:pt idx="70">
                  <c:v>University of Oxford</c:v>
                </c:pt>
                <c:pt idx="71">
                  <c:v>University of Oxford</c:v>
                </c:pt>
                <c:pt idx="72">
                  <c:v>University of Oxford</c:v>
                </c:pt>
                <c:pt idx="73">
                  <c:v>University of Oxford</c:v>
                </c:pt>
                <c:pt idx="74">
                  <c:v>University of Oxford</c:v>
                </c:pt>
                <c:pt idx="75">
                  <c:v>University of Oxford</c:v>
                </c:pt>
                <c:pt idx="76">
                  <c:v>University of Oxford</c:v>
                </c:pt>
                <c:pt idx="77">
                  <c:v>University of Oxford</c:v>
                </c:pt>
                <c:pt idx="78">
                  <c:v>Yale University</c:v>
                </c:pt>
                <c:pt idx="79">
                  <c:v>Yale University</c:v>
                </c:pt>
                <c:pt idx="80">
                  <c:v>Yale University</c:v>
                </c:pt>
                <c:pt idx="81">
                  <c:v>Yale University</c:v>
                </c:pt>
                <c:pt idx="82">
                  <c:v>Yale University</c:v>
                </c:pt>
                <c:pt idx="83">
                  <c:v>Yale University</c:v>
                </c:pt>
                <c:pt idx="84">
                  <c:v>Yale University</c:v>
                </c:pt>
                <c:pt idx="85">
                  <c:v>Yale University</c:v>
                </c:pt>
                <c:pt idx="86">
                  <c:v>Yale University</c:v>
                </c:pt>
                <c:pt idx="87">
                  <c:v>Yale University</c:v>
                </c:pt>
                <c:pt idx="88">
                  <c:v>Yale University</c:v>
                </c:pt>
                <c:pt idx="89">
                  <c:v>Yale University</c:v>
                </c:pt>
                <c:pt idx="90">
                  <c:v>Columbia University</c:v>
                </c:pt>
                <c:pt idx="91">
                  <c:v>Columbia University</c:v>
                </c:pt>
                <c:pt idx="92">
                  <c:v>Columbia University</c:v>
                </c:pt>
                <c:pt idx="93">
                  <c:v>Columbia University</c:v>
                </c:pt>
                <c:pt idx="94">
                  <c:v>Columbia University</c:v>
                </c:pt>
                <c:pt idx="95">
                  <c:v>Columbia University</c:v>
                </c:pt>
                <c:pt idx="96">
                  <c:v>Columbia University</c:v>
                </c:pt>
                <c:pt idx="97">
                  <c:v>Columbia University</c:v>
                </c:pt>
                <c:pt idx="98">
                  <c:v>Columbia University</c:v>
                </c:pt>
                <c:pt idx="99">
                  <c:v>Columbia University</c:v>
                </c:pt>
                <c:pt idx="100">
                  <c:v>Columbia University</c:v>
                </c:pt>
                <c:pt idx="101">
                  <c:v>Columbia University</c:v>
                </c:pt>
                <c:pt idx="102">
                  <c:v>University of California, Berkeley</c:v>
                </c:pt>
                <c:pt idx="103">
                  <c:v>University of California, Berkeley</c:v>
                </c:pt>
                <c:pt idx="104">
                  <c:v>University of California, Berkeley</c:v>
                </c:pt>
                <c:pt idx="105">
                  <c:v>University of California, Berkeley</c:v>
                </c:pt>
                <c:pt idx="106">
                  <c:v>University of California, Berkeley</c:v>
                </c:pt>
                <c:pt idx="107">
                  <c:v>University of California, Berkeley</c:v>
                </c:pt>
                <c:pt idx="108">
                  <c:v>University of California, Berkeley</c:v>
                </c:pt>
                <c:pt idx="109">
                  <c:v>University of California, Berkeley</c:v>
                </c:pt>
                <c:pt idx="110">
                  <c:v>University of California, Berkeley</c:v>
                </c:pt>
                <c:pt idx="111">
                  <c:v>University of California, Berkeley</c:v>
                </c:pt>
                <c:pt idx="112">
                  <c:v>University of California, Berkeley</c:v>
                </c:pt>
                <c:pt idx="113">
                  <c:v>University of California, Berkeley</c:v>
                </c:pt>
                <c:pt idx="114">
                  <c:v>University of Chicago</c:v>
                </c:pt>
                <c:pt idx="115">
                  <c:v>University of Chicago</c:v>
                </c:pt>
                <c:pt idx="116">
                  <c:v>University of Chicago</c:v>
                </c:pt>
                <c:pt idx="117">
                  <c:v>University of Chicago</c:v>
                </c:pt>
                <c:pt idx="118">
                  <c:v>University of Chicago</c:v>
                </c:pt>
                <c:pt idx="119">
                  <c:v>University of Chicago</c:v>
                </c:pt>
                <c:pt idx="120">
                  <c:v>University of Chicago</c:v>
                </c:pt>
                <c:pt idx="121">
                  <c:v>University of Chicago</c:v>
                </c:pt>
                <c:pt idx="122">
                  <c:v>University of Chicago</c:v>
                </c:pt>
                <c:pt idx="123">
                  <c:v>University of Chicago</c:v>
                </c:pt>
                <c:pt idx="124">
                  <c:v>University of Chicago</c:v>
                </c:pt>
                <c:pt idx="125">
                  <c:v>University of Chicago</c:v>
                </c:pt>
                <c:pt idx="126">
                  <c:v>Cornell University</c:v>
                </c:pt>
                <c:pt idx="127">
                  <c:v>Cornell University</c:v>
                </c:pt>
                <c:pt idx="128">
                  <c:v>Cornell University</c:v>
                </c:pt>
                <c:pt idx="129">
                  <c:v>Cornell University</c:v>
                </c:pt>
                <c:pt idx="130">
                  <c:v>Cornell University</c:v>
                </c:pt>
                <c:pt idx="131">
                  <c:v>Cornell University</c:v>
                </c:pt>
                <c:pt idx="132">
                  <c:v>Cornell University</c:v>
                </c:pt>
                <c:pt idx="133">
                  <c:v>Cornell University</c:v>
                </c:pt>
                <c:pt idx="134">
                  <c:v>Cornell University</c:v>
                </c:pt>
                <c:pt idx="135">
                  <c:v>Cornell University</c:v>
                </c:pt>
                <c:pt idx="136">
                  <c:v>Cornell University</c:v>
                </c:pt>
                <c:pt idx="137">
                  <c:v>Cornell University</c:v>
                </c:pt>
                <c:pt idx="138">
                  <c:v>University of Pennsylvania</c:v>
                </c:pt>
                <c:pt idx="139">
                  <c:v>University of Pennsylvania</c:v>
                </c:pt>
                <c:pt idx="140">
                  <c:v>University of Pennsylvania</c:v>
                </c:pt>
                <c:pt idx="141">
                  <c:v>University of Pennsylvania</c:v>
                </c:pt>
                <c:pt idx="142">
                  <c:v>University of Pennsylvania</c:v>
                </c:pt>
                <c:pt idx="143">
                  <c:v>University of Pennsylvania</c:v>
                </c:pt>
                <c:pt idx="144">
                  <c:v>University of Pennsylvania</c:v>
                </c:pt>
                <c:pt idx="145">
                  <c:v>University of Pennsylvania</c:v>
                </c:pt>
                <c:pt idx="146">
                  <c:v>University of Pennsylvania</c:v>
                </c:pt>
                <c:pt idx="147">
                  <c:v>University of Pennsylvania</c:v>
                </c:pt>
                <c:pt idx="148">
                  <c:v>University of Pennsylvania</c:v>
                </c:pt>
                <c:pt idx="149">
                  <c:v>University of Pennsylvania</c:v>
                </c:pt>
                <c:pt idx="150">
                  <c:v>University of Tokyo</c:v>
                </c:pt>
                <c:pt idx="151">
                  <c:v>University of Tokyo</c:v>
                </c:pt>
                <c:pt idx="152">
                  <c:v>University of Tokyo</c:v>
                </c:pt>
                <c:pt idx="153">
                  <c:v>University of Tokyo</c:v>
                </c:pt>
                <c:pt idx="154">
                  <c:v>University of Tokyo</c:v>
                </c:pt>
                <c:pt idx="155">
                  <c:v>University of Tokyo</c:v>
                </c:pt>
                <c:pt idx="156">
                  <c:v>Johns Hopkins University</c:v>
                </c:pt>
                <c:pt idx="157">
                  <c:v>Johns Hopkins University</c:v>
                </c:pt>
                <c:pt idx="158">
                  <c:v>Johns Hopkins University</c:v>
                </c:pt>
                <c:pt idx="159">
                  <c:v>Johns Hopkins University</c:v>
                </c:pt>
                <c:pt idx="160">
                  <c:v>Johns Hopkins University</c:v>
                </c:pt>
                <c:pt idx="161">
                  <c:v>Johns Hopkins University</c:v>
                </c:pt>
                <c:pt idx="162">
                  <c:v>Swiss Federal Institute of Technology in Zurich</c:v>
                </c:pt>
                <c:pt idx="163">
                  <c:v>Swiss Federal Institute of Technology in Zurich</c:v>
                </c:pt>
                <c:pt idx="164">
                  <c:v>Swiss Federal Institute of Technology in Zurich</c:v>
                </c:pt>
                <c:pt idx="165">
                  <c:v>Swiss Federal Institute of Technology in Zurich</c:v>
                </c:pt>
                <c:pt idx="166">
                  <c:v>Kyoto University</c:v>
                </c:pt>
                <c:pt idx="167">
                  <c:v>Kyoto University</c:v>
                </c:pt>
                <c:pt idx="168">
                  <c:v>Kyoto University</c:v>
                </c:pt>
                <c:pt idx="169">
                  <c:v>Kyoto University</c:v>
                </c:pt>
                <c:pt idx="170">
                  <c:v>Kyoto University</c:v>
                </c:pt>
                <c:pt idx="171">
                  <c:v>Kyoto University</c:v>
                </c:pt>
                <c:pt idx="172">
                  <c:v>Kyoto University</c:v>
                </c:pt>
                <c:pt idx="173">
                  <c:v>Kyoto University</c:v>
                </c:pt>
                <c:pt idx="174">
                  <c:v>Kyoto University</c:v>
                </c:pt>
                <c:pt idx="175">
                  <c:v>Kyoto University</c:v>
                </c:pt>
                <c:pt idx="176">
                  <c:v>Kyoto University</c:v>
                </c:pt>
                <c:pt idx="177">
                  <c:v>Weizmann Institute of Science</c:v>
                </c:pt>
                <c:pt idx="178">
                  <c:v>Weizmann Institute of Science</c:v>
                </c:pt>
                <c:pt idx="179">
                  <c:v>Weizmann Institute of Science</c:v>
                </c:pt>
                <c:pt idx="180">
                  <c:v>Weizmann Institute of Science</c:v>
                </c:pt>
                <c:pt idx="181">
                  <c:v>University of California, Los Angeles</c:v>
                </c:pt>
                <c:pt idx="182">
                  <c:v>University of California, Los Angeles</c:v>
                </c:pt>
                <c:pt idx="183">
                  <c:v>University of California, Los Angeles</c:v>
                </c:pt>
                <c:pt idx="184">
                  <c:v>University of California, Los Angeles</c:v>
                </c:pt>
                <c:pt idx="185">
                  <c:v>University of California, Los Angeles</c:v>
                </c:pt>
                <c:pt idx="186">
                  <c:v>University of California, Los Angeles</c:v>
                </c:pt>
                <c:pt idx="187">
                  <c:v>University of California, Los Angeles</c:v>
                </c:pt>
                <c:pt idx="188">
                  <c:v>University of California, Los Angeles</c:v>
                </c:pt>
                <c:pt idx="189">
                  <c:v>University of California, Los Angeles</c:v>
                </c:pt>
                <c:pt idx="190">
                  <c:v>University of California, Los Angeles</c:v>
                </c:pt>
                <c:pt idx="191">
                  <c:v>University of California, Los Angeles</c:v>
                </c:pt>
                <c:pt idx="192">
                  <c:v>University of California, Los Angeles</c:v>
                </c:pt>
                <c:pt idx="193">
                  <c:v>University of California, San Diego</c:v>
                </c:pt>
                <c:pt idx="194">
                  <c:v>University of California, San Diego</c:v>
                </c:pt>
                <c:pt idx="195">
                  <c:v>University of California, San Diego</c:v>
                </c:pt>
                <c:pt idx="196">
                  <c:v>University of California, San Diego</c:v>
                </c:pt>
                <c:pt idx="197">
                  <c:v>University of California, San Diego</c:v>
                </c:pt>
                <c:pt idx="198">
                  <c:v>University of California, San Diego</c:v>
                </c:pt>
                <c:pt idx="199">
                  <c:v>University of California, San Diego</c:v>
                </c:pt>
                <c:pt idx="200">
                  <c:v>University of California, San Diego</c:v>
                </c:pt>
                <c:pt idx="201">
                  <c:v>University of California, San Diego</c:v>
                </c:pt>
                <c:pt idx="202">
                  <c:v>University of California, San Diego</c:v>
                </c:pt>
                <c:pt idx="203">
                  <c:v>University of California, San Diego</c:v>
                </c:pt>
                <c:pt idx="204">
                  <c:v>Rockefeller University</c:v>
                </c:pt>
                <c:pt idx="205">
                  <c:v>Rockefeller University</c:v>
                </c:pt>
                <c:pt idx="206">
                  <c:v>Rockefeller University</c:v>
                </c:pt>
                <c:pt idx="207">
                  <c:v>Rockefeller University</c:v>
                </c:pt>
                <c:pt idx="208">
                  <c:v>Rockefeller University</c:v>
                </c:pt>
                <c:pt idx="209">
                  <c:v>Rockefeller University</c:v>
                </c:pt>
                <c:pt idx="210">
                  <c:v>Rockefeller University</c:v>
                </c:pt>
                <c:pt idx="211">
                  <c:v>Rockefeller University</c:v>
                </c:pt>
                <c:pt idx="212">
                  <c:v>Rockefeller University</c:v>
                </c:pt>
                <c:pt idx="213">
                  <c:v>Rockefeller University</c:v>
                </c:pt>
                <c:pt idx="214">
                  <c:v>Rockefeller University</c:v>
                </c:pt>
                <c:pt idx="215">
                  <c:v>Hebrew University of Jerusalem</c:v>
                </c:pt>
                <c:pt idx="216">
                  <c:v>Hebrew University of Jerusalem</c:v>
                </c:pt>
                <c:pt idx="217">
                  <c:v>Hebrew University of Jerusalem</c:v>
                </c:pt>
                <c:pt idx="218">
                  <c:v>Hebrew University of Jerusalem</c:v>
                </c:pt>
                <c:pt idx="219">
                  <c:v>Hebrew University of Jerusalem</c:v>
                </c:pt>
                <c:pt idx="220">
                  <c:v>New York University</c:v>
                </c:pt>
                <c:pt idx="221">
                  <c:v>New York University</c:v>
                </c:pt>
                <c:pt idx="222">
                  <c:v>New York University</c:v>
                </c:pt>
                <c:pt idx="223">
                  <c:v>New York University</c:v>
                </c:pt>
                <c:pt idx="224">
                  <c:v>New York University</c:v>
                </c:pt>
                <c:pt idx="225">
                  <c:v>New York University</c:v>
                </c:pt>
                <c:pt idx="226">
                  <c:v>New York University</c:v>
                </c:pt>
                <c:pt idx="227">
                  <c:v>New York University</c:v>
                </c:pt>
                <c:pt idx="228">
                  <c:v>New York University</c:v>
                </c:pt>
                <c:pt idx="229">
                  <c:v>New York University</c:v>
                </c:pt>
                <c:pt idx="230">
                  <c:v>New York University</c:v>
                </c:pt>
                <c:pt idx="231">
                  <c:v>New York University</c:v>
                </c:pt>
                <c:pt idx="232">
                  <c:v>University of California, San Francisco</c:v>
                </c:pt>
                <c:pt idx="233">
                  <c:v>University of California, San Francisco</c:v>
                </c:pt>
                <c:pt idx="234">
                  <c:v>University of California, San Francisco</c:v>
                </c:pt>
                <c:pt idx="235">
                  <c:v>University of California, San Francisco</c:v>
                </c:pt>
                <c:pt idx="236">
                  <c:v>University of California, San Francisco</c:v>
                </c:pt>
                <c:pt idx="237">
                  <c:v>University of California, San Francisco</c:v>
                </c:pt>
                <c:pt idx="238">
                  <c:v>University of California, San Francisco</c:v>
                </c:pt>
                <c:pt idx="239">
                  <c:v>University of California, San Francisco</c:v>
                </c:pt>
                <c:pt idx="240">
                  <c:v>University of California, San Francisco</c:v>
                </c:pt>
                <c:pt idx="241">
                  <c:v>University of California, San Francisco</c:v>
                </c:pt>
                <c:pt idx="242">
                  <c:v>University of California, San Francisco</c:v>
                </c:pt>
                <c:pt idx="243">
                  <c:v>University of WisconsinÃ¢â‚¬â€œMadison</c:v>
                </c:pt>
                <c:pt idx="244">
                  <c:v>University of WisconsinÃ¢â‚¬â€œMadison</c:v>
                </c:pt>
                <c:pt idx="245">
                  <c:v>University of WisconsinÃ¢â‚¬â€œMadison</c:v>
                </c:pt>
                <c:pt idx="246">
                  <c:v>University of WisconsinÃ¢â‚¬â€œMadison</c:v>
                </c:pt>
                <c:pt idx="247">
                  <c:v>University of Illinois at UrbanaÃ¢â‚¬â€œChampaign</c:v>
                </c:pt>
                <c:pt idx="248">
                  <c:v>University of Illinois at UrbanaÃ¢â‚¬â€œChampaign</c:v>
                </c:pt>
                <c:pt idx="249">
                  <c:v>University of Illinois at UrbanaÃ¢â‚¬â€œChampaign</c:v>
                </c:pt>
                <c:pt idx="250">
                  <c:v>University of Illinois at UrbanaÃ¢â‚¬â€œChampaign</c:v>
                </c:pt>
                <c:pt idx="251">
                  <c:v>Duke University</c:v>
                </c:pt>
                <c:pt idx="252">
                  <c:v>Duke University</c:v>
                </c:pt>
                <c:pt idx="253">
                  <c:v>Duke University</c:v>
                </c:pt>
                <c:pt idx="254">
                  <c:v>Duke University</c:v>
                </c:pt>
                <c:pt idx="255">
                  <c:v>Duke University</c:v>
                </c:pt>
                <c:pt idx="256">
                  <c:v>Duke University</c:v>
                </c:pt>
                <c:pt idx="257">
                  <c:v>Duke University</c:v>
                </c:pt>
                <c:pt idx="258">
                  <c:v>Duke University</c:v>
                </c:pt>
                <c:pt idx="259">
                  <c:v>Duke University</c:v>
                </c:pt>
                <c:pt idx="260">
                  <c:v>Duke University</c:v>
                </c:pt>
                <c:pt idx="261">
                  <c:v>Duke University</c:v>
                </c:pt>
                <c:pt idx="262">
                  <c:v>Duke University</c:v>
                </c:pt>
                <c:pt idx="263">
                  <c:v>Imperial College London</c:v>
                </c:pt>
                <c:pt idx="264">
                  <c:v>Imperial College London</c:v>
                </c:pt>
                <c:pt idx="265">
                  <c:v>Imperial College London</c:v>
                </c:pt>
                <c:pt idx="266">
                  <c:v>Imperial College London</c:v>
                </c:pt>
                <c:pt idx="267">
                  <c:v>Imperial College London</c:v>
                </c:pt>
                <c:pt idx="268">
                  <c:v>Imperial College London</c:v>
                </c:pt>
                <c:pt idx="269">
                  <c:v>University of Texas Southwestern Medical Center</c:v>
                </c:pt>
                <c:pt idx="270">
                  <c:v>University of Texas Southwestern Medical Center</c:v>
                </c:pt>
                <c:pt idx="271">
                  <c:v>University of Texas Southwestern Medical Center</c:v>
                </c:pt>
                <c:pt idx="272">
                  <c:v>University of Texas Southwestern Medical Center</c:v>
                </c:pt>
                <c:pt idx="273">
                  <c:v>University of Texas at Austin</c:v>
                </c:pt>
                <c:pt idx="274">
                  <c:v>University of Texas at Austin</c:v>
                </c:pt>
                <c:pt idx="275">
                  <c:v>University of Texas at Austin</c:v>
                </c:pt>
                <c:pt idx="276">
                  <c:v>University of Texas at Austin</c:v>
                </c:pt>
                <c:pt idx="277">
                  <c:v>University of Texas at Austin</c:v>
                </c:pt>
                <c:pt idx="278">
                  <c:v>University College London</c:v>
                </c:pt>
                <c:pt idx="279">
                  <c:v>University College London</c:v>
                </c:pt>
                <c:pt idx="280">
                  <c:v>University College London</c:v>
                </c:pt>
                <c:pt idx="281">
                  <c:v>University College London</c:v>
                </c:pt>
                <c:pt idx="282">
                  <c:v>University College London</c:v>
                </c:pt>
                <c:pt idx="283">
                  <c:v>University College London</c:v>
                </c:pt>
                <c:pt idx="284">
                  <c:v>University College London</c:v>
                </c:pt>
                <c:pt idx="285">
                  <c:v>University College London</c:v>
                </c:pt>
                <c:pt idx="286">
                  <c:v>University College London</c:v>
                </c:pt>
                <c:pt idx="287">
                  <c:v>University College London</c:v>
                </c:pt>
                <c:pt idx="288">
                  <c:v>University College London</c:v>
                </c:pt>
                <c:pt idx="289">
                  <c:v>University College London</c:v>
                </c:pt>
                <c:pt idx="290">
                  <c:v>Osaka University</c:v>
                </c:pt>
                <c:pt idx="291">
                  <c:v>Osaka University</c:v>
                </c:pt>
                <c:pt idx="292">
                  <c:v>Osaka University</c:v>
                </c:pt>
                <c:pt idx="293">
                  <c:v>Osaka University</c:v>
                </c:pt>
                <c:pt idx="294">
                  <c:v>Osaka University</c:v>
                </c:pt>
                <c:pt idx="295">
                  <c:v>Osaka University</c:v>
                </c:pt>
                <c:pt idx="296">
                  <c:v>Osaka University</c:v>
                </c:pt>
                <c:pt idx="297">
                  <c:v>Osaka University</c:v>
                </c:pt>
                <c:pt idx="298">
                  <c:v>Osaka University</c:v>
                </c:pt>
                <c:pt idx="299">
                  <c:v>Osaka University</c:v>
                </c:pt>
                <c:pt idx="300">
                  <c:v>Osaka University</c:v>
                </c:pt>
                <c:pt idx="301">
                  <c:v>Northwestern University</c:v>
                </c:pt>
                <c:pt idx="302">
                  <c:v>Northwestern University</c:v>
                </c:pt>
                <c:pt idx="303">
                  <c:v>Northwestern University</c:v>
                </c:pt>
                <c:pt idx="304">
                  <c:v>Northwestern University</c:v>
                </c:pt>
                <c:pt idx="305">
                  <c:v>Northwestern University</c:v>
                </c:pt>
                <c:pt idx="306">
                  <c:v>Northwestern University</c:v>
                </c:pt>
                <c:pt idx="307">
                  <c:v>Northwestern University</c:v>
                </c:pt>
                <c:pt idx="308">
                  <c:v>Northwestern University</c:v>
                </c:pt>
                <c:pt idx="309">
                  <c:v>Northwestern University</c:v>
                </c:pt>
                <c:pt idx="310">
                  <c:v>Northwestern University</c:v>
                </c:pt>
                <c:pt idx="311">
                  <c:v>Northwestern University</c:v>
                </c:pt>
                <c:pt idx="312">
                  <c:v>Northwestern University</c:v>
                </c:pt>
                <c:pt idx="313">
                  <c:v>University of Michigan, Ann Arbor</c:v>
                </c:pt>
                <c:pt idx="314">
                  <c:v>University of Michigan, Ann Arbor</c:v>
                </c:pt>
                <c:pt idx="315">
                  <c:v>University of Michigan, Ann Arbor</c:v>
                </c:pt>
                <c:pt idx="316">
                  <c:v>University of Michigan, Ann Arbor</c:v>
                </c:pt>
                <c:pt idx="317">
                  <c:v>University of Toronto</c:v>
                </c:pt>
                <c:pt idx="318">
                  <c:v>University of Toronto</c:v>
                </c:pt>
                <c:pt idx="319">
                  <c:v>University of Toronto</c:v>
                </c:pt>
                <c:pt idx="320">
                  <c:v>University of Toronto</c:v>
                </c:pt>
                <c:pt idx="321">
                  <c:v>University of Toronto</c:v>
                </c:pt>
                <c:pt idx="322">
                  <c:v>University of Toronto</c:v>
                </c:pt>
                <c:pt idx="323">
                  <c:v>University of Toronto</c:v>
                </c:pt>
                <c:pt idx="324">
                  <c:v>University of Toronto</c:v>
                </c:pt>
                <c:pt idx="325">
                  <c:v>University of Toronto</c:v>
                </c:pt>
                <c:pt idx="326">
                  <c:v>University of Toronto</c:v>
                </c:pt>
                <c:pt idx="327">
                  <c:v>University of Toronto</c:v>
                </c:pt>
                <c:pt idx="328">
                  <c:v>University of Toronto</c:v>
                </c:pt>
                <c:pt idx="329">
                  <c:v>University of North Carolina at Chapel Hill</c:v>
                </c:pt>
                <c:pt idx="330">
                  <c:v>University of North Carolina at Chapel Hill</c:v>
                </c:pt>
                <c:pt idx="331">
                  <c:v>University of North Carolina at Chapel Hill</c:v>
                </c:pt>
                <c:pt idx="332">
                  <c:v>University of North Carolina at Chapel Hill</c:v>
                </c:pt>
                <c:pt idx="333">
                  <c:v>University of North Carolina at Chapel Hill</c:v>
                </c:pt>
                <c:pt idx="334">
                  <c:v>University of North Carolina at Chapel Hill</c:v>
                </c:pt>
                <c:pt idx="335">
                  <c:v>University of North Carolina at Chapel Hill</c:v>
                </c:pt>
                <c:pt idx="336">
                  <c:v>University of North Carolina at Chapel Hill</c:v>
                </c:pt>
                <c:pt idx="337">
                  <c:v>University of North Carolina at Chapel Hill</c:v>
                </c:pt>
                <c:pt idx="338">
                  <c:v>University of North Carolina at Chapel Hill</c:v>
                </c:pt>
                <c:pt idx="339">
                  <c:v>University of North Carolina at Chapel Hill</c:v>
                </c:pt>
                <c:pt idx="340">
                  <c:v>University of North Carolina at Chapel Hill</c:v>
                </c:pt>
                <c:pt idx="341">
                  <c:v>Washington University in St. Louis</c:v>
                </c:pt>
                <c:pt idx="342">
                  <c:v>Washington University in St. Louis</c:v>
                </c:pt>
                <c:pt idx="343">
                  <c:v>Washington University in St. Louis</c:v>
                </c:pt>
                <c:pt idx="344">
                  <c:v>Washington University in St. Louis</c:v>
                </c:pt>
                <c:pt idx="345">
                  <c:v>Washington University in St. Louis</c:v>
                </c:pt>
                <c:pt idx="346">
                  <c:v>Washington University in St. Louis</c:v>
                </c:pt>
                <c:pt idx="347">
                  <c:v>Washington University in St. Louis</c:v>
                </c:pt>
                <c:pt idx="348">
                  <c:v>Washington University in St. Louis</c:v>
                </c:pt>
                <c:pt idx="349">
                  <c:v>Washington University in St. Louis</c:v>
                </c:pt>
                <c:pt idx="350">
                  <c:v>Washington University in St. Louis</c:v>
                </c:pt>
                <c:pt idx="351">
                  <c:v>Washington University in St. Louis</c:v>
                </c:pt>
                <c:pt idx="352">
                  <c:v>University of Utah</c:v>
                </c:pt>
                <c:pt idx="353">
                  <c:v>University of Utah</c:v>
                </c:pt>
                <c:pt idx="354">
                  <c:v>University of Utah</c:v>
                </c:pt>
                <c:pt idx="355">
                  <c:v>University of Utah</c:v>
                </c:pt>
                <c:pt idx="356">
                  <c:v>University of Utah</c:v>
                </c:pt>
                <c:pt idx="357">
                  <c:v>University of Utah</c:v>
                </c:pt>
                <c:pt idx="358">
                  <c:v>University of Utah</c:v>
                </c:pt>
                <c:pt idx="359">
                  <c:v>University of Utah</c:v>
                </c:pt>
                <c:pt idx="360">
                  <c:v>University of Utah</c:v>
                </c:pt>
                <c:pt idx="361">
                  <c:v>University of Utah</c:v>
                </c:pt>
                <c:pt idx="362">
                  <c:v>University of Utah</c:v>
                </c:pt>
                <c:pt idx="363">
                  <c:v>University of Washington - Seattle</c:v>
                </c:pt>
                <c:pt idx="364">
                  <c:v>University of Washington - Seattle</c:v>
                </c:pt>
                <c:pt idx="365">
                  <c:v>University of Washington - Seattle</c:v>
                </c:pt>
                <c:pt idx="366">
                  <c:v>University of Washington - Seattle</c:v>
                </c:pt>
                <c:pt idx="367">
                  <c:v>University of California, Santa Barbara</c:v>
                </c:pt>
                <c:pt idx="368">
                  <c:v>University of California, Santa Barbara</c:v>
                </c:pt>
                <c:pt idx="369">
                  <c:v>University of California, Santa Barbara</c:v>
                </c:pt>
                <c:pt idx="370">
                  <c:v>University of California, Santa Barbara</c:v>
                </c:pt>
                <c:pt idx="371">
                  <c:v>University of California, Santa Barbara</c:v>
                </c:pt>
                <c:pt idx="372">
                  <c:v>University of California, Santa Barbara</c:v>
                </c:pt>
                <c:pt idx="373">
                  <c:v>University of California, Santa Barbara</c:v>
                </c:pt>
                <c:pt idx="374">
                  <c:v>University of California, Santa Barbara</c:v>
                </c:pt>
                <c:pt idx="375">
                  <c:v>University of California, Santa Barbara</c:v>
                </c:pt>
                <c:pt idx="376">
                  <c:v>University of California, Santa Barbara</c:v>
                </c:pt>
                <c:pt idx="377">
                  <c:v>University of California, Santa Barbara</c:v>
                </c:pt>
                <c:pt idx="378">
                  <c:v>McGill University</c:v>
                </c:pt>
                <c:pt idx="379">
                  <c:v>McGill University</c:v>
                </c:pt>
                <c:pt idx="380">
                  <c:v>McGill University</c:v>
                </c:pt>
                <c:pt idx="381">
                  <c:v>McGill University</c:v>
                </c:pt>
                <c:pt idx="382">
                  <c:v>McGill University</c:v>
                </c:pt>
                <c:pt idx="383">
                  <c:v>McGill University</c:v>
                </c:pt>
                <c:pt idx="384">
                  <c:v>McGill University</c:v>
                </c:pt>
                <c:pt idx="385">
                  <c:v>McGill University</c:v>
                </c:pt>
                <c:pt idx="386">
                  <c:v>McGill University</c:v>
                </c:pt>
                <c:pt idx="387">
                  <c:v>McGill University</c:v>
                </c:pt>
                <c:pt idx="388">
                  <c:v>McGill University</c:v>
                </c:pt>
                <c:pt idx="389">
                  <c:v>McGill University</c:v>
                </c:pt>
                <c:pt idx="390">
                  <c:v>Purdue University, West Lafayette</c:v>
                </c:pt>
                <c:pt idx="391">
                  <c:v>Purdue University, West Lafayette</c:v>
                </c:pt>
                <c:pt idx="392">
                  <c:v>Purdue University, West Lafayette</c:v>
                </c:pt>
                <c:pt idx="393">
                  <c:v>Purdue University, West Lafayette</c:v>
                </c:pt>
                <c:pt idx="394">
                  <c:v>Carnegie Mellon University</c:v>
                </c:pt>
                <c:pt idx="395">
                  <c:v>Carnegie Mellon University</c:v>
                </c:pt>
                <c:pt idx="396">
                  <c:v>Carnegie Mellon University</c:v>
                </c:pt>
                <c:pt idx="397">
                  <c:v>Carnegie Mellon University</c:v>
                </c:pt>
                <c:pt idx="398">
                  <c:v>Carnegie Mellon University</c:v>
                </c:pt>
                <c:pt idx="399">
                  <c:v>Carnegie Mellon University</c:v>
                </c:pt>
                <c:pt idx="400">
                  <c:v>Carnegie Mellon University</c:v>
                </c:pt>
                <c:pt idx="401">
                  <c:v>Carnegie Mellon University</c:v>
                </c:pt>
                <c:pt idx="402">
                  <c:v>Carnegie Mellon University</c:v>
                </c:pt>
                <c:pt idx="403">
                  <c:v>Carnegie Mellon University</c:v>
                </c:pt>
                <c:pt idx="404">
                  <c:v>Carnegie Mellon University</c:v>
                </c:pt>
                <c:pt idx="405">
                  <c:v>Carnegie Mellon University</c:v>
                </c:pt>
                <c:pt idx="406">
                  <c:v>University of Southern California</c:v>
                </c:pt>
                <c:pt idx="407">
                  <c:v>University of Southern California</c:v>
                </c:pt>
                <c:pt idx="408">
                  <c:v>University of Southern California</c:v>
                </c:pt>
                <c:pt idx="409">
                  <c:v>University of Southern California</c:v>
                </c:pt>
                <c:pt idx="410">
                  <c:v>University of Southern California</c:v>
                </c:pt>
                <c:pt idx="411">
                  <c:v>University of Southern California</c:v>
                </c:pt>
                <c:pt idx="412">
                  <c:v>University of Southern California</c:v>
                </c:pt>
                <c:pt idx="413">
                  <c:v>University of Southern California</c:v>
                </c:pt>
                <c:pt idx="414">
                  <c:v>University of Southern California</c:v>
                </c:pt>
                <c:pt idx="415">
                  <c:v>University of Southern California</c:v>
                </c:pt>
                <c:pt idx="416">
                  <c:v>University of Southern California</c:v>
                </c:pt>
                <c:pt idx="417">
                  <c:v>University of Southern California</c:v>
                </c:pt>
                <c:pt idx="418">
                  <c:v>University of California, Davis</c:v>
                </c:pt>
                <c:pt idx="419">
                  <c:v>University of California, Davis</c:v>
                </c:pt>
                <c:pt idx="420">
                  <c:v>University of California, Davis</c:v>
                </c:pt>
                <c:pt idx="421">
                  <c:v>University of California, Davis</c:v>
                </c:pt>
                <c:pt idx="422">
                  <c:v>University of California, Davis</c:v>
                </c:pt>
                <c:pt idx="423">
                  <c:v>University of California, Davis</c:v>
                </c:pt>
                <c:pt idx="424">
                  <c:v>University of California, Davis</c:v>
                </c:pt>
                <c:pt idx="425">
                  <c:v>University of California, Davis</c:v>
                </c:pt>
                <c:pt idx="426">
                  <c:v>University of California, Davis</c:v>
                </c:pt>
                <c:pt idx="427">
                  <c:v>University of California, Davis</c:v>
                </c:pt>
                <c:pt idx="428">
                  <c:v>University of California, Davis</c:v>
                </c:pt>
                <c:pt idx="429">
                  <c:v>University of Colorado Boulder</c:v>
                </c:pt>
                <c:pt idx="430">
                  <c:v>University of Colorado Boulder</c:v>
                </c:pt>
                <c:pt idx="431">
                  <c:v>University of Colorado Boulder</c:v>
                </c:pt>
                <c:pt idx="432">
                  <c:v>University of Colorado Boulder</c:v>
                </c:pt>
                <c:pt idx="433">
                  <c:v>University of Colorado Boulder</c:v>
                </c:pt>
                <c:pt idx="434">
                  <c:v>University of California, Irvine</c:v>
                </c:pt>
                <c:pt idx="435">
                  <c:v>University of California, Irvine</c:v>
                </c:pt>
                <c:pt idx="436">
                  <c:v>University of California, Irvine</c:v>
                </c:pt>
                <c:pt idx="437">
                  <c:v>University of California, Irvine</c:v>
                </c:pt>
                <c:pt idx="438">
                  <c:v>University of California, Irvine</c:v>
                </c:pt>
                <c:pt idx="439">
                  <c:v>University of California, Irvine</c:v>
                </c:pt>
                <c:pt idx="440">
                  <c:v>University of California, Irvine</c:v>
                </c:pt>
                <c:pt idx="441">
                  <c:v>University of California, Irvine</c:v>
                </c:pt>
                <c:pt idx="442">
                  <c:v>University of California, Irvine</c:v>
                </c:pt>
                <c:pt idx="443">
                  <c:v>University of California, Irvine</c:v>
                </c:pt>
                <c:pt idx="444">
                  <c:v>University of California, Irvine</c:v>
                </c:pt>
                <c:pt idx="445">
                  <c:v>University of Paris-Sud</c:v>
                </c:pt>
                <c:pt idx="446">
                  <c:v>University of Paris-Sud</c:v>
                </c:pt>
                <c:pt idx="447">
                  <c:v>University of Paris-Sud</c:v>
                </c:pt>
                <c:pt idx="448">
                  <c:v>University of Paris-Sud</c:v>
                </c:pt>
                <c:pt idx="449">
                  <c:v>University of Minnesota, Twin Cities</c:v>
                </c:pt>
                <c:pt idx="450">
                  <c:v>University of Minnesota, Twin Cities</c:v>
                </c:pt>
                <c:pt idx="451">
                  <c:v>University of Minnesota, Twin Cities</c:v>
                </c:pt>
                <c:pt idx="452">
                  <c:v>University of Minnesota, Twin Cities</c:v>
                </c:pt>
                <c:pt idx="453">
                  <c:v>University of Minnesota, Twin Cities</c:v>
                </c:pt>
                <c:pt idx="454">
                  <c:v>University of Minnesota, Twin Cities</c:v>
                </c:pt>
                <c:pt idx="455">
                  <c:v>University of Minnesota, Twin Cities</c:v>
                </c:pt>
                <c:pt idx="456">
                  <c:v>University of Minnesota, Twin Cities</c:v>
                </c:pt>
                <c:pt idx="457">
                  <c:v>University of Minnesota, Twin Cities</c:v>
                </c:pt>
                <c:pt idx="458">
                  <c:v>University of Minnesota, Twin Cities</c:v>
                </c:pt>
                <c:pt idx="459">
                  <c:v>University of Minnesota, Twin Cities</c:v>
                </c:pt>
                <c:pt idx="460">
                  <c:v>University of Arizona</c:v>
                </c:pt>
                <c:pt idx="461">
                  <c:v>University of Arizona</c:v>
                </c:pt>
                <c:pt idx="462">
                  <c:v>University of Arizona</c:v>
                </c:pt>
                <c:pt idx="463">
                  <c:v>University of Arizona</c:v>
                </c:pt>
                <c:pt idx="464">
                  <c:v>University of Arizona</c:v>
                </c:pt>
                <c:pt idx="465">
                  <c:v>University of Arizona</c:v>
                </c:pt>
                <c:pt idx="466">
                  <c:v>University of Arizona</c:v>
                </c:pt>
                <c:pt idx="467">
                  <c:v>University of Arizona</c:v>
                </c:pt>
                <c:pt idx="468">
                  <c:v>University of Arizona</c:v>
                </c:pt>
                <c:pt idx="469">
                  <c:v>University of Arizona</c:v>
                </c:pt>
                <c:pt idx="470">
                  <c:v>University of Arizona</c:v>
                </c:pt>
                <c:pt idx="471">
                  <c:v>University of Arizona</c:v>
                </c:pt>
                <c:pt idx="472">
                  <c:v>Technion Ã¢â‚¬â€œ Israel Institute of Technology</c:v>
                </c:pt>
                <c:pt idx="473">
                  <c:v>Technion Ã¢â‚¬â€œ Israel Institute of Technology</c:v>
                </c:pt>
                <c:pt idx="474">
                  <c:v>Technion Ã¢â‚¬â€œ Israel Institute of Technology</c:v>
                </c:pt>
                <c:pt idx="475">
                  <c:v>Technion Ã¢â‚¬â€œ Israel Institute of Technology</c:v>
                </c:pt>
                <c:pt idx="476">
                  <c:v>Ohio State University, Columbus</c:v>
                </c:pt>
                <c:pt idx="477">
                  <c:v>Ohio State University, Columbus</c:v>
                </c:pt>
                <c:pt idx="478">
                  <c:v>Ohio State University, Columbus</c:v>
                </c:pt>
                <c:pt idx="479">
                  <c:v>Ohio State University, Columbus</c:v>
                </c:pt>
                <c:pt idx="480">
                  <c:v>University of Rochester</c:v>
                </c:pt>
                <c:pt idx="481">
                  <c:v>University of Rochester</c:v>
                </c:pt>
                <c:pt idx="482">
                  <c:v>University of Rochester</c:v>
                </c:pt>
                <c:pt idx="483">
                  <c:v>University of Rochester</c:v>
                </c:pt>
                <c:pt idx="484">
                  <c:v>University of Rochester</c:v>
                </c:pt>
                <c:pt idx="485">
                  <c:v>University of Rochester</c:v>
                </c:pt>
                <c:pt idx="486">
                  <c:v>University of Rochester</c:v>
                </c:pt>
                <c:pt idx="487">
                  <c:v>University of Rochester</c:v>
                </c:pt>
                <c:pt idx="488">
                  <c:v>University of Rochester</c:v>
                </c:pt>
                <c:pt idx="489">
                  <c:v>University of Rochester</c:v>
                </c:pt>
                <c:pt idx="490">
                  <c:v>University of Rochester</c:v>
                </c:pt>
                <c:pt idx="491">
                  <c:v>Ãƒâ€°cole normale supÃƒÂ©rieure - Paris</c:v>
                </c:pt>
                <c:pt idx="492">
                  <c:v>Ãƒâ€°cole normale supÃƒÂ©rieure - Paris</c:v>
                </c:pt>
                <c:pt idx="493">
                  <c:v>Ãƒâ€°cole normale supÃƒÂ©rieure - Paris</c:v>
                </c:pt>
                <c:pt idx="494">
                  <c:v>Ãƒâ€°cole normale supÃƒÂ©rieure - Paris</c:v>
                </c:pt>
                <c:pt idx="495">
                  <c:v>Ãƒâ€°cole normale supÃƒÂ©rieure - Paris</c:v>
                </c:pt>
                <c:pt idx="496">
                  <c:v>Ãƒâ€°cole normale supÃƒÂ©rieure - Paris</c:v>
                </c:pt>
                <c:pt idx="497">
                  <c:v>Ãƒâ€°cole normale supÃƒÂ©rieure - Paris</c:v>
                </c:pt>
                <c:pt idx="498">
                  <c:v>Ãƒâ€°cole normale supÃƒÂ©rieure - Paris</c:v>
                </c:pt>
                <c:pt idx="499">
                  <c:v>Ãƒâ€°cole normale supÃƒÂ©rieure - Paris</c:v>
                </c:pt>
                <c:pt idx="500">
                  <c:v>Ãƒâ€°cole normale supÃƒÂ©rieure - Paris</c:v>
                </c:pt>
                <c:pt idx="501">
                  <c:v>Ãƒâ€°cole normale supÃƒÂ©rieure - Paris</c:v>
                </c:pt>
                <c:pt idx="502">
                  <c:v>University of Florida</c:v>
                </c:pt>
                <c:pt idx="503">
                  <c:v>University of Florida</c:v>
                </c:pt>
                <c:pt idx="504">
                  <c:v>University of Florida</c:v>
                </c:pt>
                <c:pt idx="505">
                  <c:v>University of Florida</c:v>
                </c:pt>
                <c:pt idx="506">
                  <c:v>University of Florida</c:v>
                </c:pt>
                <c:pt idx="507">
                  <c:v>University of Florida</c:v>
                </c:pt>
                <c:pt idx="508">
                  <c:v>University of Florida</c:v>
                </c:pt>
                <c:pt idx="509">
                  <c:v>University of Florida</c:v>
                </c:pt>
                <c:pt idx="510">
                  <c:v>University of Florida</c:v>
                </c:pt>
                <c:pt idx="511">
                  <c:v>University of Florida</c:v>
                </c:pt>
                <c:pt idx="512">
                  <c:v>University of Florida</c:v>
                </c:pt>
                <c:pt idx="513">
                  <c:v>Tel Aviv University</c:v>
                </c:pt>
                <c:pt idx="514">
                  <c:v>Tel Aviv University</c:v>
                </c:pt>
                <c:pt idx="515">
                  <c:v>Tel Aviv University</c:v>
                </c:pt>
                <c:pt idx="516">
                  <c:v>Tel Aviv University</c:v>
                </c:pt>
                <c:pt idx="517">
                  <c:v>Rice University</c:v>
                </c:pt>
                <c:pt idx="518">
                  <c:v>Rice University</c:v>
                </c:pt>
                <c:pt idx="519">
                  <c:v>Rice University</c:v>
                </c:pt>
                <c:pt idx="520">
                  <c:v>Rice University</c:v>
                </c:pt>
                <c:pt idx="521">
                  <c:v>Rice University</c:v>
                </c:pt>
                <c:pt idx="522">
                  <c:v>Rice University</c:v>
                </c:pt>
                <c:pt idx="523">
                  <c:v>Rice University</c:v>
                </c:pt>
                <c:pt idx="524">
                  <c:v>Rice University</c:v>
                </c:pt>
                <c:pt idx="525">
                  <c:v>Rice University</c:v>
                </c:pt>
                <c:pt idx="526">
                  <c:v>Rice University</c:v>
                </c:pt>
                <c:pt idx="527">
                  <c:v>Rice University</c:v>
                </c:pt>
                <c:pt idx="528">
                  <c:v>Dartmouth College</c:v>
                </c:pt>
                <c:pt idx="529">
                  <c:v>Dartmouth College</c:v>
                </c:pt>
                <c:pt idx="530">
                  <c:v>Dartmouth College</c:v>
                </c:pt>
                <c:pt idx="531">
                  <c:v>Dartmouth College</c:v>
                </c:pt>
                <c:pt idx="532">
                  <c:v>Dartmouth College</c:v>
                </c:pt>
                <c:pt idx="533">
                  <c:v>Vanderbilt University</c:v>
                </c:pt>
                <c:pt idx="534">
                  <c:v>Vanderbilt University</c:v>
                </c:pt>
                <c:pt idx="535">
                  <c:v>Vanderbilt University</c:v>
                </c:pt>
                <c:pt idx="536">
                  <c:v>Vanderbilt University</c:v>
                </c:pt>
                <c:pt idx="537">
                  <c:v>Vanderbilt University</c:v>
                </c:pt>
                <c:pt idx="538">
                  <c:v>Vanderbilt University</c:v>
                </c:pt>
                <c:pt idx="539">
                  <c:v>Vanderbilt University</c:v>
                </c:pt>
                <c:pt idx="540">
                  <c:v>Vanderbilt University</c:v>
                </c:pt>
                <c:pt idx="541">
                  <c:v>Vanderbilt University</c:v>
                </c:pt>
                <c:pt idx="542">
                  <c:v>Vanderbilt University</c:v>
                </c:pt>
                <c:pt idx="543">
                  <c:v>Vanderbilt University</c:v>
                </c:pt>
                <c:pt idx="544">
                  <c:v>Vanderbilt University</c:v>
                </c:pt>
                <c:pt idx="545">
                  <c:v>University of Edinburgh</c:v>
                </c:pt>
                <c:pt idx="546">
                  <c:v>University of Edinburgh</c:v>
                </c:pt>
                <c:pt idx="547">
                  <c:v>University of Edinburgh</c:v>
                </c:pt>
                <c:pt idx="548">
                  <c:v>University of Edinburgh</c:v>
                </c:pt>
                <c:pt idx="549">
                  <c:v>University of Edinburgh</c:v>
                </c:pt>
                <c:pt idx="550">
                  <c:v>University of Edinburgh</c:v>
                </c:pt>
                <c:pt idx="551">
                  <c:v>Ãƒâ€°cole Polytechnique</c:v>
                </c:pt>
                <c:pt idx="552">
                  <c:v>Ãƒâ€°cole Polytechnique</c:v>
                </c:pt>
                <c:pt idx="553">
                  <c:v>Ãƒâ€°cole Polytechnique</c:v>
                </c:pt>
                <c:pt idx="554">
                  <c:v>Ãƒâ€°cole Polytechnique</c:v>
                </c:pt>
                <c:pt idx="555">
                  <c:v>Ãƒâ€°cole Polytechnique</c:v>
                </c:pt>
                <c:pt idx="556">
                  <c:v>Boston University</c:v>
                </c:pt>
                <c:pt idx="557">
                  <c:v>Boston University</c:v>
                </c:pt>
                <c:pt idx="558">
                  <c:v>Boston University</c:v>
                </c:pt>
                <c:pt idx="559">
                  <c:v>Boston University</c:v>
                </c:pt>
                <c:pt idx="560">
                  <c:v>Boston University</c:v>
                </c:pt>
                <c:pt idx="561">
                  <c:v>Boston University</c:v>
                </c:pt>
                <c:pt idx="562">
                  <c:v>Boston University</c:v>
                </c:pt>
                <c:pt idx="563">
                  <c:v>Boston University</c:v>
                </c:pt>
                <c:pt idx="564">
                  <c:v>Boston University</c:v>
                </c:pt>
                <c:pt idx="565">
                  <c:v>Boston University</c:v>
                </c:pt>
                <c:pt idx="566">
                  <c:v>Boston University</c:v>
                </c:pt>
                <c:pt idx="567">
                  <c:v>Boston University</c:v>
                </c:pt>
                <c:pt idx="568">
                  <c:v>Pierre-and-Marie-Curie University</c:v>
                </c:pt>
                <c:pt idx="569">
                  <c:v>Pierre-and-Marie-Curie University</c:v>
                </c:pt>
                <c:pt idx="570">
                  <c:v>Pierre-and-Marie-Curie University</c:v>
                </c:pt>
                <c:pt idx="571">
                  <c:v>Pierre-and-Marie-Curie University</c:v>
                </c:pt>
                <c:pt idx="572">
                  <c:v>Pennsylvania State University, University Park</c:v>
                </c:pt>
                <c:pt idx="573">
                  <c:v>Pennsylvania State University, University Park</c:v>
                </c:pt>
                <c:pt idx="574">
                  <c:v>Pennsylvania State University, University Park</c:v>
                </c:pt>
                <c:pt idx="575">
                  <c:v>Pennsylvania State University, University Park</c:v>
                </c:pt>
                <c:pt idx="576">
                  <c:v>University of Geneva</c:v>
                </c:pt>
                <c:pt idx="577">
                  <c:v>University of Geneva</c:v>
                </c:pt>
                <c:pt idx="578">
                  <c:v>University of Geneva</c:v>
                </c:pt>
                <c:pt idx="579">
                  <c:v>University of Geneva</c:v>
                </c:pt>
                <c:pt idx="580">
                  <c:v>University of Geneva</c:v>
                </c:pt>
                <c:pt idx="581">
                  <c:v>Brown University</c:v>
                </c:pt>
                <c:pt idx="582">
                  <c:v>Brown University</c:v>
                </c:pt>
                <c:pt idx="583">
                  <c:v>Brown University</c:v>
                </c:pt>
                <c:pt idx="584">
                  <c:v>Brown University</c:v>
                </c:pt>
                <c:pt idx="585">
                  <c:v>Brown University</c:v>
                </c:pt>
                <c:pt idx="586">
                  <c:v>Brown University</c:v>
                </c:pt>
                <c:pt idx="587">
                  <c:v>Brown University</c:v>
                </c:pt>
                <c:pt idx="588">
                  <c:v>Brown University</c:v>
                </c:pt>
                <c:pt idx="589">
                  <c:v>Brown University</c:v>
                </c:pt>
                <c:pt idx="590">
                  <c:v>Brown University</c:v>
                </c:pt>
                <c:pt idx="591">
                  <c:v>Brown University</c:v>
                </c:pt>
                <c:pt idx="592">
                  <c:v>Brown University</c:v>
                </c:pt>
                <c:pt idx="593">
                  <c:v>University of British Columbia</c:v>
                </c:pt>
                <c:pt idx="594">
                  <c:v>University of British Columbia</c:v>
                </c:pt>
                <c:pt idx="595">
                  <c:v>University of British Columbia</c:v>
                </c:pt>
                <c:pt idx="596">
                  <c:v>University of British Columbia</c:v>
                </c:pt>
                <c:pt idx="597">
                  <c:v>University of British Columbia</c:v>
                </c:pt>
                <c:pt idx="598">
                  <c:v>University of British Columbia</c:v>
                </c:pt>
                <c:pt idx="599">
                  <c:v>University of British Columbia</c:v>
                </c:pt>
                <c:pt idx="600">
                  <c:v>University of British Columbia</c:v>
                </c:pt>
                <c:pt idx="601">
                  <c:v>University of British Columbia</c:v>
                </c:pt>
                <c:pt idx="602">
                  <c:v>University of British Columbia</c:v>
                </c:pt>
                <c:pt idx="603">
                  <c:v>University of British Columbia</c:v>
                </c:pt>
                <c:pt idx="604">
                  <c:v>University of British Columbia</c:v>
                </c:pt>
                <c:pt idx="605">
                  <c:v>University of Maryland, College Park</c:v>
                </c:pt>
                <c:pt idx="606">
                  <c:v>University of Maryland, College Park</c:v>
                </c:pt>
                <c:pt idx="607">
                  <c:v>University of Maryland, College Park</c:v>
                </c:pt>
                <c:pt idx="608">
                  <c:v>University of Maryland, College Park</c:v>
                </c:pt>
                <c:pt idx="609">
                  <c:v>University of Maryland, College Park</c:v>
                </c:pt>
                <c:pt idx="610">
                  <c:v>University of Maryland, College Park</c:v>
                </c:pt>
                <c:pt idx="611">
                  <c:v>University of Maryland, College Park</c:v>
                </c:pt>
                <c:pt idx="612">
                  <c:v>University of Maryland, College Park</c:v>
                </c:pt>
                <c:pt idx="613">
                  <c:v>University of Maryland, College Park</c:v>
                </c:pt>
                <c:pt idx="614">
                  <c:v>University of Maryland, College Park</c:v>
                </c:pt>
                <c:pt idx="615">
                  <c:v>University of Maryland, College Park</c:v>
                </c:pt>
                <c:pt idx="616">
                  <c:v>University of Maryland, College Park</c:v>
                </c:pt>
                <c:pt idx="617">
                  <c:v>Swiss Federal Institute of Technology in Lausanne</c:v>
                </c:pt>
                <c:pt idx="618">
                  <c:v>Swiss Federal Institute of Technology in Lausanne</c:v>
                </c:pt>
                <c:pt idx="619">
                  <c:v>Swiss Federal Institute of Technology in Lausanne</c:v>
                </c:pt>
                <c:pt idx="620">
                  <c:v>Swiss Federal Institute of Technology in Lausanne</c:v>
                </c:pt>
                <c:pt idx="621">
                  <c:v>Karolinska Institute</c:v>
                </c:pt>
                <c:pt idx="622">
                  <c:v>Karolinska Institute</c:v>
                </c:pt>
                <c:pt idx="623">
                  <c:v>Karolinska Institute</c:v>
                </c:pt>
                <c:pt idx="624">
                  <c:v>Karolinska Institute</c:v>
                </c:pt>
                <c:pt idx="625">
                  <c:v>Karolinska Institute</c:v>
                </c:pt>
                <c:pt idx="626">
                  <c:v>Karolinska Institute</c:v>
                </c:pt>
                <c:pt idx="627">
                  <c:v>Karolinska Institute</c:v>
                </c:pt>
                <c:pt idx="628">
                  <c:v>Karolinska Institute</c:v>
                </c:pt>
                <c:pt idx="629">
                  <c:v>Karolinska Institute</c:v>
                </c:pt>
                <c:pt idx="630">
                  <c:v>Karolinska Institute</c:v>
                </c:pt>
                <c:pt idx="631">
                  <c:v>Karolinska Institute</c:v>
                </c:pt>
                <c:pt idx="632">
                  <c:v>Karolinska Institute</c:v>
                </c:pt>
                <c:pt idx="633">
                  <c:v>University of Pittsburgh - Pittsburgh Campus</c:v>
                </c:pt>
                <c:pt idx="634">
                  <c:v>University of Pittsburgh - Pittsburgh Campus</c:v>
                </c:pt>
                <c:pt idx="635">
                  <c:v>University of Pittsburgh - Pittsburgh Campus</c:v>
                </c:pt>
                <c:pt idx="636">
                  <c:v>University of Pittsburgh - Pittsburgh Campus</c:v>
                </c:pt>
                <c:pt idx="637">
                  <c:v>Rutgers University-New Brunswick</c:v>
                </c:pt>
                <c:pt idx="638">
                  <c:v>Rutgers University-New Brunswick</c:v>
                </c:pt>
                <c:pt idx="639">
                  <c:v>Rutgers University-New Brunswick</c:v>
                </c:pt>
                <c:pt idx="640">
                  <c:v>Rutgers University-New Brunswick</c:v>
                </c:pt>
                <c:pt idx="641">
                  <c:v>Texas A&amp;M University, College Station</c:v>
                </c:pt>
                <c:pt idx="642">
                  <c:v>Texas A&amp;M University, College Station</c:v>
                </c:pt>
                <c:pt idx="643">
                  <c:v>Texas A&amp;M University, College Station</c:v>
                </c:pt>
                <c:pt idx="644">
                  <c:v>Texas A&amp;M University, College Station</c:v>
                </c:pt>
                <c:pt idx="645">
                  <c:v>Nagoya University</c:v>
                </c:pt>
                <c:pt idx="646">
                  <c:v>Nagoya University</c:v>
                </c:pt>
                <c:pt idx="647">
                  <c:v>Nagoya University</c:v>
                </c:pt>
                <c:pt idx="648">
                  <c:v>Nagoya University</c:v>
                </c:pt>
                <c:pt idx="649">
                  <c:v>Nagoya University</c:v>
                </c:pt>
                <c:pt idx="650">
                  <c:v>Nagoya University</c:v>
                </c:pt>
                <c:pt idx="651">
                  <c:v>Nagoya University</c:v>
                </c:pt>
                <c:pt idx="652">
                  <c:v>Nagoya University</c:v>
                </c:pt>
                <c:pt idx="653">
                  <c:v>Nagoya University</c:v>
                </c:pt>
                <c:pt idx="654">
                  <c:v>Seoul National University</c:v>
                </c:pt>
                <c:pt idx="655">
                  <c:v>Seoul National University</c:v>
                </c:pt>
                <c:pt idx="656">
                  <c:v>Seoul National University</c:v>
                </c:pt>
                <c:pt idx="657">
                  <c:v>Seoul National University</c:v>
                </c:pt>
                <c:pt idx="658">
                  <c:v>Seoul National University</c:v>
                </c:pt>
                <c:pt idx="659">
                  <c:v>Seoul National University</c:v>
                </c:pt>
                <c:pt idx="660">
                  <c:v>University of Manchester</c:v>
                </c:pt>
                <c:pt idx="661">
                  <c:v>University of Manchester</c:v>
                </c:pt>
                <c:pt idx="662">
                  <c:v>University of Manchester</c:v>
                </c:pt>
                <c:pt idx="663">
                  <c:v>University of Manchester</c:v>
                </c:pt>
                <c:pt idx="664">
                  <c:v>University of Manchester</c:v>
                </c:pt>
                <c:pt idx="665">
                  <c:v>Sapienza University of Rome</c:v>
                </c:pt>
                <c:pt idx="666">
                  <c:v>Sapienza University of Rome</c:v>
                </c:pt>
                <c:pt idx="667">
                  <c:v>Sapienza University of Rome</c:v>
                </c:pt>
                <c:pt idx="668">
                  <c:v>Sapienza University of Rome</c:v>
                </c:pt>
                <c:pt idx="669">
                  <c:v>Case Western Reserve University</c:v>
                </c:pt>
                <c:pt idx="670">
                  <c:v>Case Western Reserve University</c:v>
                </c:pt>
                <c:pt idx="671">
                  <c:v>Case Western Reserve University</c:v>
                </c:pt>
                <c:pt idx="672">
                  <c:v>Case Western Reserve University</c:v>
                </c:pt>
                <c:pt idx="673">
                  <c:v>Case Western Reserve University</c:v>
                </c:pt>
                <c:pt idx="674">
                  <c:v>Case Western Reserve University</c:v>
                </c:pt>
                <c:pt idx="675">
                  <c:v>Case Western Reserve University</c:v>
                </c:pt>
                <c:pt idx="676">
                  <c:v>Case Western Reserve University</c:v>
                </c:pt>
                <c:pt idx="677">
                  <c:v>Case Western Reserve University</c:v>
                </c:pt>
                <c:pt idx="678">
                  <c:v>Case Western Reserve University</c:v>
                </c:pt>
                <c:pt idx="679">
                  <c:v>Case Western Reserve University</c:v>
                </c:pt>
                <c:pt idx="680">
                  <c:v>Tohoku University</c:v>
                </c:pt>
                <c:pt idx="681">
                  <c:v>Tohoku University</c:v>
                </c:pt>
                <c:pt idx="682">
                  <c:v>Tohoku University</c:v>
                </c:pt>
                <c:pt idx="683">
                  <c:v>Tohoku University</c:v>
                </c:pt>
                <c:pt idx="684">
                  <c:v>Tohoku University</c:v>
                </c:pt>
                <c:pt idx="685">
                  <c:v>Tohoku University</c:v>
                </c:pt>
                <c:pt idx="686">
                  <c:v>Tohoku University</c:v>
                </c:pt>
                <c:pt idx="687">
                  <c:v>Tohoku University</c:v>
                </c:pt>
                <c:pt idx="688">
                  <c:v>Tohoku University</c:v>
                </c:pt>
                <c:pt idx="689">
                  <c:v>Tohoku University</c:v>
                </c:pt>
                <c:pt idx="690">
                  <c:v>Tohoku University</c:v>
                </c:pt>
                <c:pt idx="691">
                  <c:v>Arizona State University</c:v>
                </c:pt>
                <c:pt idx="692">
                  <c:v>Arizona State University</c:v>
                </c:pt>
                <c:pt idx="693">
                  <c:v>Arizona State University</c:v>
                </c:pt>
                <c:pt idx="694">
                  <c:v>Arizona State University</c:v>
                </c:pt>
                <c:pt idx="695">
                  <c:v>Arizona State University</c:v>
                </c:pt>
                <c:pt idx="696">
                  <c:v>Arizona State University</c:v>
                </c:pt>
                <c:pt idx="697">
                  <c:v>Emory University</c:v>
                </c:pt>
                <c:pt idx="698">
                  <c:v>Emory University</c:v>
                </c:pt>
                <c:pt idx="699">
                  <c:v>Emory University</c:v>
                </c:pt>
                <c:pt idx="700">
                  <c:v>Emory University</c:v>
                </c:pt>
                <c:pt idx="701">
                  <c:v>Emory University</c:v>
                </c:pt>
                <c:pt idx="702">
                  <c:v>Emory University</c:v>
                </c:pt>
                <c:pt idx="703">
                  <c:v>Ruprecht Karl University of Heidelberg</c:v>
                </c:pt>
                <c:pt idx="704">
                  <c:v>Ruprecht Karl University of Heidelberg</c:v>
                </c:pt>
                <c:pt idx="705">
                  <c:v>Ruprecht Karl University of Heidelberg</c:v>
                </c:pt>
                <c:pt idx="706">
                  <c:v>Ruprecht Karl University of Heidelberg</c:v>
                </c:pt>
                <c:pt idx="707">
                  <c:v>Ludwig Maximilian University of Munich</c:v>
                </c:pt>
                <c:pt idx="708">
                  <c:v>Ludwig Maximilian University of Munich</c:v>
                </c:pt>
                <c:pt idx="709">
                  <c:v>Ludwig Maximilian University of Munich</c:v>
                </c:pt>
                <c:pt idx="710">
                  <c:v>Ludwig Maximilian University of Munich</c:v>
                </c:pt>
                <c:pt idx="711">
                  <c:v>University of Virginia</c:v>
                </c:pt>
                <c:pt idx="712">
                  <c:v>University of Virginia</c:v>
                </c:pt>
                <c:pt idx="713">
                  <c:v>University of Virginia</c:v>
                </c:pt>
                <c:pt idx="714">
                  <c:v>University of Virginia</c:v>
                </c:pt>
                <c:pt idx="715">
                  <c:v>University of Virginia</c:v>
                </c:pt>
                <c:pt idx="716">
                  <c:v>University of Virginia</c:v>
                </c:pt>
                <c:pt idx="717">
                  <c:v>University of Virginia</c:v>
                </c:pt>
                <c:pt idx="718">
                  <c:v>University of Virginia</c:v>
                </c:pt>
                <c:pt idx="719">
                  <c:v>University of Virginia</c:v>
                </c:pt>
                <c:pt idx="720">
                  <c:v>Leiden University</c:v>
                </c:pt>
                <c:pt idx="721">
                  <c:v>Leiden University</c:v>
                </c:pt>
                <c:pt idx="722">
                  <c:v>Leiden University</c:v>
                </c:pt>
                <c:pt idx="723">
                  <c:v>Leiden University</c:v>
                </c:pt>
                <c:pt idx="724">
                  <c:v>Leiden University</c:v>
                </c:pt>
                <c:pt idx="725">
                  <c:v>Leiden University</c:v>
                </c:pt>
                <c:pt idx="726">
                  <c:v>Leiden University</c:v>
                </c:pt>
                <c:pt idx="727">
                  <c:v>Leiden University</c:v>
                </c:pt>
                <c:pt idx="728">
                  <c:v>Leiden University</c:v>
                </c:pt>
                <c:pt idx="729">
                  <c:v>Leiden University</c:v>
                </c:pt>
                <c:pt idx="730">
                  <c:v>Leiden University</c:v>
                </c:pt>
                <c:pt idx="731">
                  <c:v>Leiden University</c:v>
                </c:pt>
                <c:pt idx="732">
                  <c:v>Tufts University</c:v>
                </c:pt>
                <c:pt idx="733">
                  <c:v>Tufts University</c:v>
                </c:pt>
                <c:pt idx="734">
                  <c:v>Tufts University</c:v>
                </c:pt>
                <c:pt idx="735">
                  <c:v>Tufts University</c:v>
                </c:pt>
                <c:pt idx="736">
                  <c:v>Tufts University</c:v>
                </c:pt>
                <c:pt idx="737">
                  <c:v>Tufts University</c:v>
                </c:pt>
                <c:pt idx="738">
                  <c:v>Georgia Institute of Technology</c:v>
                </c:pt>
                <c:pt idx="739">
                  <c:v>Georgia Institute of Technology</c:v>
                </c:pt>
                <c:pt idx="740">
                  <c:v>Georgia Institute of Technology</c:v>
                </c:pt>
                <c:pt idx="741">
                  <c:v>Georgia Institute of Technology</c:v>
                </c:pt>
                <c:pt idx="742">
                  <c:v>Georgia Institute of Technology</c:v>
                </c:pt>
                <c:pt idx="743">
                  <c:v>Georgia Institute of Technology</c:v>
                </c:pt>
                <c:pt idx="744">
                  <c:v>University of Zurich</c:v>
                </c:pt>
                <c:pt idx="745">
                  <c:v>University of Zurich</c:v>
                </c:pt>
                <c:pt idx="746">
                  <c:v>University of Zurich</c:v>
                </c:pt>
                <c:pt idx="747">
                  <c:v>University of Zurich</c:v>
                </c:pt>
                <c:pt idx="748">
                  <c:v>University of Zurich</c:v>
                </c:pt>
                <c:pt idx="749">
                  <c:v>University of Zurich</c:v>
                </c:pt>
                <c:pt idx="750">
                  <c:v>University of Zurich</c:v>
                </c:pt>
                <c:pt idx="751">
                  <c:v>University of Zurich</c:v>
                </c:pt>
                <c:pt idx="752">
                  <c:v>University of Zurich</c:v>
                </c:pt>
                <c:pt idx="753">
                  <c:v>University of Zurich</c:v>
                </c:pt>
                <c:pt idx="754">
                  <c:v>University of Zurich</c:v>
                </c:pt>
                <c:pt idx="755">
                  <c:v>University of Helsinki</c:v>
                </c:pt>
                <c:pt idx="756">
                  <c:v>University of Helsinki</c:v>
                </c:pt>
                <c:pt idx="757">
                  <c:v>University of Helsinki</c:v>
                </c:pt>
                <c:pt idx="758">
                  <c:v>University of Helsinki</c:v>
                </c:pt>
                <c:pt idx="759">
                  <c:v>University of Helsinki</c:v>
                </c:pt>
                <c:pt idx="760">
                  <c:v>University of Helsinki</c:v>
                </c:pt>
                <c:pt idx="761">
                  <c:v>University of Helsinki</c:v>
                </c:pt>
                <c:pt idx="762">
                  <c:v>University of Helsinki</c:v>
                </c:pt>
                <c:pt idx="763">
                  <c:v>University of Helsinki</c:v>
                </c:pt>
                <c:pt idx="764">
                  <c:v>University of Helsinki</c:v>
                </c:pt>
                <c:pt idx="765">
                  <c:v>University of Helsinki</c:v>
                </c:pt>
                <c:pt idx="766">
                  <c:v>Technical University of Munich</c:v>
                </c:pt>
                <c:pt idx="767">
                  <c:v>Technical University of Munich</c:v>
                </c:pt>
                <c:pt idx="768">
                  <c:v>Technical University of Munich</c:v>
                </c:pt>
                <c:pt idx="769">
                  <c:v>Technical University of Munich</c:v>
                </c:pt>
                <c:pt idx="770">
                  <c:v>Technical University of Munich</c:v>
                </c:pt>
                <c:pt idx="771">
                  <c:v>Technical University of Munich</c:v>
                </c:pt>
                <c:pt idx="772">
                  <c:v>University of Oslo</c:v>
                </c:pt>
                <c:pt idx="773">
                  <c:v>University of Oslo</c:v>
                </c:pt>
                <c:pt idx="774">
                  <c:v>University of Oslo</c:v>
                </c:pt>
                <c:pt idx="775">
                  <c:v>University of Oslo</c:v>
                </c:pt>
                <c:pt idx="776">
                  <c:v>University of Oslo</c:v>
                </c:pt>
                <c:pt idx="777">
                  <c:v>University of Oslo</c:v>
                </c:pt>
                <c:pt idx="778">
                  <c:v>University of Oslo</c:v>
                </c:pt>
                <c:pt idx="779">
                  <c:v>University of Oslo</c:v>
                </c:pt>
                <c:pt idx="780">
                  <c:v>University of Oslo</c:v>
                </c:pt>
                <c:pt idx="781">
                  <c:v>University of Oslo</c:v>
                </c:pt>
                <c:pt idx="782">
                  <c:v>University of Oslo</c:v>
                </c:pt>
                <c:pt idx="783">
                  <c:v>University of Oslo</c:v>
                </c:pt>
                <c:pt idx="784">
                  <c:v>University of Queensland</c:v>
                </c:pt>
                <c:pt idx="785">
                  <c:v>University of Queensland</c:v>
                </c:pt>
                <c:pt idx="786">
                  <c:v>University of Queensland</c:v>
                </c:pt>
                <c:pt idx="787">
                  <c:v>University of Copenhagen</c:v>
                </c:pt>
                <c:pt idx="788">
                  <c:v>University of Copenhagen</c:v>
                </c:pt>
                <c:pt idx="789">
                  <c:v>University of Copenhagen</c:v>
                </c:pt>
                <c:pt idx="790">
                  <c:v>University of Copenhagen</c:v>
                </c:pt>
                <c:pt idx="791">
                  <c:v>University of Copenhagen</c:v>
                </c:pt>
                <c:pt idx="792">
                  <c:v>University of Copenhagen</c:v>
                </c:pt>
                <c:pt idx="793">
                  <c:v>University of Copenhagen</c:v>
                </c:pt>
                <c:pt idx="794">
                  <c:v>University of Copenhagen</c:v>
                </c:pt>
                <c:pt idx="795">
                  <c:v>University of Copenhagen</c:v>
                </c:pt>
                <c:pt idx="796">
                  <c:v>University of Copenhagen</c:v>
                </c:pt>
                <c:pt idx="797">
                  <c:v>University of Copenhagen</c:v>
                </c:pt>
                <c:pt idx="798">
                  <c:v>University of Sydney</c:v>
                </c:pt>
                <c:pt idx="799">
                  <c:v>University of Sydney</c:v>
                </c:pt>
                <c:pt idx="800">
                  <c:v>University of Sydney</c:v>
                </c:pt>
                <c:pt idx="801">
                  <c:v>University of Sydney</c:v>
                </c:pt>
                <c:pt idx="802">
                  <c:v>University of Sydney</c:v>
                </c:pt>
                <c:pt idx="803">
                  <c:v>University of Sydney</c:v>
                </c:pt>
                <c:pt idx="804">
                  <c:v>University of Sydney</c:v>
                </c:pt>
                <c:pt idx="805">
                  <c:v>University of Sydney</c:v>
                </c:pt>
                <c:pt idx="806">
                  <c:v>Williams College</c:v>
                </c:pt>
                <c:pt idx="807">
                  <c:v>University of Texas MD Anderson Cancer Center</c:v>
                </c:pt>
                <c:pt idx="808">
                  <c:v>University of Texas MD Anderson Cancer Center</c:v>
                </c:pt>
                <c:pt idx="809">
                  <c:v>University of Texas MD Anderson Cancer Center</c:v>
                </c:pt>
                <c:pt idx="810">
                  <c:v>University of Texas MD Anderson Cancer Center</c:v>
                </c:pt>
                <c:pt idx="811">
                  <c:v>University of Nottingham</c:v>
                </c:pt>
                <c:pt idx="812">
                  <c:v>University of Nottingham</c:v>
                </c:pt>
                <c:pt idx="813">
                  <c:v>University of Nottingham</c:v>
                </c:pt>
                <c:pt idx="814">
                  <c:v>University of Nottingham</c:v>
                </c:pt>
                <c:pt idx="815">
                  <c:v>University of Nottingham</c:v>
                </c:pt>
                <c:pt idx="816">
                  <c:v>University of Nottingham</c:v>
                </c:pt>
                <c:pt idx="817">
                  <c:v>University of Nottingham</c:v>
                </c:pt>
                <c:pt idx="818">
                  <c:v>University of Nottingham</c:v>
                </c:pt>
                <c:pt idx="819">
                  <c:v>University of Nottingham</c:v>
                </c:pt>
                <c:pt idx="820">
                  <c:v>University of Nottingham</c:v>
                </c:pt>
                <c:pt idx="821">
                  <c:v>University of Nottingham</c:v>
                </c:pt>
                <c:pt idx="822">
                  <c:v>University of Nottingham</c:v>
                </c:pt>
                <c:pt idx="823">
                  <c:v>University of Bristol</c:v>
                </c:pt>
                <c:pt idx="824">
                  <c:v>University of Bristol</c:v>
                </c:pt>
                <c:pt idx="825">
                  <c:v>University of Bristol</c:v>
                </c:pt>
                <c:pt idx="826">
                  <c:v>University of Bristol</c:v>
                </c:pt>
                <c:pt idx="827">
                  <c:v>University of Bristol</c:v>
                </c:pt>
                <c:pt idx="828">
                  <c:v>University of Bristol</c:v>
                </c:pt>
                <c:pt idx="829">
                  <c:v>University of Bristol</c:v>
                </c:pt>
                <c:pt idx="830">
                  <c:v>University of Bristol</c:v>
                </c:pt>
                <c:pt idx="831">
                  <c:v>University of Bristol</c:v>
                </c:pt>
                <c:pt idx="832">
                  <c:v>University of Bristol</c:v>
                </c:pt>
                <c:pt idx="833">
                  <c:v>University of Bristol</c:v>
                </c:pt>
                <c:pt idx="834">
                  <c:v>University of Bristol</c:v>
                </c:pt>
                <c:pt idx="835">
                  <c:v>Utrecht University</c:v>
                </c:pt>
                <c:pt idx="836">
                  <c:v>Utrecht University</c:v>
                </c:pt>
                <c:pt idx="837">
                  <c:v>Utrecht University</c:v>
                </c:pt>
                <c:pt idx="838">
                  <c:v>Utrecht University</c:v>
                </c:pt>
                <c:pt idx="839">
                  <c:v>Utrecht University</c:v>
                </c:pt>
                <c:pt idx="840">
                  <c:v>Utrecht University</c:v>
                </c:pt>
                <c:pt idx="841">
                  <c:v>Utrecht University</c:v>
                </c:pt>
                <c:pt idx="842">
                  <c:v>Utrecht University</c:v>
                </c:pt>
                <c:pt idx="843">
                  <c:v>Utrecht University</c:v>
                </c:pt>
                <c:pt idx="844">
                  <c:v>Utrecht University</c:v>
                </c:pt>
                <c:pt idx="845">
                  <c:v>Utrecht University</c:v>
                </c:pt>
                <c:pt idx="846">
                  <c:v>Utrecht University</c:v>
                </c:pt>
                <c:pt idx="847">
                  <c:v>Mines ParisTech</c:v>
                </c:pt>
                <c:pt idx="848">
                  <c:v>Mines ParisTech</c:v>
                </c:pt>
                <c:pt idx="849">
                  <c:v>Mines ParisTech</c:v>
                </c:pt>
                <c:pt idx="850">
                  <c:v>Keio University</c:v>
                </c:pt>
                <c:pt idx="851">
                  <c:v>Keio University</c:v>
                </c:pt>
                <c:pt idx="852">
                  <c:v>Keio University</c:v>
                </c:pt>
                <c:pt idx="853">
                  <c:v>King's College London</c:v>
                </c:pt>
                <c:pt idx="854">
                  <c:v>King's College London</c:v>
                </c:pt>
                <c:pt idx="855">
                  <c:v>King's College London</c:v>
                </c:pt>
                <c:pt idx="856">
                  <c:v>King's College London</c:v>
                </c:pt>
                <c:pt idx="857">
                  <c:v>King's College London</c:v>
                </c:pt>
                <c:pt idx="858">
                  <c:v>King's College London</c:v>
                </c:pt>
                <c:pt idx="859">
                  <c:v>King's College London</c:v>
                </c:pt>
                <c:pt idx="860">
                  <c:v>King's College London</c:v>
                </c:pt>
                <c:pt idx="861">
                  <c:v>King's College London</c:v>
                </c:pt>
                <c:pt idx="862">
                  <c:v>King's College London</c:v>
                </c:pt>
                <c:pt idx="863">
                  <c:v>King's College London</c:v>
                </c:pt>
                <c:pt idx="864">
                  <c:v>Indiana University - Bloomington</c:v>
                </c:pt>
                <c:pt idx="865">
                  <c:v>Indiana University - Bloomington</c:v>
                </c:pt>
                <c:pt idx="866">
                  <c:v>Indiana University - Bloomington</c:v>
                </c:pt>
                <c:pt idx="867">
                  <c:v>National University of Singapore</c:v>
                </c:pt>
                <c:pt idx="868">
                  <c:v>National University of Singapore</c:v>
                </c:pt>
                <c:pt idx="869">
                  <c:v>National University of Singapore</c:v>
                </c:pt>
                <c:pt idx="870">
                  <c:v>National University of Singapore</c:v>
                </c:pt>
                <c:pt idx="871">
                  <c:v>National University of Singapore</c:v>
                </c:pt>
                <c:pt idx="872">
                  <c:v>National University of Singapore</c:v>
                </c:pt>
                <c:pt idx="873">
                  <c:v>Stony Brook University</c:v>
                </c:pt>
                <c:pt idx="874">
                  <c:v>Stony Brook University</c:v>
                </c:pt>
                <c:pt idx="875">
                  <c:v>Stony Brook University</c:v>
                </c:pt>
                <c:pt idx="876">
                  <c:v>Stony Brook University</c:v>
                </c:pt>
                <c:pt idx="877">
                  <c:v>Stony Brook University</c:v>
                </c:pt>
                <c:pt idx="878">
                  <c:v>Lomonosov Moscow State University</c:v>
                </c:pt>
                <c:pt idx="879">
                  <c:v>Lomonosov Moscow State University</c:v>
                </c:pt>
                <c:pt idx="880">
                  <c:v>Lomonosov Moscow State University</c:v>
                </c:pt>
                <c:pt idx="881">
                  <c:v>Australian National University</c:v>
                </c:pt>
                <c:pt idx="882">
                  <c:v>Australian National University</c:v>
                </c:pt>
                <c:pt idx="883">
                  <c:v>Australian National University</c:v>
                </c:pt>
                <c:pt idx="884">
                  <c:v>Australian National University</c:v>
                </c:pt>
                <c:pt idx="885">
                  <c:v>Australian National University</c:v>
                </c:pt>
                <c:pt idx="886">
                  <c:v>Australian National University</c:v>
                </c:pt>
                <c:pt idx="887">
                  <c:v>University of Alberta</c:v>
                </c:pt>
                <c:pt idx="888">
                  <c:v>University of Alberta</c:v>
                </c:pt>
                <c:pt idx="889">
                  <c:v>University of Alberta</c:v>
                </c:pt>
                <c:pt idx="890">
                  <c:v>University of Alberta</c:v>
                </c:pt>
                <c:pt idx="891">
                  <c:v>University of Alberta</c:v>
                </c:pt>
                <c:pt idx="892">
                  <c:v>University of Alberta</c:v>
                </c:pt>
                <c:pt idx="893">
                  <c:v>Paris Diderot University - Paris 7</c:v>
                </c:pt>
                <c:pt idx="894">
                  <c:v>Paris Diderot University - Paris 7</c:v>
                </c:pt>
                <c:pt idx="895">
                  <c:v>Paris Diderot University - Paris 7</c:v>
                </c:pt>
                <c:pt idx="896">
                  <c:v>Waseda University</c:v>
                </c:pt>
                <c:pt idx="897">
                  <c:v>Waseda University</c:v>
                </c:pt>
                <c:pt idx="898">
                  <c:v>Peking University</c:v>
                </c:pt>
                <c:pt idx="899">
                  <c:v>Peking University</c:v>
                </c:pt>
                <c:pt idx="900">
                  <c:v>Peking University</c:v>
                </c:pt>
                <c:pt idx="901">
                  <c:v>Peking University</c:v>
                </c:pt>
                <c:pt idx="902">
                  <c:v>Peking University</c:v>
                </c:pt>
                <c:pt idx="903">
                  <c:v>Peking University</c:v>
                </c:pt>
                <c:pt idx="904">
                  <c:v>University of Notre Dame</c:v>
                </c:pt>
                <c:pt idx="905">
                  <c:v>University of Notre Dame</c:v>
                </c:pt>
                <c:pt idx="906">
                  <c:v>University of Notre Dame</c:v>
                </c:pt>
                <c:pt idx="907">
                  <c:v>University of Notre Dame</c:v>
                </c:pt>
                <c:pt idx="908">
                  <c:v>University of Notre Dame</c:v>
                </c:pt>
                <c:pt idx="909">
                  <c:v>University of Notre Dame</c:v>
                </c:pt>
                <c:pt idx="910">
                  <c:v>National Taiwan University</c:v>
                </c:pt>
                <c:pt idx="911">
                  <c:v>National Taiwan University</c:v>
                </c:pt>
                <c:pt idx="912">
                  <c:v>National Taiwan University</c:v>
                </c:pt>
                <c:pt idx="913">
                  <c:v>National Taiwan University</c:v>
                </c:pt>
                <c:pt idx="914">
                  <c:v>National Taiwan University</c:v>
                </c:pt>
                <c:pt idx="915">
                  <c:v>Tsinghua University</c:v>
                </c:pt>
                <c:pt idx="916">
                  <c:v>Tsinghua University</c:v>
                </c:pt>
                <c:pt idx="917">
                  <c:v>Tsinghua University</c:v>
                </c:pt>
                <c:pt idx="918">
                  <c:v>Tsinghua University</c:v>
                </c:pt>
                <c:pt idx="919">
                  <c:v>Tsinghua University</c:v>
                </c:pt>
                <c:pt idx="920">
                  <c:v>Kyushu University</c:v>
                </c:pt>
                <c:pt idx="921">
                  <c:v>Kyushu University</c:v>
                </c:pt>
                <c:pt idx="922">
                  <c:v>Katholieke Universiteit Leuven</c:v>
                </c:pt>
                <c:pt idx="923">
                  <c:v>Katholieke Universiteit Leuven</c:v>
                </c:pt>
                <c:pt idx="924">
                  <c:v>Tokyo Institute of Technology</c:v>
                </c:pt>
                <c:pt idx="925">
                  <c:v>Tokyo Institute of Technology</c:v>
                </c:pt>
                <c:pt idx="926">
                  <c:v>Tokyo Institute of Technology</c:v>
                </c:pt>
                <c:pt idx="927">
                  <c:v>Tokyo Institute of Technology</c:v>
                </c:pt>
                <c:pt idx="928">
                  <c:v>Tokyo Institute of Technology</c:v>
                </c:pt>
                <c:pt idx="929">
                  <c:v>Tokyo Institute of Technology</c:v>
                </c:pt>
                <c:pt idx="930">
                  <c:v>Tokyo Institute of Technology</c:v>
                </c:pt>
                <c:pt idx="931">
                  <c:v>Tokyo Institute of Technology</c:v>
                </c:pt>
                <c:pt idx="932">
                  <c:v>University of Melbourne</c:v>
                </c:pt>
                <c:pt idx="933">
                  <c:v>University of Melbourne</c:v>
                </c:pt>
                <c:pt idx="934">
                  <c:v>University of Melbourne</c:v>
                </c:pt>
                <c:pt idx="935">
                  <c:v>University of Melbourne</c:v>
                </c:pt>
                <c:pt idx="936">
                  <c:v>University of Melbourne</c:v>
                </c:pt>
                <c:pt idx="937">
                  <c:v>University of Melbourne</c:v>
                </c:pt>
                <c:pt idx="938">
                  <c:v>University of Melbourne</c:v>
                </c:pt>
                <c:pt idx="939">
                  <c:v>University of Melbourne</c:v>
                </c:pt>
                <c:pt idx="940">
                  <c:v>University of Melbourne</c:v>
                </c:pt>
                <c:pt idx="941">
                  <c:v>University of Melbourne</c:v>
                </c:pt>
                <c:pt idx="942">
                  <c:v>University of Melbourne</c:v>
                </c:pt>
                <c:pt idx="943">
                  <c:v>University of Melbourne</c:v>
                </c:pt>
                <c:pt idx="944">
                  <c:v>University of Bonn</c:v>
                </c:pt>
                <c:pt idx="945">
                  <c:v>University of Bonn</c:v>
                </c:pt>
                <c:pt idx="946">
                  <c:v>University of Bonn</c:v>
                </c:pt>
                <c:pt idx="947">
                  <c:v>University of Bonn</c:v>
                </c:pt>
                <c:pt idx="948">
                  <c:v>University of Bonn</c:v>
                </c:pt>
                <c:pt idx="949">
                  <c:v>University of Bonn</c:v>
                </c:pt>
                <c:pt idx="950">
                  <c:v>University of Bonn</c:v>
                </c:pt>
                <c:pt idx="951">
                  <c:v>University of Bonn</c:v>
                </c:pt>
                <c:pt idx="952">
                  <c:v>Royal Institute of Technology</c:v>
                </c:pt>
                <c:pt idx="953">
                  <c:v>Royal Institute of Technology</c:v>
                </c:pt>
                <c:pt idx="954">
                  <c:v>Erasmus University Rotterdam</c:v>
                </c:pt>
                <c:pt idx="955">
                  <c:v>Erasmus University Rotterdam</c:v>
                </c:pt>
                <c:pt idx="956">
                  <c:v>Erasmus University Rotterdam</c:v>
                </c:pt>
                <c:pt idx="957">
                  <c:v>Erasmus University Rotterdam</c:v>
                </c:pt>
                <c:pt idx="958">
                  <c:v>Erasmus University Rotterdam</c:v>
                </c:pt>
                <c:pt idx="959">
                  <c:v>Erasmus University Rotterdam</c:v>
                </c:pt>
                <c:pt idx="960">
                  <c:v>Yonsei University</c:v>
                </c:pt>
                <c:pt idx="961">
                  <c:v>Yonsei University</c:v>
                </c:pt>
                <c:pt idx="962">
                  <c:v>Yonsei University</c:v>
                </c:pt>
                <c:pt idx="963">
                  <c:v>Yonsei University</c:v>
                </c:pt>
                <c:pt idx="964">
                  <c:v>Michigan State University</c:v>
                </c:pt>
                <c:pt idx="965">
                  <c:v>Michigan State University</c:v>
                </c:pt>
                <c:pt idx="966">
                  <c:v>Michigan State University</c:v>
                </c:pt>
                <c:pt idx="967">
                  <c:v>Michigan State University</c:v>
                </c:pt>
                <c:pt idx="968">
                  <c:v>Michigan State University</c:v>
                </c:pt>
                <c:pt idx="969">
                  <c:v>Michigan State University</c:v>
                </c:pt>
                <c:pt idx="970">
                  <c:v>Michigan State University</c:v>
                </c:pt>
                <c:pt idx="971">
                  <c:v>Michigan State University</c:v>
                </c:pt>
                <c:pt idx="972">
                  <c:v>Michigan State University</c:v>
                </c:pt>
                <c:pt idx="973">
                  <c:v>Michigan State University</c:v>
                </c:pt>
                <c:pt idx="974">
                  <c:v>Michigan State University</c:v>
                </c:pt>
                <c:pt idx="975">
                  <c:v>University of the Witwatersrand</c:v>
                </c:pt>
                <c:pt idx="976">
                  <c:v>University of the Witwatersrand</c:v>
                </c:pt>
                <c:pt idx="977">
                  <c:v>Lund University</c:v>
                </c:pt>
                <c:pt idx="978">
                  <c:v>Lund University</c:v>
                </c:pt>
                <c:pt idx="979">
                  <c:v>Lund University</c:v>
                </c:pt>
                <c:pt idx="980">
                  <c:v>Lund University</c:v>
                </c:pt>
                <c:pt idx="981">
                  <c:v>Lund University</c:v>
                </c:pt>
                <c:pt idx="982">
                  <c:v>Lund University</c:v>
                </c:pt>
                <c:pt idx="983">
                  <c:v>Lund University</c:v>
                </c:pt>
                <c:pt idx="984">
                  <c:v>Lund University</c:v>
                </c:pt>
                <c:pt idx="985">
                  <c:v>Lund University</c:v>
                </c:pt>
                <c:pt idx="986">
                  <c:v>Georgetown University</c:v>
                </c:pt>
                <c:pt idx="987">
                  <c:v>Georgetown University</c:v>
                </c:pt>
                <c:pt idx="988">
                  <c:v>Georgetown University</c:v>
                </c:pt>
                <c:pt idx="989">
                  <c:v>Georgetown University</c:v>
                </c:pt>
                <c:pt idx="990">
                  <c:v>Georgetown University</c:v>
                </c:pt>
                <c:pt idx="991">
                  <c:v>Aarhus University</c:v>
                </c:pt>
                <c:pt idx="992">
                  <c:v>Aarhus University</c:v>
                </c:pt>
                <c:pt idx="993">
                  <c:v>Aarhus University</c:v>
                </c:pt>
                <c:pt idx="994">
                  <c:v>Aarhus University</c:v>
                </c:pt>
                <c:pt idx="995">
                  <c:v>Aarhus University</c:v>
                </c:pt>
                <c:pt idx="996">
                  <c:v>Aarhus University</c:v>
                </c:pt>
                <c:pt idx="997">
                  <c:v>Aarhus University</c:v>
                </c:pt>
                <c:pt idx="998">
                  <c:v>Aarhus University</c:v>
                </c:pt>
                <c:pt idx="999">
                  <c:v>University of Barcelona</c:v>
                </c:pt>
                <c:pt idx="1000">
                  <c:v>University of Barcelona</c:v>
                </c:pt>
                <c:pt idx="1001">
                  <c:v>University of Barcelona</c:v>
                </c:pt>
                <c:pt idx="1002">
                  <c:v>University of Barcelona</c:v>
                </c:pt>
                <c:pt idx="1003">
                  <c:v>Baylor College of Medicine</c:v>
                </c:pt>
                <c:pt idx="1004">
                  <c:v>Baylor College of Medicine</c:v>
                </c:pt>
                <c:pt idx="1005">
                  <c:v>University of Amsterdam</c:v>
                </c:pt>
                <c:pt idx="1006">
                  <c:v>University of Amsterdam</c:v>
                </c:pt>
                <c:pt idx="1007">
                  <c:v>University of Amsterdam</c:v>
                </c:pt>
                <c:pt idx="1008">
                  <c:v>University of Amsterdam</c:v>
                </c:pt>
                <c:pt idx="1009">
                  <c:v>University of Amsterdam</c:v>
                </c:pt>
                <c:pt idx="1010">
                  <c:v>University of Amsterdam</c:v>
                </c:pt>
                <c:pt idx="1011">
                  <c:v>Uppsala University</c:v>
                </c:pt>
                <c:pt idx="1012">
                  <c:v>Uppsala University</c:v>
                </c:pt>
                <c:pt idx="1013">
                  <c:v>Uppsala University</c:v>
                </c:pt>
                <c:pt idx="1014">
                  <c:v>Uppsala University</c:v>
                </c:pt>
                <c:pt idx="1015">
                  <c:v>Uppsala University</c:v>
                </c:pt>
                <c:pt idx="1016">
                  <c:v>Uppsala University</c:v>
                </c:pt>
                <c:pt idx="1017">
                  <c:v>Uppsala University</c:v>
                </c:pt>
                <c:pt idx="1018">
                  <c:v>Uppsala University</c:v>
                </c:pt>
                <c:pt idx="1019">
                  <c:v>Uppsala University</c:v>
                </c:pt>
                <c:pt idx="1020">
                  <c:v>Uppsala University</c:v>
                </c:pt>
                <c:pt idx="1021">
                  <c:v>Uppsala University</c:v>
                </c:pt>
                <c:pt idx="1022">
                  <c:v>Uppsala University</c:v>
                </c:pt>
                <c:pt idx="1023">
                  <c:v>University of Iowa</c:v>
                </c:pt>
                <c:pt idx="1024">
                  <c:v>University of Iowa</c:v>
                </c:pt>
                <c:pt idx="1025">
                  <c:v>University of Iowa</c:v>
                </c:pt>
                <c:pt idx="1026">
                  <c:v>University of Iowa</c:v>
                </c:pt>
                <c:pt idx="1027">
                  <c:v>University of Iowa</c:v>
                </c:pt>
                <c:pt idx="1028">
                  <c:v>University of Iowa</c:v>
                </c:pt>
                <c:pt idx="1029">
                  <c:v>University of Iowa</c:v>
                </c:pt>
                <c:pt idx="1030">
                  <c:v>University of Groningen</c:v>
                </c:pt>
                <c:pt idx="1031">
                  <c:v>University of Groningen</c:v>
                </c:pt>
                <c:pt idx="1032">
                  <c:v>University of Groningen</c:v>
                </c:pt>
                <c:pt idx="1033">
                  <c:v>University of Groningen</c:v>
                </c:pt>
                <c:pt idx="1034">
                  <c:v>University of Groningen</c:v>
                </c:pt>
                <c:pt idx="1035">
                  <c:v>University of Groningen</c:v>
                </c:pt>
                <c:pt idx="1036">
                  <c:v>Korea Advanced Institute of Science and Technology (KAIST)</c:v>
                </c:pt>
                <c:pt idx="1037">
                  <c:v>Korea Advanced Institute of Science and Technology (KAIST)</c:v>
                </c:pt>
                <c:pt idx="1038">
                  <c:v>Korea Advanced Institute of Science and Technology (KAIST)</c:v>
                </c:pt>
                <c:pt idx="1039">
                  <c:v>Korea Advanced Institute of Science and Technology (KAIST)</c:v>
                </c:pt>
                <c:pt idx="1040">
                  <c:v>Korea Advanced Institute of Science and Technology (KAIST)</c:v>
                </c:pt>
                <c:pt idx="1041">
                  <c:v>Korea Advanced Institute of Science and Technology (KAIST)</c:v>
                </c:pt>
                <c:pt idx="1042">
                  <c:v>Radboud University Nijmegen</c:v>
                </c:pt>
                <c:pt idx="1043">
                  <c:v>Radboud University Nijmegen</c:v>
                </c:pt>
                <c:pt idx="1044">
                  <c:v>Radboud University Nijmegen</c:v>
                </c:pt>
                <c:pt idx="1045">
                  <c:v>Radboud University Nijmegen</c:v>
                </c:pt>
                <c:pt idx="1046">
                  <c:v>Korea University</c:v>
                </c:pt>
                <c:pt idx="1047">
                  <c:v>Korea University</c:v>
                </c:pt>
                <c:pt idx="1048">
                  <c:v>University of SÃƒÂ£o Paulo</c:v>
                </c:pt>
                <c:pt idx="1049">
                  <c:v>University of SÃƒÂ£o Paulo</c:v>
                </c:pt>
                <c:pt idx="1050">
                  <c:v>University of SÃƒÂ£o Paulo</c:v>
                </c:pt>
                <c:pt idx="1051">
                  <c:v>University of SÃƒÂ£o Paulo</c:v>
                </c:pt>
                <c:pt idx="1052">
                  <c:v>University of Colorado Denver</c:v>
                </c:pt>
                <c:pt idx="1053">
                  <c:v>University of Colorado Denver</c:v>
                </c:pt>
                <c:pt idx="1054">
                  <c:v>University of Montreal</c:v>
                </c:pt>
                <c:pt idx="1055">
                  <c:v>University of Montreal</c:v>
                </c:pt>
                <c:pt idx="1056">
                  <c:v>University of Montreal</c:v>
                </c:pt>
                <c:pt idx="1057">
                  <c:v>University of Montreal</c:v>
                </c:pt>
                <c:pt idx="1058">
                  <c:v>Albert Ludwig University of Freiburg</c:v>
                </c:pt>
                <c:pt idx="1059">
                  <c:v>Albert Ludwig University of Freiburg</c:v>
                </c:pt>
                <c:pt idx="1060">
                  <c:v>Ghent University</c:v>
                </c:pt>
                <c:pt idx="1061">
                  <c:v>Ghent University</c:v>
                </c:pt>
                <c:pt idx="1062">
                  <c:v>Ghent University</c:v>
                </c:pt>
                <c:pt idx="1063">
                  <c:v>Ghent University</c:v>
                </c:pt>
                <c:pt idx="1064">
                  <c:v>Ghent University</c:v>
                </c:pt>
                <c:pt idx="1065">
                  <c:v>Ghent University</c:v>
                </c:pt>
                <c:pt idx="1066">
                  <c:v>Ghent University</c:v>
                </c:pt>
                <c:pt idx="1067">
                  <c:v>University of Glasgow</c:v>
                </c:pt>
                <c:pt idx="1068">
                  <c:v>University of Glasgow</c:v>
                </c:pt>
                <c:pt idx="1069">
                  <c:v>University of Glasgow</c:v>
                </c:pt>
                <c:pt idx="1070">
                  <c:v>University of Glasgow</c:v>
                </c:pt>
                <c:pt idx="1071">
                  <c:v>University of Glasgow</c:v>
                </c:pt>
                <c:pt idx="1072">
                  <c:v>University of Miami</c:v>
                </c:pt>
                <c:pt idx="1073">
                  <c:v>University of Miami</c:v>
                </c:pt>
                <c:pt idx="1074">
                  <c:v>University of Miami</c:v>
                </c:pt>
                <c:pt idx="1075">
                  <c:v>University of Miami</c:v>
                </c:pt>
                <c:pt idx="1076">
                  <c:v>UniversitÃƒÂ© libre de Bruxelles</c:v>
                </c:pt>
                <c:pt idx="1077">
                  <c:v>UniversitÃƒÂ© libre de Bruxelles</c:v>
                </c:pt>
                <c:pt idx="1078">
                  <c:v>McMaster University</c:v>
                </c:pt>
                <c:pt idx="1079">
                  <c:v>McMaster University</c:v>
                </c:pt>
                <c:pt idx="1080">
                  <c:v>McMaster University</c:v>
                </c:pt>
                <c:pt idx="1081">
                  <c:v>McMaster University</c:v>
                </c:pt>
                <c:pt idx="1082">
                  <c:v>McMaster University</c:v>
                </c:pt>
                <c:pt idx="1083">
                  <c:v>McMaster University</c:v>
                </c:pt>
                <c:pt idx="1084">
                  <c:v>McMaster University</c:v>
                </c:pt>
                <c:pt idx="1085">
                  <c:v>McMaster University</c:v>
                </c:pt>
                <c:pt idx="1086">
                  <c:v>McMaster University</c:v>
                </c:pt>
                <c:pt idx="1087">
                  <c:v>McMaster University</c:v>
                </c:pt>
                <c:pt idx="1088">
                  <c:v>McMaster University</c:v>
                </c:pt>
                <c:pt idx="1089">
                  <c:v>University of Birmingham</c:v>
                </c:pt>
                <c:pt idx="1090">
                  <c:v>University of Birmingham</c:v>
                </c:pt>
                <c:pt idx="1091">
                  <c:v>University of Birmingham</c:v>
                </c:pt>
                <c:pt idx="1092">
                  <c:v>University of Birmingham</c:v>
                </c:pt>
                <c:pt idx="1093">
                  <c:v>University of Birmingham</c:v>
                </c:pt>
                <c:pt idx="1094">
                  <c:v>University of Birmingham</c:v>
                </c:pt>
                <c:pt idx="1095">
                  <c:v>University of Birmingham</c:v>
                </c:pt>
                <c:pt idx="1096">
                  <c:v>University of Birmingham</c:v>
                </c:pt>
                <c:pt idx="1097">
                  <c:v>University of Birmingham</c:v>
                </c:pt>
                <c:pt idx="1098">
                  <c:v>University of Birmingham</c:v>
                </c:pt>
                <c:pt idx="1099">
                  <c:v>University of Birmingham</c:v>
                </c:pt>
                <c:pt idx="1100">
                  <c:v>University of Birmingham</c:v>
                </c:pt>
                <c:pt idx="1101">
                  <c:v>University of Texas at Dallas</c:v>
                </c:pt>
                <c:pt idx="1102">
                  <c:v>University of Texas at Dallas</c:v>
                </c:pt>
                <c:pt idx="1103">
                  <c:v>University of Texas at Dallas</c:v>
                </c:pt>
                <c:pt idx="1104">
                  <c:v>VU University Amsterdam</c:v>
                </c:pt>
                <c:pt idx="1105">
                  <c:v>VU University Amsterdam</c:v>
                </c:pt>
                <c:pt idx="1106">
                  <c:v>VU University Amsterdam</c:v>
                </c:pt>
                <c:pt idx="1107">
                  <c:v>VU University Amsterdam</c:v>
                </c:pt>
                <c:pt idx="1108">
                  <c:v>VU University Amsterdam</c:v>
                </c:pt>
                <c:pt idx="1109">
                  <c:v>VU University Amsterdam</c:v>
                </c:pt>
                <c:pt idx="1110">
                  <c:v>Wake Forest University</c:v>
                </c:pt>
                <c:pt idx="1111">
                  <c:v>Wake Forest University</c:v>
                </c:pt>
                <c:pt idx="1112">
                  <c:v>Wake Forest University</c:v>
                </c:pt>
                <c:pt idx="1113">
                  <c:v>Wake Forest University</c:v>
                </c:pt>
                <c:pt idx="1114">
                  <c:v>Wake Forest University</c:v>
                </c:pt>
                <c:pt idx="1115">
                  <c:v>University of Southampton</c:v>
                </c:pt>
                <c:pt idx="1116">
                  <c:v>University of Southampton</c:v>
                </c:pt>
                <c:pt idx="1117">
                  <c:v>University of Southampton</c:v>
                </c:pt>
                <c:pt idx="1118">
                  <c:v>University of Southampton</c:v>
                </c:pt>
                <c:pt idx="1119">
                  <c:v>University of Southampton</c:v>
                </c:pt>
                <c:pt idx="1120">
                  <c:v>Nanyang Technological University</c:v>
                </c:pt>
                <c:pt idx="1121">
                  <c:v>Nanyang Technological University</c:v>
                </c:pt>
                <c:pt idx="1122">
                  <c:v>Nanyang Technological University</c:v>
                </c:pt>
                <c:pt idx="1123">
                  <c:v>Nanyang Technological University</c:v>
                </c:pt>
                <c:pt idx="1124">
                  <c:v>Nanyang Technological University</c:v>
                </c:pt>
                <c:pt idx="1125">
                  <c:v>Nanyang Technological University</c:v>
                </c:pt>
                <c:pt idx="1126">
                  <c:v>University of New South Wales</c:v>
                </c:pt>
                <c:pt idx="1127">
                  <c:v>University of New South Wales</c:v>
                </c:pt>
                <c:pt idx="1128">
                  <c:v>University of New South Wales</c:v>
                </c:pt>
                <c:pt idx="1129">
                  <c:v>University of New South Wales</c:v>
                </c:pt>
                <c:pt idx="1130">
                  <c:v>University of New South Wales</c:v>
                </c:pt>
                <c:pt idx="1131">
                  <c:v>Osaka City University</c:v>
                </c:pt>
                <c:pt idx="1132">
                  <c:v>Osaka City University</c:v>
                </c:pt>
                <c:pt idx="1133">
                  <c:v>University of Leeds</c:v>
                </c:pt>
                <c:pt idx="1134">
                  <c:v>University of Leeds</c:v>
                </c:pt>
                <c:pt idx="1135">
                  <c:v>University of Leeds</c:v>
                </c:pt>
                <c:pt idx="1136">
                  <c:v>University of Leeds</c:v>
                </c:pt>
                <c:pt idx="1137">
                  <c:v>University of Leeds</c:v>
                </c:pt>
                <c:pt idx="1138">
                  <c:v>Western University (The University of Western Ontario)</c:v>
                </c:pt>
                <c:pt idx="1139">
                  <c:v>Western University (The University of Western Ontario)</c:v>
                </c:pt>
                <c:pt idx="1140">
                  <c:v>Kobe University</c:v>
                </c:pt>
                <c:pt idx="1141">
                  <c:v>Kobe University</c:v>
                </c:pt>
                <c:pt idx="1142">
                  <c:v>University of Basel</c:v>
                </c:pt>
                <c:pt idx="1143">
                  <c:v>University of Basel</c:v>
                </c:pt>
                <c:pt idx="1144">
                  <c:v>University of Basel</c:v>
                </c:pt>
                <c:pt idx="1145">
                  <c:v>University of Basel</c:v>
                </c:pt>
                <c:pt idx="1146">
                  <c:v>University of Basel</c:v>
                </c:pt>
                <c:pt idx="1147">
                  <c:v>University of Basel</c:v>
                </c:pt>
                <c:pt idx="1148">
                  <c:v>University of Basel</c:v>
                </c:pt>
                <c:pt idx="1149">
                  <c:v>University of Basel</c:v>
                </c:pt>
                <c:pt idx="1150">
                  <c:v>University of Basel</c:v>
                </c:pt>
                <c:pt idx="1151">
                  <c:v>University of Basel</c:v>
                </c:pt>
                <c:pt idx="1152">
                  <c:v>University of Basel</c:v>
                </c:pt>
                <c:pt idx="1153">
                  <c:v>University of Hong Kong</c:v>
                </c:pt>
                <c:pt idx="1154">
                  <c:v>University of Hong Kong</c:v>
                </c:pt>
                <c:pt idx="1155">
                  <c:v>University of Hong Kong</c:v>
                </c:pt>
                <c:pt idx="1156">
                  <c:v>University of Hong Kong</c:v>
                </c:pt>
                <c:pt idx="1157">
                  <c:v>University of Hong Kong</c:v>
                </c:pt>
                <c:pt idx="1158">
                  <c:v>Indiana University-Purdue University Indianapolis</c:v>
                </c:pt>
                <c:pt idx="1159">
                  <c:v>Indiana University-Purdue University Indianapolis</c:v>
                </c:pt>
                <c:pt idx="1160">
                  <c:v>Humboldt University of Berlin</c:v>
                </c:pt>
                <c:pt idx="1161">
                  <c:v>Humboldt University of Berlin</c:v>
                </c:pt>
                <c:pt idx="1162">
                  <c:v>Humboldt University of Berlin</c:v>
                </c:pt>
                <c:pt idx="1163">
                  <c:v>Humboldt University of Berlin</c:v>
                </c:pt>
                <c:pt idx="1164">
                  <c:v>Humboldt University of Berlin</c:v>
                </c:pt>
                <c:pt idx="1165">
                  <c:v>Humboldt University of Berlin</c:v>
                </c:pt>
                <c:pt idx="1166">
                  <c:v>Free University of Berlin</c:v>
                </c:pt>
                <c:pt idx="1167">
                  <c:v>Free University of Berlin</c:v>
                </c:pt>
                <c:pt idx="1168">
                  <c:v>Free University of Berlin</c:v>
                </c:pt>
                <c:pt idx="1169">
                  <c:v>Free University of Berlin</c:v>
                </c:pt>
                <c:pt idx="1170">
                  <c:v>Free University of Berlin</c:v>
                </c:pt>
                <c:pt idx="1171">
                  <c:v>University of TÃƒÂ¼bingen</c:v>
                </c:pt>
                <c:pt idx="1172">
                  <c:v>University of TÃƒÂ¼bingen</c:v>
                </c:pt>
                <c:pt idx="1173">
                  <c:v>University of TÃƒÂ¼bingen</c:v>
                </c:pt>
                <c:pt idx="1174">
                  <c:v>University of TÃƒÂ¼bingen</c:v>
                </c:pt>
                <c:pt idx="1175">
                  <c:v>University of TÃƒÂ¼bingen</c:v>
                </c:pt>
                <c:pt idx="1176">
                  <c:v>Goethe University Frankfurt</c:v>
                </c:pt>
                <c:pt idx="1177">
                  <c:v>Goethe University Frankfurt</c:v>
                </c:pt>
                <c:pt idx="1178">
                  <c:v>Goethe University Frankfurt</c:v>
                </c:pt>
                <c:pt idx="1179">
                  <c:v>Goethe University Frankfurt</c:v>
                </c:pt>
                <c:pt idx="1180">
                  <c:v>Goethe University Frankfurt</c:v>
                </c:pt>
                <c:pt idx="1181">
                  <c:v>University of Houston</c:v>
                </c:pt>
                <c:pt idx="1182">
                  <c:v>University of Houston</c:v>
                </c:pt>
                <c:pt idx="1183">
                  <c:v>University of California, Santa Cruz</c:v>
                </c:pt>
                <c:pt idx="1184">
                  <c:v>University of California, Santa Cruz</c:v>
                </c:pt>
                <c:pt idx="1185">
                  <c:v>University of California, Santa Cruz</c:v>
                </c:pt>
                <c:pt idx="1186">
                  <c:v>University of California, Santa Cruz</c:v>
                </c:pt>
                <c:pt idx="1187">
                  <c:v>University of California, Santa Cruz</c:v>
                </c:pt>
                <c:pt idx="1188">
                  <c:v>University of Alabama at Birmingham</c:v>
                </c:pt>
                <c:pt idx="1189">
                  <c:v>University of Alabama at Birmingham</c:v>
                </c:pt>
                <c:pt idx="1190">
                  <c:v>Icahn School of Medicine at Mount Sinai</c:v>
                </c:pt>
                <c:pt idx="1191">
                  <c:v>Icahn School of Medicine at Mount Sinai</c:v>
                </c:pt>
                <c:pt idx="1192">
                  <c:v>University of Calgary</c:v>
                </c:pt>
                <c:pt idx="1193">
                  <c:v>University of Calgary</c:v>
                </c:pt>
                <c:pt idx="1194">
                  <c:v>University of Gothenburg</c:v>
                </c:pt>
                <c:pt idx="1195">
                  <c:v>University of Gothenburg</c:v>
                </c:pt>
                <c:pt idx="1196">
                  <c:v>University of GÃƒÂ¶ttingen</c:v>
                </c:pt>
                <c:pt idx="1197">
                  <c:v>University of GÃƒÂ¶ttingen</c:v>
                </c:pt>
                <c:pt idx="1198">
                  <c:v>University of GÃƒÂ¶ttingen</c:v>
                </c:pt>
                <c:pt idx="1199">
                  <c:v>University of GÃƒÂ¶ttingen</c:v>
                </c:pt>
                <c:pt idx="1200">
                  <c:v>University of GÃƒÂ¶ttingen</c:v>
                </c:pt>
                <c:pt idx="1201">
                  <c:v>Monash University</c:v>
                </c:pt>
                <c:pt idx="1202">
                  <c:v>Monash University</c:v>
                </c:pt>
                <c:pt idx="1203">
                  <c:v>Monash University</c:v>
                </c:pt>
                <c:pt idx="1204">
                  <c:v>Monash University</c:v>
                </c:pt>
                <c:pt idx="1205">
                  <c:v>Monash University</c:v>
                </c:pt>
                <c:pt idx="1206">
                  <c:v>Monash University</c:v>
                </c:pt>
                <c:pt idx="1207">
                  <c:v>Southern Methodist University</c:v>
                </c:pt>
                <c:pt idx="1208">
                  <c:v>Southern Methodist University</c:v>
                </c:pt>
                <c:pt idx="1209">
                  <c:v>Yeshiva University</c:v>
                </c:pt>
                <c:pt idx="1210">
                  <c:v>Yeshiva University</c:v>
                </c:pt>
                <c:pt idx="1211">
                  <c:v>Yeshiva University</c:v>
                </c:pt>
                <c:pt idx="1212">
                  <c:v>Yeshiva University</c:v>
                </c:pt>
                <c:pt idx="1213">
                  <c:v>Yeshiva University</c:v>
                </c:pt>
                <c:pt idx="1214">
                  <c:v>University of South Florida - Tampa</c:v>
                </c:pt>
                <c:pt idx="1215">
                  <c:v>University of South Florida - Tampa</c:v>
                </c:pt>
                <c:pt idx="1216">
                  <c:v>Hanyang University</c:v>
                </c:pt>
                <c:pt idx="1217">
                  <c:v>Hanyang University</c:v>
                </c:pt>
                <c:pt idx="1218">
                  <c:v>Oregon Health &amp; Science University</c:v>
                </c:pt>
                <c:pt idx="1219">
                  <c:v>Oregon Health &amp; Science University</c:v>
                </c:pt>
                <c:pt idx="1220">
                  <c:v>University of Strasbourg</c:v>
                </c:pt>
                <c:pt idx="1221">
                  <c:v>University of Strasbourg</c:v>
                </c:pt>
                <c:pt idx="1222">
                  <c:v>University of Strasbourg</c:v>
                </c:pt>
                <c:pt idx="1223">
                  <c:v>University of Strasbourg</c:v>
                </c:pt>
                <c:pt idx="1224">
                  <c:v>University of Strasbourg</c:v>
                </c:pt>
                <c:pt idx="1225">
                  <c:v>University of Strasbourg</c:v>
                </c:pt>
                <c:pt idx="1226">
                  <c:v>University of Cincinnati</c:v>
                </c:pt>
                <c:pt idx="1227">
                  <c:v>University of Cincinnati</c:v>
                </c:pt>
                <c:pt idx="1228">
                  <c:v>University of Cincinnati</c:v>
                </c:pt>
                <c:pt idx="1229">
                  <c:v>University of Sheffield</c:v>
                </c:pt>
                <c:pt idx="1230">
                  <c:v>University of Sheffield</c:v>
                </c:pt>
                <c:pt idx="1231">
                  <c:v>University of Sheffield</c:v>
                </c:pt>
                <c:pt idx="1232">
                  <c:v>University of Sheffield</c:v>
                </c:pt>
                <c:pt idx="1233">
                  <c:v>University of Sheffield</c:v>
                </c:pt>
                <c:pt idx="1234">
                  <c:v>University of Sheffield</c:v>
                </c:pt>
                <c:pt idx="1235">
                  <c:v>University of Hamburg</c:v>
                </c:pt>
                <c:pt idx="1236">
                  <c:v>University of Hamburg</c:v>
                </c:pt>
                <c:pt idx="1237">
                  <c:v>George Washington University</c:v>
                </c:pt>
                <c:pt idx="1238">
                  <c:v>George Washington University</c:v>
                </c:pt>
                <c:pt idx="1239">
                  <c:v>George Washington University</c:v>
                </c:pt>
                <c:pt idx="1240">
                  <c:v>George Washington University</c:v>
                </c:pt>
                <c:pt idx="1241">
                  <c:v>George Washington University</c:v>
                </c:pt>
                <c:pt idx="1242">
                  <c:v>University of Milan</c:v>
                </c:pt>
                <c:pt idx="1243">
                  <c:v>University of Milan</c:v>
                </c:pt>
                <c:pt idx="1244">
                  <c:v>Iowa State University</c:v>
                </c:pt>
                <c:pt idx="1245">
                  <c:v>Iowa State University</c:v>
                </c:pt>
                <c:pt idx="1246">
                  <c:v>Iowa State University</c:v>
                </c:pt>
                <c:pt idx="1247">
                  <c:v>Iowa State University</c:v>
                </c:pt>
                <c:pt idx="1248">
                  <c:v>Iowa State University</c:v>
                </c:pt>
                <c:pt idx="1249">
                  <c:v>University of Maryland, Baltimore</c:v>
                </c:pt>
                <c:pt idx="1250">
                  <c:v>University of Maryland, Baltimore</c:v>
                </c:pt>
                <c:pt idx="1251">
                  <c:v>University of Padua</c:v>
                </c:pt>
                <c:pt idx="1252">
                  <c:v>University of Padua</c:v>
                </c:pt>
                <c:pt idx="1253">
                  <c:v>University of New Mexico</c:v>
                </c:pt>
                <c:pt idx="1254">
                  <c:v>University of New Mexico</c:v>
                </c:pt>
                <c:pt idx="1255">
                  <c:v>Pohang University of Science and Technology</c:v>
                </c:pt>
                <c:pt idx="1256">
                  <c:v>Pohang University of Science and Technology</c:v>
                </c:pt>
                <c:pt idx="1257">
                  <c:v>Pohang University of Science and Technology</c:v>
                </c:pt>
                <c:pt idx="1258">
                  <c:v>Pohang University of Science and Technology</c:v>
                </c:pt>
                <c:pt idx="1259">
                  <c:v>Pohang University of Science and Technology</c:v>
                </c:pt>
                <c:pt idx="1260">
                  <c:v>Pohang University of Science and Technology</c:v>
                </c:pt>
                <c:pt idx="1261">
                  <c:v>Stockholm University</c:v>
                </c:pt>
                <c:pt idx="1262">
                  <c:v>Stockholm University</c:v>
                </c:pt>
                <c:pt idx="1263">
                  <c:v>Stockholm University</c:v>
                </c:pt>
                <c:pt idx="1264">
                  <c:v>Stockholm University</c:v>
                </c:pt>
                <c:pt idx="1265">
                  <c:v>Stockholm University</c:v>
                </c:pt>
                <c:pt idx="1266">
                  <c:v>Stockholm University</c:v>
                </c:pt>
                <c:pt idx="1267">
                  <c:v>Stockholm University</c:v>
                </c:pt>
                <c:pt idx="1268">
                  <c:v>Stockholm University</c:v>
                </c:pt>
                <c:pt idx="1269">
                  <c:v>Stockholm University</c:v>
                </c:pt>
                <c:pt idx="1270">
                  <c:v>Stockholm University</c:v>
                </c:pt>
                <c:pt idx="1271">
                  <c:v>Stockholm University</c:v>
                </c:pt>
                <c:pt idx="1272">
                  <c:v>Stockholm University</c:v>
                </c:pt>
                <c:pt idx="1273">
                  <c:v>Hokkaido University</c:v>
                </c:pt>
                <c:pt idx="1274">
                  <c:v>Hokkaido University</c:v>
                </c:pt>
                <c:pt idx="1275">
                  <c:v>Fudan University</c:v>
                </c:pt>
                <c:pt idx="1276">
                  <c:v>Fudan University</c:v>
                </c:pt>
                <c:pt idx="1277">
                  <c:v>University of Sussex</c:v>
                </c:pt>
                <c:pt idx="1278">
                  <c:v>University of Sussex</c:v>
                </c:pt>
                <c:pt idx="1279">
                  <c:v>University of Sussex</c:v>
                </c:pt>
                <c:pt idx="1280">
                  <c:v>University of Sussex</c:v>
                </c:pt>
                <c:pt idx="1281">
                  <c:v>University of Sussex</c:v>
                </c:pt>
                <c:pt idx="1282">
                  <c:v>University of Sussex</c:v>
                </c:pt>
                <c:pt idx="1283">
                  <c:v>UniversitÃƒÂ© catholique de Louvain</c:v>
                </c:pt>
                <c:pt idx="1284">
                  <c:v>UniversitÃƒÂ© catholique de Louvain</c:v>
                </c:pt>
                <c:pt idx="1285">
                  <c:v>UniversitÃƒÂ© catholique de Louvain</c:v>
                </c:pt>
                <c:pt idx="1286">
                  <c:v>UniversitÃƒÂ© catholique de Louvain</c:v>
                </c:pt>
                <c:pt idx="1287">
                  <c:v>Wayne State University</c:v>
                </c:pt>
                <c:pt idx="1288">
                  <c:v>Wayne State University</c:v>
                </c:pt>
                <c:pt idx="1289">
                  <c:v>University of Massachusetts Medical School</c:v>
                </c:pt>
                <c:pt idx="1290">
                  <c:v>University of Massachusetts Medical School</c:v>
                </c:pt>
                <c:pt idx="1291">
                  <c:v>University of Lausanne</c:v>
                </c:pt>
                <c:pt idx="1292">
                  <c:v>University of Lausanne</c:v>
                </c:pt>
                <c:pt idx="1293">
                  <c:v>University of Lausanne</c:v>
                </c:pt>
                <c:pt idx="1294">
                  <c:v>University of Lausanne</c:v>
                </c:pt>
                <c:pt idx="1295">
                  <c:v>University of Lausanne</c:v>
                </c:pt>
                <c:pt idx="1296">
                  <c:v>Shanghai Jiao Tong University</c:v>
                </c:pt>
                <c:pt idx="1297">
                  <c:v>Shanghai Jiao Tong University</c:v>
                </c:pt>
                <c:pt idx="1298">
                  <c:v>University of MissouriÃ¢â‚¬â€œColumbia</c:v>
                </c:pt>
                <c:pt idx="1299">
                  <c:v>University of MissouriÃ¢â‚¬â€œColumbia</c:v>
                </c:pt>
                <c:pt idx="1300">
                  <c:v>Technical University of Denmark</c:v>
                </c:pt>
                <c:pt idx="1301">
                  <c:v>Technical University of Denmark</c:v>
                </c:pt>
                <c:pt idx="1302">
                  <c:v>Technical University of Denmark</c:v>
                </c:pt>
                <c:pt idx="1303">
                  <c:v>Technical University of Denmark</c:v>
                </c:pt>
                <c:pt idx="1304">
                  <c:v>Technical University of Denmark</c:v>
                </c:pt>
                <c:pt idx="1305">
                  <c:v>Complutense University of Madrid</c:v>
                </c:pt>
                <c:pt idx="1306">
                  <c:v>Complutense University of Madrid</c:v>
                </c:pt>
                <c:pt idx="1307">
                  <c:v>University of Cologne</c:v>
                </c:pt>
                <c:pt idx="1308">
                  <c:v>University of Cologne</c:v>
                </c:pt>
                <c:pt idx="1309">
                  <c:v>University of Cologne</c:v>
                </c:pt>
                <c:pt idx="1310">
                  <c:v>Trinity College, Dublin</c:v>
                </c:pt>
                <c:pt idx="1311">
                  <c:v>Trinity College, Dublin</c:v>
                </c:pt>
                <c:pt idx="1312">
                  <c:v>University of Bern</c:v>
                </c:pt>
                <c:pt idx="1313">
                  <c:v>University of Bern</c:v>
                </c:pt>
                <c:pt idx="1314">
                  <c:v>University of Bern</c:v>
                </c:pt>
                <c:pt idx="1315">
                  <c:v>University of Bern</c:v>
                </c:pt>
                <c:pt idx="1316">
                  <c:v>Chinese University of Hong Kong</c:v>
                </c:pt>
                <c:pt idx="1317">
                  <c:v>Chinese University of Hong Kong</c:v>
                </c:pt>
                <c:pt idx="1318">
                  <c:v>Chinese University of Hong Kong</c:v>
                </c:pt>
                <c:pt idx="1319">
                  <c:v>Chinese University of Hong Kong</c:v>
                </c:pt>
                <c:pt idx="1320">
                  <c:v>University of Kansas</c:v>
                </c:pt>
                <c:pt idx="1321">
                  <c:v>University of Kansas</c:v>
                </c:pt>
                <c:pt idx="1322">
                  <c:v>Sungkyunkwan University</c:v>
                </c:pt>
                <c:pt idx="1323">
                  <c:v>Sungkyunkwan University</c:v>
                </c:pt>
                <c:pt idx="1324">
                  <c:v>University of Vienna</c:v>
                </c:pt>
                <c:pt idx="1325">
                  <c:v>University of Vienna</c:v>
                </c:pt>
                <c:pt idx="1326">
                  <c:v>University of Vienna</c:v>
                </c:pt>
                <c:pt idx="1327">
                  <c:v>University of Vienna</c:v>
                </c:pt>
                <c:pt idx="1328">
                  <c:v>University of Vienna</c:v>
                </c:pt>
                <c:pt idx="1329">
                  <c:v>University of Vienna</c:v>
                </c:pt>
                <c:pt idx="1330">
                  <c:v>University of Vienna</c:v>
                </c:pt>
                <c:pt idx="1331">
                  <c:v>Zhejiang University</c:v>
                </c:pt>
                <c:pt idx="1332">
                  <c:v>Zhejiang University</c:v>
                </c:pt>
                <c:pt idx="1333">
                  <c:v>Zhejiang University</c:v>
                </c:pt>
                <c:pt idx="1334">
                  <c:v>University of Georgia</c:v>
                </c:pt>
                <c:pt idx="1335">
                  <c:v>University of Georgia</c:v>
                </c:pt>
                <c:pt idx="1336">
                  <c:v>University of Massachusetts Amherst</c:v>
                </c:pt>
                <c:pt idx="1337">
                  <c:v>University of Massachusetts Amherst</c:v>
                </c:pt>
                <c:pt idx="1338">
                  <c:v>Cardiff University</c:v>
                </c:pt>
                <c:pt idx="1339">
                  <c:v>Cardiff University</c:v>
                </c:pt>
                <c:pt idx="1340">
                  <c:v>University of MÃƒÂ¼nster</c:v>
                </c:pt>
                <c:pt idx="1341">
                  <c:v>University of MÃƒÂ¼nster</c:v>
                </c:pt>
                <c:pt idx="1342">
                  <c:v>University of Liverpool</c:v>
                </c:pt>
                <c:pt idx="1343">
                  <c:v>University of Liverpool</c:v>
                </c:pt>
                <c:pt idx="1344">
                  <c:v>University of Liverpool</c:v>
                </c:pt>
                <c:pt idx="1345">
                  <c:v>University of Liverpool</c:v>
                </c:pt>
                <c:pt idx="1346">
                  <c:v>University of Liverpool</c:v>
                </c:pt>
                <c:pt idx="1347">
                  <c:v>University of Liverpool</c:v>
                </c:pt>
                <c:pt idx="1348">
                  <c:v>University of Ottawa</c:v>
                </c:pt>
                <c:pt idx="1349">
                  <c:v>University of Ottawa</c:v>
                </c:pt>
                <c:pt idx="1350">
                  <c:v>University of Ottawa</c:v>
                </c:pt>
                <c:pt idx="1351">
                  <c:v>University of Ottawa</c:v>
                </c:pt>
                <c:pt idx="1352">
                  <c:v>University of Erlangen-Nuremberg</c:v>
                </c:pt>
                <c:pt idx="1353">
                  <c:v>University of Erlangen-Nuremberg</c:v>
                </c:pt>
                <c:pt idx="1354">
                  <c:v>Queen Mary University of London</c:v>
                </c:pt>
                <c:pt idx="1355">
                  <c:v>Queen Mary University of London</c:v>
                </c:pt>
                <c:pt idx="1356">
                  <c:v>Queen Mary University of London</c:v>
                </c:pt>
                <c:pt idx="1357">
                  <c:v>Queen Mary University of London</c:v>
                </c:pt>
                <c:pt idx="1358">
                  <c:v>Queen Mary University of London</c:v>
                </c:pt>
                <c:pt idx="1359">
                  <c:v>Queen Mary University of London</c:v>
                </c:pt>
                <c:pt idx="1360">
                  <c:v>Karlsruhe Institute of Technology</c:v>
                </c:pt>
                <c:pt idx="1361">
                  <c:v>Karlsruhe Institute of Technology</c:v>
                </c:pt>
                <c:pt idx="1362">
                  <c:v>Karlsruhe Institute of Technology</c:v>
                </c:pt>
                <c:pt idx="1363">
                  <c:v>Karlsruhe Institute of Technology</c:v>
                </c:pt>
                <c:pt idx="1364">
                  <c:v>Karlsruhe Institute of Technology</c:v>
                </c:pt>
                <c:pt idx="1365">
                  <c:v>Louisiana State University - Baton Rouge</c:v>
                </c:pt>
                <c:pt idx="1366">
                  <c:v>Louisiana State University - Baton Rouge</c:v>
                </c:pt>
                <c:pt idx="1367">
                  <c:v>Nanjing University</c:v>
                </c:pt>
                <c:pt idx="1368">
                  <c:v>Nanjing University</c:v>
                </c:pt>
                <c:pt idx="1369">
                  <c:v>Nanjing University</c:v>
                </c:pt>
                <c:pt idx="1370">
                  <c:v>University of Illinois at Chicago</c:v>
                </c:pt>
                <c:pt idx="1371">
                  <c:v>University of Illinois at Chicago</c:v>
                </c:pt>
                <c:pt idx="1372">
                  <c:v>University of Illinois at Chicago</c:v>
                </c:pt>
                <c:pt idx="1373">
                  <c:v>University of Illinois at Chicago</c:v>
                </c:pt>
                <c:pt idx="1374">
                  <c:v>University of Illinois at Chicago</c:v>
                </c:pt>
                <c:pt idx="1375">
                  <c:v>University of Bologna</c:v>
                </c:pt>
                <c:pt idx="1376">
                  <c:v>University of Bologna</c:v>
                </c:pt>
                <c:pt idx="1377">
                  <c:v>University of Manitoba</c:v>
                </c:pt>
                <c:pt idx="1378">
                  <c:v>University of Manitoba</c:v>
                </c:pt>
                <c:pt idx="1379">
                  <c:v>Joseph Fourier University</c:v>
                </c:pt>
                <c:pt idx="1380">
                  <c:v>Joseph Fourier University</c:v>
                </c:pt>
                <c:pt idx="1381">
                  <c:v>Joseph Fourier University</c:v>
                </c:pt>
                <c:pt idx="1382">
                  <c:v>University of California, Riverside</c:v>
                </c:pt>
                <c:pt idx="1383">
                  <c:v>University of California, Riverside</c:v>
                </c:pt>
                <c:pt idx="1384">
                  <c:v>University of California, Riverside</c:v>
                </c:pt>
                <c:pt idx="1385">
                  <c:v>University of California, Riverside</c:v>
                </c:pt>
                <c:pt idx="1386">
                  <c:v>University of California, Riverside</c:v>
                </c:pt>
                <c:pt idx="1387">
                  <c:v>Julius-Maximilian's University of WÃƒÂ¼rzburg</c:v>
                </c:pt>
                <c:pt idx="1388">
                  <c:v>Julius-Maximilian's University of WÃƒÂ¼rzburg</c:v>
                </c:pt>
                <c:pt idx="1389">
                  <c:v>Aix-Marseille University</c:v>
                </c:pt>
                <c:pt idx="1390">
                  <c:v>Aix-Marseille University</c:v>
                </c:pt>
                <c:pt idx="1391">
                  <c:v>University of Western Australia</c:v>
                </c:pt>
                <c:pt idx="1392">
                  <c:v>University of Western Australia</c:v>
                </c:pt>
                <c:pt idx="1393">
                  <c:v>University of Western Australia</c:v>
                </c:pt>
                <c:pt idx="1394">
                  <c:v>University of Western Australia</c:v>
                </c:pt>
                <c:pt idx="1395">
                  <c:v>University of Western Australia</c:v>
                </c:pt>
                <c:pt idx="1396">
                  <c:v>Laval University</c:v>
                </c:pt>
                <c:pt idx="1397">
                  <c:v>Laval University</c:v>
                </c:pt>
                <c:pt idx="1398">
                  <c:v>University of Tennessee, Knoxville</c:v>
                </c:pt>
                <c:pt idx="1399">
                  <c:v>University of Tennessee, Knoxville</c:v>
                </c:pt>
                <c:pt idx="1400">
                  <c:v>North Carolina State University</c:v>
                </c:pt>
                <c:pt idx="1401">
                  <c:v>North Carolina State University</c:v>
                </c:pt>
                <c:pt idx="1402">
                  <c:v>Newcastle University</c:v>
                </c:pt>
                <c:pt idx="1403">
                  <c:v>Newcastle University</c:v>
                </c:pt>
                <c:pt idx="1404">
                  <c:v>Newcastle University</c:v>
                </c:pt>
                <c:pt idx="1405">
                  <c:v>Newcastle University</c:v>
                </c:pt>
                <c:pt idx="1406">
                  <c:v>Newcastle University</c:v>
                </c:pt>
                <c:pt idx="1407">
                  <c:v>Claude Bernard University Lyon 1</c:v>
                </c:pt>
                <c:pt idx="1408">
                  <c:v>Claude Bernard University Lyon 1</c:v>
                </c:pt>
                <c:pt idx="1409">
                  <c:v>University of Turin</c:v>
                </c:pt>
                <c:pt idx="1410">
                  <c:v>University of Turin</c:v>
                </c:pt>
                <c:pt idx="1411">
                  <c:v>University of Kiel</c:v>
                </c:pt>
                <c:pt idx="1412">
                  <c:v>University of Kiel</c:v>
                </c:pt>
                <c:pt idx="1413">
                  <c:v>University of Connecticut</c:v>
                </c:pt>
                <c:pt idx="1414">
                  <c:v>University of Connecticut</c:v>
                </c:pt>
                <c:pt idx="1415">
                  <c:v>Tulane University</c:v>
                </c:pt>
                <c:pt idx="1416">
                  <c:v>Tulane University</c:v>
                </c:pt>
                <c:pt idx="1417">
                  <c:v>University of Oklahoma - Norman Campus</c:v>
                </c:pt>
                <c:pt idx="1418">
                  <c:v>University of Oklahoma - Norman Campus</c:v>
                </c:pt>
                <c:pt idx="1419">
                  <c:v>Brandeis University</c:v>
                </c:pt>
                <c:pt idx="1420">
                  <c:v>Brandeis University</c:v>
                </c:pt>
                <c:pt idx="1421">
                  <c:v>Brandeis University</c:v>
                </c:pt>
                <c:pt idx="1422">
                  <c:v>Dresden University of Technology</c:v>
                </c:pt>
                <c:pt idx="1423">
                  <c:v>Dresden University of Technology</c:v>
                </c:pt>
                <c:pt idx="1424">
                  <c:v>RWTH Aachen University</c:v>
                </c:pt>
                <c:pt idx="1425">
                  <c:v>RWTH Aachen University</c:v>
                </c:pt>
                <c:pt idx="1426">
                  <c:v>RWTH Aachen University</c:v>
                </c:pt>
                <c:pt idx="1427">
                  <c:v>RWTH Aachen University</c:v>
                </c:pt>
                <c:pt idx="1428">
                  <c:v>RWTH Aachen University</c:v>
                </c:pt>
                <c:pt idx="1429">
                  <c:v>University of Texas Health Science Center at San Antonio</c:v>
                </c:pt>
                <c:pt idx="1430">
                  <c:v>University of Texas Health Science Center at San Antonio</c:v>
                </c:pt>
                <c:pt idx="1431">
                  <c:v>Virginia Commonwealth University</c:v>
                </c:pt>
                <c:pt idx="1432">
                  <c:v>Virginia Commonwealth University</c:v>
                </c:pt>
                <c:pt idx="1433">
                  <c:v>University of Montpellier 2</c:v>
                </c:pt>
                <c:pt idx="1434">
                  <c:v>Dalian University of Technology</c:v>
                </c:pt>
                <c:pt idx="1435">
                  <c:v>Dalian University of Technology</c:v>
                </c:pt>
                <c:pt idx="1436">
                  <c:v>Rensselaer Polytechnic Institute</c:v>
                </c:pt>
                <c:pt idx="1437">
                  <c:v>Rensselaer Polytechnic Institute</c:v>
                </c:pt>
                <c:pt idx="1438">
                  <c:v>Rensselaer Polytechnic Institute</c:v>
                </c:pt>
                <c:pt idx="1439">
                  <c:v>Rensselaer Polytechnic Institute</c:v>
                </c:pt>
                <c:pt idx="1440">
                  <c:v>Rensselaer Polytechnic Institute</c:v>
                </c:pt>
                <c:pt idx="1441">
                  <c:v>Paul Sabatier University - Toulouse III</c:v>
                </c:pt>
                <c:pt idx="1442">
                  <c:v>Paul Sabatier University - Toulouse III</c:v>
                </c:pt>
                <c:pt idx="1443">
                  <c:v>Paris Descartes University</c:v>
                </c:pt>
                <c:pt idx="1444">
                  <c:v>Paris Descartes University</c:v>
                </c:pt>
                <c:pt idx="1445">
                  <c:v>National Cheng Kung University</c:v>
                </c:pt>
                <c:pt idx="1446">
                  <c:v>National Cheng Kung University</c:v>
                </c:pt>
                <c:pt idx="1447">
                  <c:v>University of Delaware</c:v>
                </c:pt>
                <c:pt idx="1448">
                  <c:v>University of Delaware</c:v>
                </c:pt>
                <c:pt idx="1449">
                  <c:v>University of Delaware</c:v>
                </c:pt>
                <c:pt idx="1450">
                  <c:v>University of Delaware</c:v>
                </c:pt>
                <c:pt idx="1451">
                  <c:v>University of Delaware</c:v>
                </c:pt>
                <c:pt idx="1452">
                  <c:v>Vrije Universiteit Brussel</c:v>
                </c:pt>
                <c:pt idx="1453">
                  <c:v>Vrije Universiteit Brussel</c:v>
                </c:pt>
                <c:pt idx="1454">
                  <c:v>Johannes Gutenberg University of Mainz</c:v>
                </c:pt>
                <c:pt idx="1455">
                  <c:v>Johannes Gutenberg University of Mainz</c:v>
                </c:pt>
                <c:pt idx="1456">
                  <c:v>Maastricht University</c:v>
                </c:pt>
                <c:pt idx="1457">
                  <c:v>Maastricht University</c:v>
                </c:pt>
                <c:pt idx="1458">
                  <c:v>Maastricht University</c:v>
                </c:pt>
                <c:pt idx="1459">
                  <c:v>Maastricht University</c:v>
                </c:pt>
                <c:pt idx="1460">
                  <c:v>University of DÃƒÂ¼sseldorf</c:v>
                </c:pt>
                <c:pt idx="1461">
                  <c:v>University of DÃƒÂ¼sseldorf</c:v>
                </c:pt>
                <c:pt idx="1462">
                  <c:v>University of Dundee</c:v>
                </c:pt>
                <c:pt idx="1463">
                  <c:v>University of Dundee</c:v>
                </c:pt>
                <c:pt idx="1464">
                  <c:v>University of Dundee</c:v>
                </c:pt>
                <c:pt idx="1465">
                  <c:v>University of Dundee</c:v>
                </c:pt>
                <c:pt idx="1466">
                  <c:v>University of Tsukuba</c:v>
                </c:pt>
                <c:pt idx="1467">
                  <c:v>University of Tsukuba</c:v>
                </c:pt>
                <c:pt idx="1468">
                  <c:v>Autonomous University of Barcelona</c:v>
                </c:pt>
                <c:pt idx="1469">
                  <c:v>Autonomous University of Barcelona</c:v>
                </c:pt>
                <c:pt idx="1470">
                  <c:v>Autonomous University of Barcelona</c:v>
                </c:pt>
                <c:pt idx="1471">
                  <c:v>Florida State University</c:v>
                </c:pt>
                <c:pt idx="1472">
                  <c:v>Florida State University</c:v>
                </c:pt>
                <c:pt idx="1473">
                  <c:v>University of Texas at San Antonio</c:v>
                </c:pt>
                <c:pt idx="1474">
                  <c:v>University of Texas at San Antonio</c:v>
                </c:pt>
                <c:pt idx="1475">
                  <c:v>London School of Hygiene &amp; Tropical Medicine</c:v>
                </c:pt>
                <c:pt idx="1476">
                  <c:v>London School of Hygiene &amp; Tropical Medicine</c:v>
                </c:pt>
                <c:pt idx="1477">
                  <c:v>Lehigh University</c:v>
                </c:pt>
                <c:pt idx="1478">
                  <c:v>Lehigh University</c:v>
                </c:pt>
                <c:pt idx="1479">
                  <c:v>University of Kentucky</c:v>
                </c:pt>
                <c:pt idx="1480">
                  <c:v>University of Kentucky</c:v>
                </c:pt>
                <c:pt idx="1481">
                  <c:v>Thomas Jefferson University</c:v>
                </c:pt>
                <c:pt idx="1482">
                  <c:v>Thomas Jefferson University</c:v>
                </c:pt>
                <c:pt idx="1483">
                  <c:v>Drexel University</c:v>
                </c:pt>
                <c:pt idx="1484">
                  <c:v>Drexel University</c:v>
                </c:pt>
                <c:pt idx="1485">
                  <c:v>Drexel University</c:v>
                </c:pt>
                <c:pt idx="1486">
                  <c:v>Colorado State University - Fort Collins</c:v>
                </c:pt>
                <c:pt idx="1487">
                  <c:v>Colorado State University - Fort Collins</c:v>
                </c:pt>
                <c:pt idx="1488">
                  <c:v>University of Leicester</c:v>
                </c:pt>
                <c:pt idx="1489">
                  <c:v>University of Leicester</c:v>
                </c:pt>
                <c:pt idx="1490">
                  <c:v>University of Leicester</c:v>
                </c:pt>
                <c:pt idx="1491">
                  <c:v>University of Leicester</c:v>
                </c:pt>
                <c:pt idx="1492">
                  <c:v>Durham University</c:v>
                </c:pt>
                <c:pt idx="1493">
                  <c:v>Durham University</c:v>
                </c:pt>
                <c:pt idx="1494">
                  <c:v>Durham University</c:v>
                </c:pt>
                <c:pt idx="1495">
                  <c:v>Durham University</c:v>
                </c:pt>
                <c:pt idx="1496">
                  <c:v>Durham University</c:v>
                </c:pt>
                <c:pt idx="1497">
                  <c:v>Durham University</c:v>
                </c:pt>
                <c:pt idx="1498">
                  <c:v>Oregon State University</c:v>
                </c:pt>
                <c:pt idx="1499">
                  <c:v>Oregon State University</c:v>
                </c:pt>
                <c:pt idx="1500">
                  <c:v>University of Florence</c:v>
                </c:pt>
                <c:pt idx="1501">
                  <c:v>University of Florence</c:v>
                </c:pt>
                <c:pt idx="1502">
                  <c:v>University of Cape Town</c:v>
                </c:pt>
                <c:pt idx="1503">
                  <c:v>University of Cape Town</c:v>
                </c:pt>
                <c:pt idx="1504">
                  <c:v>University of Cape Town</c:v>
                </c:pt>
                <c:pt idx="1505">
                  <c:v>University of Cape Town</c:v>
                </c:pt>
                <c:pt idx="1506">
                  <c:v>University of Cape Town</c:v>
                </c:pt>
                <c:pt idx="1507">
                  <c:v>University at Buffalo, The State University of New York</c:v>
                </c:pt>
                <c:pt idx="1508">
                  <c:v>University at Buffalo, The State University of New York</c:v>
                </c:pt>
                <c:pt idx="1509">
                  <c:v>University College Dublin</c:v>
                </c:pt>
                <c:pt idx="1510">
                  <c:v>University College Dublin</c:v>
                </c:pt>
                <c:pt idx="1511">
                  <c:v>University College Dublin</c:v>
                </c:pt>
                <c:pt idx="1512">
                  <c:v>University College Dublin</c:v>
                </c:pt>
                <c:pt idx="1513">
                  <c:v>University College Dublin</c:v>
                </c:pt>
                <c:pt idx="1514">
                  <c:v>University of Science and Technology of China</c:v>
                </c:pt>
                <c:pt idx="1515">
                  <c:v>University of Science and Technology of China</c:v>
                </c:pt>
                <c:pt idx="1516">
                  <c:v>University of Science and Technology of China</c:v>
                </c:pt>
                <c:pt idx="1517">
                  <c:v>Virginia Polytechnic Institute and State University</c:v>
                </c:pt>
                <c:pt idx="1518">
                  <c:v>Virginia Polytechnic Institute and State University</c:v>
                </c:pt>
                <c:pt idx="1519">
                  <c:v>University of Naples Federico II</c:v>
                </c:pt>
                <c:pt idx="1520">
                  <c:v>University of Naples Federico II</c:v>
                </c:pt>
                <c:pt idx="1521">
                  <c:v>University of Auckland</c:v>
                </c:pt>
                <c:pt idx="1522">
                  <c:v>University of Auckland</c:v>
                </c:pt>
                <c:pt idx="1523">
                  <c:v>University of Auckland</c:v>
                </c:pt>
                <c:pt idx="1524">
                  <c:v>University of Auckland</c:v>
                </c:pt>
                <c:pt idx="1525">
                  <c:v>University of Auckland</c:v>
                </c:pt>
                <c:pt idx="1526">
                  <c:v>University of Texas Health Science Center at Houston</c:v>
                </c:pt>
                <c:pt idx="1527">
                  <c:v>University of Texas Health Science Center at Houston</c:v>
                </c:pt>
                <c:pt idx="1528">
                  <c:v>Delft University of Technology</c:v>
                </c:pt>
                <c:pt idx="1529">
                  <c:v>Delft University of Technology</c:v>
                </c:pt>
                <c:pt idx="1530">
                  <c:v>Delft University of Technology</c:v>
                </c:pt>
                <c:pt idx="1531">
                  <c:v>Delft University of Technology</c:v>
                </c:pt>
                <c:pt idx="1532">
                  <c:v>Delft University of Technology</c:v>
                </c:pt>
                <c:pt idx="1533">
                  <c:v>University of Aberdeen</c:v>
                </c:pt>
                <c:pt idx="1534">
                  <c:v>University of Aberdeen</c:v>
                </c:pt>
                <c:pt idx="1535">
                  <c:v>University of Aberdeen</c:v>
                </c:pt>
                <c:pt idx="1536">
                  <c:v>University of Aberdeen</c:v>
                </c:pt>
                <c:pt idx="1537">
                  <c:v>University of Aberdeen</c:v>
                </c:pt>
                <c:pt idx="1538">
                  <c:v>Queen's University</c:v>
                </c:pt>
                <c:pt idx="1539">
                  <c:v>Queen's University</c:v>
                </c:pt>
                <c:pt idx="1540">
                  <c:v>University of Lisbon</c:v>
                </c:pt>
                <c:pt idx="1541">
                  <c:v>University of Lisbon</c:v>
                </c:pt>
                <c:pt idx="1542">
                  <c:v>Hiroshima University</c:v>
                </c:pt>
                <c:pt idx="1543">
                  <c:v>Hiroshima University</c:v>
                </c:pt>
                <c:pt idx="1544">
                  <c:v>University of Waterloo</c:v>
                </c:pt>
                <c:pt idx="1545">
                  <c:v>University of Waterloo</c:v>
                </c:pt>
                <c:pt idx="1546">
                  <c:v>University of Waterloo</c:v>
                </c:pt>
                <c:pt idx="1547">
                  <c:v>Okayama University</c:v>
                </c:pt>
                <c:pt idx="1548">
                  <c:v>Okayama University</c:v>
                </c:pt>
                <c:pt idx="1549">
                  <c:v>University of Ulm</c:v>
                </c:pt>
                <c:pt idx="1550">
                  <c:v>University of Ulm</c:v>
                </c:pt>
                <c:pt idx="1551">
                  <c:v>Chulalongkorn University</c:v>
                </c:pt>
                <c:pt idx="1552">
                  <c:v>Chulalongkorn University</c:v>
                </c:pt>
                <c:pt idx="1553">
                  <c:v>Dalhousie University</c:v>
                </c:pt>
                <c:pt idx="1554">
                  <c:v>Dalhousie University</c:v>
                </c:pt>
                <c:pt idx="1555">
                  <c:v>Dalhousie University</c:v>
                </c:pt>
                <c:pt idx="1556">
                  <c:v>Saint Petersburg State University</c:v>
                </c:pt>
                <c:pt idx="1557">
                  <c:v>Saint Petersburg State University</c:v>
                </c:pt>
                <c:pt idx="1558">
                  <c:v>Norwegian University of Science and Technology</c:v>
                </c:pt>
                <c:pt idx="1559">
                  <c:v>Norwegian University of Science and Technology</c:v>
                </c:pt>
                <c:pt idx="1560">
                  <c:v>University of Reading</c:v>
                </c:pt>
                <c:pt idx="1561">
                  <c:v>University of Reading</c:v>
                </c:pt>
                <c:pt idx="1562">
                  <c:v>University of Reading</c:v>
                </c:pt>
                <c:pt idx="1563">
                  <c:v>University of Reading</c:v>
                </c:pt>
                <c:pt idx="1564">
                  <c:v>Wageningen University and Research Centre</c:v>
                </c:pt>
                <c:pt idx="1565">
                  <c:v>Wageningen University and Research Centre</c:v>
                </c:pt>
                <c:pt idx="1566">
                  <c:v>UmeÃƒÂ¥ University</c:v>
                </c:pt>
                <c:pt idx="1567">
                  <c:v>UmeÃƒÂ¥ University</c:v>
                </c:pt>
                <c:pt idx="1568">
                  <c:v>University of Porto</c:v>
                </c:pt>
                <c:pt idx="1569">
                  <c:v>University of Porto</c:v>
                </c:pt>
                <c:pt idx="1570">
                  <c:v>Hong Kong University of Science and Technology</c:v>
                </c:pt>
                <c:pt idx="1571">
                  <c:v>Hong Kong University of Science and Technology</c:v>
                </c:pt>
                <c:pt idx="1572">
                  <c:v>Hong Kong University of Science and Technology</c:v>
                </c:pt>
                <c:pt idx="1573">
                  <c:v>Hong Kong University of Science and Technology</c:v>
                </c:pt>
                <c:pt idx="1574">
                  <c:v>Hong Kong University of Science and Technology</c:v>
                </c:pt>
                <c:pt idx="1575">
                  <c:v>Hong Kong University of Science and Technology</c:v>
                </c:pt>
                <c:pt idx="1576">
                  <c:v>Sun Yat-sen University</c:v>
                </c:pt>
                <c:pt idx="1577">
                  <c:v>Sun Yat-sen University</c:v>
                </c:pt>
                <c:pt idx="1578">
                  <c:v>Sun Yat-sen University</c:v>
                </c:pt>
                <c:pt idx="1579">
                  <c:v>Medical College of Wisconsin</c:v>
                </c:pt>
                <c:pt idx="1580">
                  <c:v>Medical College of Wisconsin</c:v>
                </c:pt>
                <c:pt idx="1581">
                  <c:v>City College of New York</c:v>
                </c:pt>
                <c:pt idx="1582">
                  <c:v>City College of New York</c:v>
                </c:pt>
                <c:pt idx="1583">
                  <c:v>Hannover Medical School</c:v>
                </c:pt>
                <c:pt idx="1584">
                  <c:v>Hannover Medical School</c:v>
                </c:pt>
                <c:pt idx="1585">
                  <c:v>Washington State University, Pullman</c:v>
                </c:pt>
                <c:pt idx="1586">
                  <c:v>Washington State University, Pullman</c:v>
                </c:pt>
                <c:pt idx="1587">
                  <c:v>Technical University of Berlin</c:v>
                </c:pt>
                <c:pt idx="1588">
                  <c:v>Technical University of Berlin</c:v>
                </c:pt>
                <c:pt idx="1589">
                  <c:v>University of South Carolina - Columbia</c:v>
                </c:pt>
                <c:pt idx="1590">
                  <c:v>University of South Carolina - Columbia</c:v>
                </c:pt>
                <c:pt idx="1591">
                  <c:v>Leipzig University</c:v>
                </c:pt>
                <c:pt idx="1592">
                  <c:v>Leipzig University</c:v>
                </c:pt>
                <c:pt idx="1593">
                  <c:v>University of Stuttgart</c:v>
                </c:pt>
                <c:pt idx="1594">
                  <c:v>University of Stuttgart</c:v>
                </c:pt>
                <c:pt idx="1595">
                  <c:v>University of Valencia</c:v>
                </c:pt>
                <c:pt idx="1596">
                  <c:v>University of Valencia</c:v>
                </c:pt>
                <c:pt idx="1597">
                  <c:v>LinkÃƒÂ¶ping University</c:v>
                </c:pt>
                <c:pt idx="1598">
                  <c:v>LinkÃƒÂ¶ping University</c:v>
                </c:pt>
                <c:pt idx="1599">
                  <c:v>University of Duisburg-Essen</c:v>
                </c:pt>
                <c:pt idx="1600">
                  <c:v>University of Duisburg-Essen</c:v>
                </c:pt>
                <c:pt idx="1601">
                  <c:v>Ruhr University Bochum</c:v>
                </c:pt>
                <c:pt idx="1602">
                  <c:v>Ruhr University Bochum</c:v>
                </c:pt>
                <c:pt idx="1603">
                  <c:v>University of Bergen</c:v>
                </c:pt>
                <c:pt idx="1604">
                  <c:v>University of Bergen</c:v>
                </c:pt>
                <c:pt idx="1605">
                  <c:v>University of Bergen</c:v>
                </c:pt>
                <c:pt idx="1606">
                  <c:v>University of Bergen</c:v>
                </c:pt>
                <c:pt idx="1607">
                  <c:v>London School of Economics</c:v>
                </c:pt>
                <c:pt idx="1608">
                  <c:v>London School of Economics</c:v>
                </c:pt>
                <c:pt idx="1609">
                  <c:v>Wesleyan University</c:v>
                </c:pt>
                <c:pt idx="1610">
                  <c:v>Wesleyan University</c:v>
                </c:pt>
                <c:pt idx="1611">
                  <c:v>University of Pisa</c:v>
                </c:pt>
                <c:pt idx="1612">
                  <c:v>University of Pisa</c:v>
                </c:pt>
                <c:pt idx="1613">
                  <c:v>Autonomous University of Madrid</c:v>
                </c:pt>
                <c:pt idx="1614">
                  <c:v>Autonomous University of Madrid</c:v>
                </c:pt>
                <c:pt idx="1615">
                  <c:v>Medical University of Vienna</c:v>
                </c:pt>
                <c:pt idx="1616">
                  <c:v>Medical University of Vienna</c:v>
                </c:pt>
                <c:pt idx="1617">
                  <c:v>Stellenbosch University</c:v>
                </c:pt>
                <c:pt idx="1618">
                  <c:v>Stellenbosch University</c:v>
                </c:pt>
                <c:pt idx="1619">
                  <c:v>Medical University of South Carolina</c:v>
                </c:pt>
                <c:pt idx="1620">
                  <c:v>Medical University of South Carolina</c:v>
                </c:pt>
                <c:pt idx="1621">
                  <c:v>Charles University in Prague</c:v>
                </c:pt>
                <c:pt idx="1622">
                  <c:v>Charles University in Prague</c:v>
                </c:pt>
                <c:pt idx="1623">
                  <c:v>Kyungpook National University</c:v>
                </c:pt>
                <c:pt idx="1624">
                  <c:v>Kyungpook National University</c:v>
                </c:pt>
                <c:pt idx="1625">
                  <c:v>University of Science, Malaysia</c:v>
                </c:pt>
                <c:pt idx="1626">
                  <c:v>University of Science, Malaysia</c:v>
                </c:pt>
                <c:pt idx="1627">
                  <c:v>University of LiÃƒÂ¨ge</c:v>
                </c:pt>
                <c:pt idx="1628">
                  <c:v>University of LiÃƒÂ¨ge</c:v>
                </c:pt>
                <c:pt idx="1629">
                  <c:v>University of Hull</c:v>
                </c:pt>
                <c:pt idx="1630">
                  <c:v>University of Hull</c:v>
                </c:pt>
                <c:pt idx="1631">
                  <c:v>Northeastern University</c:v>
                </c:pt>
                <c:pt idx="1632">
                  <c:v>Northeastern University</c:v>
                </c:pt>
                <c:pt idx="1633">
                  <c:v>Kansas State University</c:v>
                </c:pt>
                <c:pt idx="1634">
                  <c:v>Kansas State University</c:v>
                </c:pt>
                <c:pt idx="1635">
                  <c:v>University of Vermont</c:v>
                </c:pt>
                <c:pt idx="1636">
                  <c:v>University of Vermont</c:v>
                </c:pt>
                <c:pt idx="1637">
                  <c:v>Rush University</c:v>
                </c:pt>
                <c:pt idx="1638">
                  <c:v>Rush University</c:v>
                </c:pt>
                <c:pt idx="1639">
                  <c:v>University of Louisville</c:v>
                </c:pt>
                <c:pt idx="1640">
                  <c:v>University of Louisville</c:v>
                </c:pt>
                <c:pt idx="1641">
                  <c:v>University of St Andrews</c:v>
                </c:pt>
                <c:pt idx="1642">
                  <c:v>University of St Andrews</c:v>
                </c:pt>
                <c:pt idx="1643">
                  <c:v>University of St Andrews</c:v>
                </c:pt>
                <c:pt idx="1644">
                  <c:v>University of St Andrews</c:v>
                </c:pt>
                <c:pt idx="1645">
                  <c:v>University of St Andrews</c:v>
                </c:pt>
                <c:pt idx="1646">
                  <c:v>University of St Andrews</c:v>
                </c:pt>
                <c:pt idx="1647">
                  <c:v>University of Warwick</c:v>
                </c:pt>
                <c:pt idx="1648">
                  <c:v>University of Warwick</c:v>
                </c:pt>
                <c:pt idx="1649">
                  <c:v>University of Warwick</c:v>
                </c:pt>
                <c:pt idx="1650">
                  <c:v>University of Warwick</c:v>
                </c:pt>
                <c:pt idx="1651">
                  <c:v>University of Warwick</c:v>
                </c:pt>
                <c:pt idx="1652">
                  <c:v>University of Rome Tor Vergata</c:v>
                </c:pt>
                <c:pt idx="1653">
                  <c:v>University of Rome Tor Vergata</c:v>
                </c:pt>
                <c:pt idx="1654">
                  <c:v>University of Innsbruck</c:v>
                </c:pt>
                <c:pt idx="1655">
                  <c:v>University of Innsbruck</c:v>
                </c:pt>
                <c:pt idx="1656">
                  <c:v>University of Innsbruck</c:v>
                </c:pt>
                <c:pt idx="1657">
                  <c:v>Darmstadt University of Technology</c:v>
                </c:pt>
                <c:pt idx="1658">
                  <c:v>Darmstadt University of Technology</c:v>
                </c:pt>
                <c:pt idx="1659">
                  <c:v>Indian Institute of Technology Delhi</c:v>
                </c:pt>
                <c:pt idx="1660">
                  <c:v>Indian Institute of Technology Delhi</c:v>
                </c:pt>
                <c:pt idx="1661">
                  <c:v>Federal University of Rio de Janeiro</c:v>
                </c:pt>
                <c:pt idx="1662">
                  <c:v>Federal University of Rio de Janeiro</c:v>
                </c:pt>
                <c:pt idx="1663">
                  <c:v>University of Antwerp</c:v>
                </c:pt>
                <c:pt idx="1664">
                  <c:v>University of Antwerp</c:v>
                </c:pt>
                <c:pt idx="1665">
                  <c:v>University of Antwerp</c:v>
                </c:pt>
                <c:pt idx="1666">
                  <c:v>National and Kapodistrian University of Athens</c:v>
                </c:pt>
                <c:pt idx="1667">
                  <c:v>National and Kapodistrian University of Athens</c:v>
                </c:pt>
                <c:pt idx="1668">
                  <c:v>Boston College</c:v>
                </c:pt>
                <c:pt idx="1669">
                  <c:v>Boston College</c:v>
                </c:pt>
                <c:pt idx="1670">
                  <c:v>Boston College</c:v>
                </c:pt>
                <c:pt idx="1671">
                  <c:v>Boston College</c:v>
                </c:pt>
                <c:pt idx="1672">
                  <c:v>Boston College</c:v>
                </c:pt>
                <c:pt idx="1673">
                  <c:v>Vita-Salute San Raffaele University</c:v>
                </c:pt>
                <c:pt idx="1674">
                  <c:v>Vita-Salute San Raffaele University</c:v>
                </c:pt>
                <c:pt idx="1675">
                  <c:v>Gwangju Institute of Science and Technology</c:v>
                </c:pt>
                <c:pt idx="1676">
                  <c:v>Gwangju Institute of Science and Technology</c:v>
                </c:pt>
                <c:pt idx="1677">
                  <c:v>University of NebraskaÃ¢â‚¬â€œLincoln</c:v>
                </c:pt>
                <c:pt idx="1678">
                  <c:v>University of NebraskaÃ¢â‚¬â€œLincoln</c:v>
                </c:pt>
                <c:pt idx="1679">
                  <c:v>University of York</c:v>
                </c:pt>
                <c:pt idx="1680">
                  <c:v>University of York</c:v>
                </c:pt>
                <c:pt idx="1681">
                  <c:v>National Autonomous University of Mexico</c:v>
                </c:pt>
                <c:pt idx="1682">
                  <c:v>National Autonomous University of Mexico</c:v>
                </c:pt>
                <c:pt idx="1683">
                  <c:v>University of Regensburg</c:v>
                </c:pt>
                <c:pt idx="1684">
                  <c:v>University of Regensburg</c:v>
                </c:pt>
                <c:pt idx="1685">
                  <c:v>Yokohama National University</c:v>
                </c:pt>
                <c:pt idx="1686">
                  <c:v>Yokohama National University</c:v>
                </c:pt>
                <c:pt idx="1687">
                  <c:v>University of Adelaide</c:v>
                </c:pt>
                <c:pt idx="1688">
                  <c:v>University of Adelaide</c:v>
                </c:pt>
                <c:pt idx="1689">
                  <c:v>University of Adelaide</c:v>
                </c:pt>
                <c:pt idx="1690">
                  <c:v>University of Adelaide</c:v>
                </c:pt>
                <c:pt idx="1691">
                  <c:v>University of Genoa</c:v>
                </c:pt>
                <c:pt idx="1692">
                  <c:v>University of Genoa</c:v>
                </c:pt>
                <c:pt idx="1693">
                  <c:v>Queen's University Belfast</c:v>
                </c:pt>
                <c:pt idx="1694">
                  <c:v>Queen's University Belfast</c:v>
                </c:pt>
                <c:pt idx="1695">
                  <c:v>University of Marburg</c:v>
                </c:pt>
                <c:pt idx="1696">
                  <c:v>University of Marburg</c:v>
                </c:pt>
                <c:pt idx="1697">
                  <c:v>University of Pavia</c:v>
                </c:pt>
                <c:pt idx="1698">
                  <c:v>University of Pavia</c:v>
                </c:pt>
                <c:pt idx="1699">
                  <c:v>St George's, University of London</c:v>
                </c:pt>
                <c:pt idx="1700">
                  <c:v>St George's, University of London</c:v>
                </c:pt>
                <c:pt idx="1701">
                  <c:v>University of Oregon</c:v>
                </c:pt>
                <c:pt idx="1702">
                  <c:v>University of Oregon</c:v>
                </c:pt>
                <c:pt idx="1703">
                  <c:v>University of Navarra</c:v>
                </c:pt>
                <c:pt idx="1704">
                  <c:v>University of Navarra</c:v>
                </c:pt>
                <c:pt idx="1705">
                  <c:v>San Diego State University</c:v>
                </c:pt>
                <c:pt idx="1706">
                  <c:v>San Diego State University</c:v>
                </c:pt>
                <c:pt idx="1707">
                  <c:v>Nankai University</c:v>
                </c:pt>
                <c:pt idx="1708">
                  <c:v>Nankai University</c:v>
                </c:pt>
                <c:pt idx="1709">
                  <c:v>University of East Anglia</c:v>
                </c:pt>
                <c:pt idx="1710">
                  <c:v>University of East Anglia</c:v>
                </c:pt>
                <c:pt idx="1711">
                  <c:v>University of East Anglia</c:v>
                </c:pt>
                <c:pt idx="1712">
                  <c:v>University of East Anglia</c:v>
                </c:pt>
                <c:pt idx="1713">
                  <c:v>University of East Anglia</c:v>
                </c:pt>
                <c:pt idx="1714">
                  <c:v>University of Nebraska Medical Center</c:v>
                </c:pt>
                <c:pt idx="1715">
                  <c:v>University of Nebraska Medical Center</c:v>
                </c:pt>
                <c:pt idx="1716">
                  <c:v>University of Southern Denmark</c:v>
                </c:pt>
                <c:pt idx="1717">
                  <c:v>University of Southern Denmark</c:v>
                </c:pt>
                <c:pt idx="1718">
                  <c:v>Eindhoven University of Technology</c:v>
                </c:pt>
                <c:pt idx="1719">
                  <c:v>Eindhoven University of Technology</c:v>
                </c:pt>
                <c:pt idx="1720">
                  <c:v>Eindhoven University of Technology</c:v>
                </c:pt>
                <c:pt idx="1721">
                  <c:v>Eindhoven University of Technology</c:v>
                </c:pt>
                <c:pt idx="1722">
                  <c:v>Eindhoven University of Technology</c:v>
                </c:pt>
                <c:pt idx="1723">
                  <c:v>Xiamen University</c:v>
                </c:pt>
                <c:pt idx="1724">
                  <c:v>Xiamen University</c:v>
                </c:pt>
                <c:pt idx="1725">
                  <c:v>University of Otago</c:v>
                </c:pt>
                <c:pt idx="1726">
                  <c:v>University of Otago</c:v>
                </c:pt>
                <c:pt idx="1727">
                  <c:v>University of Santiago de Compostela</c:v>
                </c:pt>
                <c:pt idx="1728">
                  <c:v>University of Santiago de Compostela</c:v>
                </c:pt>
                <c:pt idx="1729">
                  <c:v>University of Exeter</c:v>
                </c:pt>
                <c:pt idx="1730">
                  <c:v>University of Exeter</c:v>
                </c:pt>
                <c:pt idx="1731">
                  <c:v>University of Exeter</c:v>
                </c:pt>
                <c:pt idx="1732">
                  <c:v>University of Exeter</c:v>
                </c:pt>
                <c:pt idx="1733">
                  <c:v>University of Exeter</c:v>
                </c:pt>
                <c:pt idx="1734">
                  <c:v>University of Exeter</c:v>
                </c:pt>
                <c:pt idx="1735">
                  <c:v>University of Jena</c:v>
                </c:pt>
                <c:pt idx="1736">
                  <c:v>University of Jena</c:v>
                </c:pt>
                <c:pt idx="1737">
                  <c:v>University of Perugia</c:v>
                </c:pt>
                <c:pt idx="1738">
                  <c:v>University of Perugia</c:v>
                </c:pt>
                <c:pt idx="1739">
                  <c:v>Justus Liebig University Giessen</c:v>
                </c:pt>
                <c:pt idx="1740">
                  <c:v>Justus Liebig University Giessen</c:v>
                </c:pt>
                <c:pt idx="1741">
                  <c:v>College of William and Mary</c:v>
                </c:pt>
                <c:pt idx="1742">
                  <c:v>College of William and Mary</c:v>
                </c:pt>
                <c:pt idx="1743">
                  <c:v>Ben-Gurion University of the Negev</c:v>
                </c:pt>
                <c:pt idx="1744">
                  <c:v>Ben-Gurion University of the Negev</c:v>
                </c:pt>
                <c:pt idx="1745">
                  <c:v>Saint Louis University</c:v>
                </c:pt>
                <c:pt idx="1746">
                  <c:v>Saint Louis University</c:v>
                </c:pt>
                <c:pt idx="1747">
                  <c:v>Colorado School of Mines</c:v>
                </c:pt>
                <c:pt idx="1748">
                  <c:v>Colorado School of Mines</c:v>
                </c:pt>
                <c:pt idx="1749">
                  <c:v>Colorado School of Mines</c:v>
                </c:pt>
                <c:pt idx="1750">
                  <c:v>Oklahoma State UniversityÃ¢â‚¬â€œStillwater</c:v>
                </c:pt>
                <c:pt idx="1751">
                  <c:v>Oklahoma State UniversityÃ¢â‚¬â€œStillwater</c:v>
                </c:pt>
                <c:pt idx="1752">
                  <c:v>University of Guelph</c:v>
                </c:pt>
                <c:pt idx="1753">
                  <c:v>University of Guelph</c:v>
                </c:pt>
                <c:pt idx="1754">
                  <c:v>University of Trieste</c:v>
                </c:pt>
                <c:pt idx="1755">
                  <c:v>University of Trieste</c:v>
                </c:pt>
                <c:pt idx="1756">
                  <c:v>University of Verona</c:v>
                </c:pt>
                <c:pt idx="1757">
                  <c:v>University of Verona</c:v>
                </c:pt>
                <c:pt idx="1758">
                  <c:v>University at Albany, SUNY</c:v>
                </c:pt>
                <c:pt idx="1759">
                  <c:v>University at Albany, SUNY</c:v>
                </c:pt>
                <c:pt idx="1760">
                  <c:v>Tongji University</c:v>
                </c:pt>
                <c:pt idx="1761">
                  <c:v>Tongji University</c:v>
                </c:pt>
                <c:pt idx="1762">
                  <c:v>EÃƒÂ¶tvÃƒÂ¶s LorÃƒÂ¡nd University</c:v>
                </c:pt>
                <c:pt idx="1763">
                  <c:v>EÃƒÂ¶tvÃƒÂ¶s LorÃƒÂ¡nd University</c:v>
                </c:pt>
                <c:pt idx="1764">
                  <c:v>University of Alabama - Tuscaloosa</c:v>
                </c:pt>
                <c:pt idx="1765">
                  <c:v>University of Alabama - Tuscaloosa</c:v>
                </c:pt>
                <c:pt idx="1766">
                  <c:v>University of Eastern Finland</c:v>
                </c:pt>
                <c:pt idx="1767">
                  <c:v>University of Eastern Finland</c:v>
                </c:pt>
                <c:pt idx="1768">
                  <c:v>Ewha Womans University</c:v>
                </c:pt>
                <c:pt idx="1769">
                  <c:v>Ewha Womans University</c:v>
                </c:pt>
                <c:pt idx="1770">
                  <c:v>City University of Hong Kong</c:v>
                </c:pt>
                <c:pt idx="1771">
                  <c:v>City University of Hong Kong</c:v>
                </c:pt>
                <c:pt idx="1772">
                  <c:v>City University of Hong Kong</c:v>
                </c:pt>
                <c:pt idx="1773">
                  <c:v>City University of Hong Kong</c:v>
                </c:pt>
                <c:pt idx="1774">
                  <c:v>Tokyo Medical and Dental University</c:v>
                </c:pt>
                <c:pt idx="1775">
                  <c:v>Tokyo Medical and Dental University</c:v>
                </c:pt>
                <c:pt idx="1776">
                  <c:v>University of Victoria</c:v>
                </c:pt>
                <c:pt idx="1777">
                  <c:v>University of Victoria</c:v>
                </c:pt>
                <c:pt idx="1778">
                  <c:v>University of Victoria</c:v>
                </c:pt>
                <c:pt idx="1779">
                  <c:v>University of Victoria</c:v>
                </c:pt>
                <c:pt idx="1780">
                  <c:v>University of Buenos Aires</c:v>
                </c:pt>
                <c:pt idx="1781">
                  <c:v>University of Buenos Aires</c:v>
                </c:pt>
                <c:pt idx="1782">
                  <c:v>University of Texas Medical Branch at Galveston</c:v>
                </c:pt>
                <c:pt idx="1783">
                  <c:v>University of Texas Medical Branch at Galveston</c:v>
                </c:pt>
                <c:pt idx="1784">
                  <c:v>Kyung Hee University</c:v>
                </c:pt>
                <c:pt idx="1785">
                  <c:v>Kyung Hee University</c:v>
                </c:pt>
                <c:pt idx="1786">
                  <c:v>Hong Kong Polytechnic University</c:v>
                </c:pt>
                <c:pt idx="1787">
                  <c:v>Hong Kong Polytechnic University</c:v>
                </c:pt>
                <c:pt idx="1788">
                  <c:v>Hong Kong Polytechnic University</c:v>
                </c:pt>
                <c:pt idx="1789">
                  <c:v>Saarland University</c:v>
                </c:pt>
                <c:pt idx="1790">
                  <c:v>Saarland University</c:v>
                </c:pt>
                <c:pt idx="1791">
                  <c:v>Scuola Normale Superiore di Pisa</c:v>
                </c:pt>
                <c:pt idx="1792">
                  <c:v>Scuola Normale Superiore di Pisa</c:v>
                </c:pt>
                <c:pt idx="1793">
                  <c:v>Scuola Normale Superiore di Pisa</c:v>
                </c:pt>
                <c:pt idx="1794">
                  <c:v>University of Seville</c:v>
                </c:pt>
                <c:pt idx="1795">
                  <c:v>University of Seville</c:v>
                </c:pt>
                <c:pt idx="1796">
                  <c:v>Beijing Normal University</c:v>
                </c:pt>
                <c:pt idx="1797">
                  <c:v>Beijing Normal University</c:v>
                </c:pt>
                <c:pt idx="1798">
                  <c:v>Chiba University</c:v>
                </c:pt>
                <c:pt idx="1799">
                  <c:v>Chiba University</c:v>
                </c:pt>
                <c:pt idx="1800">
                  <c:v>University of Ferrara</c:v>
                </c:pt>
                <c:pt idx="1801">
                  <c:v>University of Ferrara</c:v>
                </c:pt>
                <c:pt idx="1802">
                  <c:v>University of Bari Aldo Moro</c:v>
                </c:pt>
                <c:pt idx="1803">
                  <c:v>University of Bari Aldo Moro</c:v>
                </c:pt>
                <c:pt idx="1804">
                  <c:v>Polytechnic University of Milan</c:v>
                </c:pt>
                <c:pt idx="1805">
                  <c:v>Polytechnic University of Milan</c:v>
                </c:pt>
                <c:pt idx="1806">
                  <c:v>Temple University</c:v>
                </c:pt>
                <c:pt idx="1807">
                  <c:v>Temple University</c:v>
                </c:pt>
                <c:pt idx="1808">
                  <c:v>University of Turku</c:v>
                </c:pt>
                <c:pt idx="1809">
                  <c:v>University of Turku</c:v>
                </c:pt>
                <c:pt idx="1810">
                  <c:v>Aalto University</c:v>
                </c:pt>
                <c:pt idx="1811">
                  <c:v>Aalto University</c:v>
                </c:pt>
                <c:pt idx="1812">
                  <c:v>Simon Fraser University</c:v>
                </c:pt>
                <c:pt idx="1813">
                  <c:v>Simon Fraser University</c:v>
                </c:pt>
                <c:pt idx="1814">
                  <c:v>Simon Fraser University</c:v>
                </c:pt>
                <c:pt idx="1815">
                  <c:v>Tianjin University</c:v>
                </c:pt>
                <c:pt idx="1816">
                  <c:v>Tianjin University</c:v>
                </c:pt>
                <c:pt idx="1817">
                  <c:v>Chalmers University of Technology</c:v>
                </c:pt>
                <c:pt idx="1818">
                  <c:v>Chalmers University of Technology</c:v>
                </c:pt>
                <c:pt idx="1819">
                  <c:v>Middle East Technical University</c:v>
                </c:pt>
                <c:pt idx="1820">
                  <c:v>Middle East Technical University</c:v>
                </c:pt>
                <c:pt idx="1821">
                  <c:v>Middle East Technical University</c:v>
                </c:pt>
                <c:pt idx="1822">
                  <c:v>Cranfield University</c:v>
                </c:pt>
                <c:pt idx="1823">
                  <c:v>Cranfield University</c:v>
                </c:pt>
                <c:pt idx="1824">
                  <c:v>York University</c:v>
                </c:pt>
                <c:pt idx="1825">
                  <c:v>York University</c:v>
                </c:pt>
                <c:pt idx="1826">
                  <c:v>Xi'an Jiaotong University</c:v>
                </c:pt>
                <c:pt idx="1827">
                  <c:v>Xi'an Jiaotong University</c:v>
                </c:pt>
                <c:pt idx="1828">
                  <c:v>Chonnam National University</c:v>
                </c:pt>
                <c:pt idx="1829">
                  <c:v>Chonnam National University</c:v>
                </c:pt>
                <c:pt idx="1830">
                  <c:v>University of Central Florida</c:v>
                </c:pt>
                <c:pt idx="1831">
                  <c:v>University of Central Florida</c:v>
                </c:pt>
                <c:pt idx="1832">
                  <c:v>University of Lorraine</c:v>
                </c:pt>
                <c:pt idx="1833">
                  <c:v>University of Lorraine</c:v>
                </c:pt>
                <c:pt idx="1834">
                  <c:v>University of Bordeaux II</c:v>
                </c:pt>
                <c:pt idx="1835">
                  <c:v>University of New Hampshire</c:v>
                </c:pt>
                <c:pt idx="1836">
                  <c:v>University of New Hampshire</c:v>
                </c:pt>
                <c:pt idx="1837">
                  <c:v>Versailles Saint-Quentin-en-Yvelines University</c:v>
                </c:pt>
                <c:pt idx="1838">
                  <c:v>Versailles Saint-Quentin-en-Yvelines University</c:v>
                </c:pt>
                <c:pt idx="1839">
                  <c:v>Chonbuk National University</c:v>
                </c:pt>
                <c:pt idx="1840">
                  <c:v>Chonbuk National University</c:v>
                </c:pt>
                <c:pt idx="1841">
                  <c:v>Kumamoto University</c:v>
                </c:pt>
                <c:pt idx="1842">
                  <c:v>Kumamoto University</c:v>
                </c:pt>
                <c:pt idx="1843">
                  <c:v>Huazhong University of Science and Technology</c:v>
                </c:pt>
                <c:pt idx="1844">
                  <c:v>Huazhong University of Science and Technology</c:v>
                </c:pt>
                <c:pt idx="1845">
                  <c:v>Brunel University</c:v>
                </c:pt>
                <c:pt idx="1846">
                  <c:v>Brunel University</c:v>
                </c:pt>
                <c:pt idx="1847">
                  <c:v>Polytechnic University of Catalonia</c:v>
                </c:pt>
                <c:pt idx="1848">
                  <c:v>Polytechnic University of Catalonia</c:v>
                </c:pt>
                <c:pt idx="1849">
                  <c:v>National Chiao Tung University</c:v>
                </c:pt>
                <c:pt idx="1850">
                  <c:v>National Chiao Tung University</c:v>
                </c:pt>
                <c:pt idx="1851">
                  <c:v>National Chiao Tung University</c:v>
                </c:pt>
                <c:pt idx="1852">
                  <c:v>Southeast University</c:v>
                </c:pt>
                <c:pt idx="1853">
                  <c:v>Southeast University</c:v>
                </c:pt>
                <c:pt idx="1854">
                  <c:v>Tokyo University of Science</c:v>
                </c:pt>
                <c:pt idx="1855">
                  <c:v>Tokyo University of Science</c:v>
                </c:pt>
                <c:pt idx="1856">
                  <c:v>Catholic University of the Sacred Heart</c:v>
                </c:pt>
                <c:pt idx="1857">
                  <c:v>Catholic University of the Sacred Heart</c:v>
                </c:pt>
                <c:pt idx="1858">
                  <c:v>Brigham Young University</c:v>
                </c:pt>
                <c:pt idx="1859">
                  <c:v>Brigham Young University</c:v>
                </c:pt>
                <c:pt idx="1860">
                  <c:v>Technical University of Madrid</c:v>
                </c:pt>
                <c:pt idx="1861">
                  <c:v>Technical University of Madrid</c:v>
                </c:pt>
                <c:pt idx="1862">
                  <c:v>Nagasaki University</c:v>
                </c:pt>
                <c:pt idx="1863">
                  <c:v>Nagasaki University</c:v>
                </c:pt>
                <c:pt idx="1864">
                  <c:v>National Tsing Hua University</c:v>
                </c:pt>
                <c:pt idx="1865">
                  <c:v>National Tsing Hua University</c:v>
                </c:pt>
                <c:pt idx="1866">
                  <c:v>National Tsing Hua University</c:v>
                </c:pt>
                <c:pt idx="1867">
                  <c:v>University of Warsaw</c:v>
                </c:pt>
                <c:pt idx="1868">
                  <c:v>University of Warsaw</c:v>
                </c:pt>
                <c:pt idx="1869">
                  <c:v>King Saud University</c:v>
                </c:pt>
                <c:pt idx="1870">
                  <c:v>King Saud University</c:v>
                </c:pt>
                <c:pt idx="1871">
                  <c:v>University of Bath</c:v>
                </c:pt>
                <c:pt idx="1872">
                  <c:v>University of Bath</c:v>
                </c:pt>
                <c:pt idx="1873">
                  <c:v>Concordia University</c:v>
                </c:pt>
                <c:pt idx="1874">
                  <c:v>Concordia University</c:v>
                </c:pt>
                <c:pt idx="1875">
                  <c:v>Georgia Regents University</c:v>
                </c:pt>
                <c:pt idx="1876">
                  <c:v>Georgia Regents University</c:v>
                </c:pt>
                <c:pt idx="1877">
                  <c:v>Niigata University</c:v>
                </c:pt>
                <c:pt idx="1878">
                  <c:v>Niigata University</c:v>
                </c:pt>
                <c:pt idx="1879">
                  <c:v>University of Oulu</c:v>
                </c:pt>
                <c:pt idx="1880">
                  <c:v>University of Oulu</c:v>
                </c:pt>
                <c:pt idx="1881">
                  <c:v>Pompeu Fabra University</c:v>
                </c:pt>
                <c:pt idx="1882">
                  <c:v>Pompeu Fabra University</c:v>
                </c:pt>
                <c:pt idx="1883">
                  <c:v>Pompeu Fabra University</c:v>
                </c:pt>
                <c:pt idx="1884">
                  <c:v>Pompeu Fabra University</c:v>
                </c:pt>
                <c:pt idx="1885">
                  <c:v>Vienna University of Technology</c:v>
                </c:pt>
                <c:pt idx="1886">
                  <c:v>Vienna University of Technology</c:v>
                </c:pt>
                <c:pt idx="1887">
                  <c:v>Sogang University</c:v>
                </c:pt>
                <c:pt idx="1888">
                  <c:v>Sogang University</c:v>
                </c:pt>
                <c:pt idx="1889">
                  <c:v>Gyeongsang National University</c:v>
                </c:pt>
                <c:pt idx="1890">
                  <c:v>Gyeongsang National University</c:v>
                </c:pt>
                <c:pt idx="1891">
                  <c:v>University of Tampere</c:v>
                </c:pt>
                <c:pt idx="1892">
                  <c:v>University of Tampere</c:v>
                </c:pt>
                <c:pt idx="1893">
                  <c:v>University of Milan - Bicocca</c:v>
                </c:pt>
                <c:pt idx="1894">
                  <c:v>University of Milan - Bicocca</c:v>
                </c:pt>
                <c:pt idx="1895">
                  <c:v>University of Bordeaux I</c:v>
                </c:pt>
                <c:pt idx="1896">
                  <c:v>Swedish University of Agricultural Sciences</c:v>
                </c:pt>
                <c:pt idx="1897">
                  <c:v>Swedish University of Agricultural Sciences</c:v>
                </c:pt>
                <c:pt idx="1898">
                  <c:v>George Mason University</c:v>
                </c:pt>
                <c:pt idx="1899">
                  <c:v>George Mason University</c:v>
                </c:pt>
                <c:pt idx="1900">
                  <c:v>Jilin University</c:v>
                </c:pt>
                <c:pt idx="1901">
                  <c:v>Jilin University</c:v>
                </c:pt>
                <c:pt idx="1902">
                  <c:v>University of Delhi</c:v>
                </c:pt>
                <c:pt idx="1903">
                  <c:v>University of Delhi</c:v>
                </c:pt>
                <c:pt idx="1904">
                  <c:v>University of Campinas</c:v>
                </c:pt>
                <c:pt idx="1905">
                  <c:v>University of Campinas</c:v>
                </c:pt>
                <c:pt idx="1906">
                  <c:v>Wuhan University</c:v>
                </c:pt>
                <c:pt idx="1907">
                  <c:v>Wuhan University</c:v>
                </c:pt>
                <c:pt idx="1908">
                  <c:v>West Virginia University</c:v>
                </c:pt>
                <c:pt idx="1909">
                  <c:v>West Virginia University</c:v>
                </c:pt>
                <c:pt idx="1910">
                  <c:v>Pusan National University</c:v>
                </c:pt>
                <c:pt idx="1911">
                  <c:v>Pusan National University</c:v>
                </c:pt>
                <c:pt idx="1912">
                  <c:v>University of Mississippi - Oxford Campus</c:v>
                </c:pt>
                <c:pt idx="1913">
                  <c:v>University of Mississippi - Oxford Campus</c:v>
                </c:pt>
                <c:pt idx="1914">
                  <c:v>University of Arkansas for Medical Sciences</c:v>
                </c:pt>
                <c:pt idx="1915">
                  <c:v>University of Arkansas for Medical Sciences</c:v>
                </c:pt>
                <c:pt idx="1916">
                  <c:v>Miami University</c:v>
                </c:pt>
                <c:pt idx="1917">
                  <c:v>Miami University</c:v>
                </c:pt>
                <c:pt idx="1918">
                  <c:v>University of Tokushima</c:v>
                </c:pt>
                <c:pt idx="1919">
                  <c:v>University of Tokushima</c:v>
                </c:pt>
                <c:pt idx="1920">
                  <c:v>University of Twente</c:v>
                </c:pt>
                <c:pt idx="1921">
                  <c:v>University of Twente</c:v>
                </c:pt>
                <c:pt idx="1922">
                  <c:v>University of Twente</c:v>
                </c:pt>
                <c:pt idx="1923">
                  <c:v>University of Twente</c:v>
                </c:pt>
                <c:pt idx="1924">
                  <c:v>University of Twente</c:v>
                </c:pt>
                <c:pt idx="1925">
                  <c:v>Loyola University Chicago</c:v>
                </c:pt>
                <c:pt idx="1926">
                  <c:v>Loyola University Chicago</c:v>
                </c:pt>
                <c:pt idx="1927">
                  <c:v>Ajou University</c:v>
                </c:pt>
                <c:pt idx="1928">
                  <c:v>Ajou University</c:v>
                </c:pt>
                <c:pt idx="1929">
                  <c:v>Syracuse University</c:v>
                </c:pt>
                <c:pt idx="1930">
                  <c:v>Syracuse University</c:v>
                </c:pt>
                <c:pt idx="1931">
                  <c:v>Lancaster University</c:v>
                </c:pt>
                <c:pt idx="1932">
                  <c:v>Lancaster University</c:v>
                </c:pt>
                <c:pt idx="1933">
                  <c:v>Lancaster University</c:v>
                </c:pt>
                <c:pt idx="1934">
                  <c:v>Lancaster University</c:v>
                </c:pt>
                <c:pt idx="1935">
                  <c:v>Lancaster University</c:v>
                </c:pt>
                <c:pt idx="1936">
                  <c:v>Lancaster University</c:v>
                </c:pt>
                <c:pt idx="1937">
                  <c:v>Pontifical Catholic University of Chile</c:v>
                </c:pt>
                <c:pt idx="1938">
                  <c:v>Pontifical Catholic University of Chile</c:v>
                </c:pt>
                <c:pt idx="1939">
                  <c:v>University of Chile</c:v>
                </c:pt>
                <c:pt idx="1940">
                  <c:v>University of Chile</c:v>
                </c:pt>
                <c:pt idx="1941">
                  <c:v>Innsbruck Medical University</c:v>
                </c:pt>
                <c:pt idx="1942">
                  <c:v>Innsbruck Medical University</c:v>
                </c:pt>
                <c:pt idx="1943">
                  <c:v>University of Granada</c:v>
                </c:pt>
                <c:pt idx="1944">
                  <c:v>University of Granada</c:v>
                </c:pt>
                <c:pt idx="1945">
                  <c:v>Kanazawa University</c:v>
                </c:pt>
                <c:pt idx="1946">
                  <c:v>Kanazawa University</c:v>
                </c:pt>
                <c:pt idx="1947">
                  <c:v>University of Parma</c:v>
                </c:pt>
                <c:pt idx="1948">
                  <c:v>University of Parma</c:v>
                </c:pt>
                <c:pt idx="1949">
                  <c:v>University of Siena</c:v>
                </c:pt>
                <c:pt idx="1950">
                  <c:v>University of Siena</c:v>
                </c:pt>
                <c:pt idx="1951">
                  <c:v>Shandong University</c:v>
                </c:pt>
                <c:pt idx="1952">
                  <c:v>Shandong University</c:v>
                </c:pt>
                <c:pt idx="1953">
                  <c:v>Technical University of Dortmund</c:v>
                </c:pt>
                <c:pt idx="1954">
                  <c:v>Technical University of Dortmund</c:v>
                </c:pt>
                <c:pt idx="1955">
                  <c:v>University of KwaZulu-Natal</c:v>
                </c:pt>
                <c:pt idx="1956">
                  <c:v>University of KwaZulu-Natal</c:v>
                </c:pt>
                <c:pt idx="1957">
                  <c:v>University of Nevada, Reno</c:v>
                </c:pt>
                <c:pt idx="1958">
                  <c:v>University of Nevada, Reno</c:v>
                </c:pt>
                <c:pt idx="1959">
                  <c:v>Yokohama City University</c:v>
                </c:pt>
                <c:pt idx="1960">
                  <c:v>Yokohama City University</c:v>
                </c:pt>
                <c:pt idx="1961">
                  <c:v>Ãƒâ€°cole normale supÃƒÂ©rieure de Lyon</c:v>
                </c:pt>
                <c:pt idx="1962">
                  <c:v>Ãƒâ€°cole normale supÃƒÂ©rieure de Lyon</c:v>
                </c:pt>
                <c:pt idx="1963">
                  <c:v>Ãƒâ€°cole normale supÃƒÂ©rieure de Lyon</c:v>
                </c:pt>
                <c:pt idx="1964">
                  <c:v>Ãƒâ€°cole normale supÃƒÂ©rieure de Lyon</c:v>
                </c:pt>
                <c:pt idx="1965">
                  <c:v>Ãƒâ€°cole normale supÃƒÂ©rieure de Lyon</c:v>
                </c:pt>
                <c:pt idx="1966">
                  <c:v>University College Cork</c:v>
                </c:pt>
                <c:pt idx="1967">
                  <c:v>University College Cork</c:v>
                </c:pt>
                <c:pt idx="1968">
                  <c:v>Ohio University</c:v>
                </c:pt>
                <c:pt idx="1969">
                  <c:v>Ohio University</c:v>
                </c:pt>
                <c:pt idx="1970">
                  <c:v>Central South University</c:v>
                </c:pt>
                <c:pt idx="1971">
                  <c:v>Central South University</c:v>
                </c:pt>
                <c:pt idx="1972">
                  <c:v>University of Modena and Reggio Emilia</c:v>
                </c:pt>
                <c:pt idx="1973">
                  <c:v>University of Modena and Reggio Emilia</c:v>
                </c:pt>
                <c:pt idx="1974">
                  <c:v>New Mexico State University</c:v>
                </c:pt>
                <c:pt idx="1975">
                  <c:v>New Mexico State University</c:v>
                </c:pt>
                <c:pt idx="1976">
                  <c:v>University of Konstanz</c:v>
                </c:pt>
                <c:pt idx="1977">
                  <c:v>University of Konstanz</c:v>
                </c:pt>
                <c:pt idx="1978">
                  <c:v>University of Konstanz</c:v>
                </c:pt>
                <c:pt idx="1979">
                  <c:v>University of Konstanz</c:v>
                </c:pt>
                <c:pt idx="1980">
                  <c:v>University of Konstanz</c:v>
                </c:pt>
                <c:pt idx="1981">
                  <c:v>University of Hawaii at Manoa</c:v>
                </c:pt>
                <c:pt idx="1982">
                  <c:v>University of Hawaii at Manoa</c:v>
                </c:pt>
                <c:pt idx="1983">
                  <c:v>University of Nebraska Omaha</c:v>
                </c:pt>
                <c:pt idx="1984">
                  <c:v>University of Nebraska Omaha</c:v>
                </c:pt>
                <c:pt idx="1985">
                  <c:v>Shinshu University</c:v>
                </c:pt>
                <c:pt idx="1986">
                  <c:v>Shinshu University</c:v>
                </c:pt>
                <c:pt idx="1987">
                  <c:v>University of Strathclyde</c:v>
                </c:pt>
                <c:pt idx="1988">
                  <c:v>University of Strathclyde</c:v>
                </c:pt>
                <c:pt idx="1989">
                  <c:v>Baylor University</c:v>
                </c:pt>
                <c:pt idx="1990">
                  <c:v>Baylor University</c:v>
                </c:pt>
                <c:pt idx="1991">
                  <c:v>Polytechnic University of Valencia</c:v>
                </c:pt>
                <c:pt idx="1992">
                  <c:v>Polytechnic University of Valencia</c:v>
                </c:pt>
                <c:pt idx="1993">
                  <c:v>Harbin Institute of Technology</c:v>
                </c:pt>
                <c:pt idx="1994">
                  <c:v>Harbin Institute of Technology</c:v>
                </c:pt>
                <c:pt idx="1995">
                  <c:v>University of Rennes 1</c:v>
                </c:pt>
                <c:pt idx="1996">
                  <c:v>University of Rennes 1</c:v>
                </c:pt>
                <c:pt idx="1997">
                  <c:v>University of Arkansas - Fayetteville</c:v>
                </c:pt>
                <c:pt idx="1998">
                  <c:v>University of Arkansas - Fayetteville</c:v>
                </c:pt>
                <c:pt idx="1999">
                  <c:v>Aristotle University of Thessaloniki</c:v>
                </c:pt>
              </c:strCache>
              <c:extLst/>
            </c:strRef>
          </c:cat>
          <c:val>
            <c:numRef>
              <c:f>'EDA 14'!$C$15:$C$2014</c:f>
              <c:numCache>
                <c:formatCode>General</c:formatCode>
                <c:ptCount val="2000"/>
                <c:pt idx="0">
                  <c:v>90.08</c:v>
                </c:pt>
                <c:pt idx="1">
                  <c:v>61.29</c:v>
                </c:pt>
                <c:pt idx="2">
                  <c:v>60.76</c:v>
                </c:pt>
                <c:pt idx="3">
                  <c:v>60.76</c:v>
                </c:pt>
                <c:pt idx="4">
                  <c:v>61.05</c:v>
                </c:pt>
                <c:pt idx="5">
                  <c:v>82.83</c:v>
                </c:pt>
                <c:pt idx="6">
                  <c:v>96</c:v>
                </c:pt>
                <c:pt idx="7">
                  <c:v>96.29</c:v>
                </c:pt>
                <c:pt idx="8">
                  <c:v>96.14</c:v>
                </c:pt>
                <c:pt idx="9">
                  <c:v>96.29</c:v>
                </c:pt>
                <c:pt idx="10">
                  <c:v>96.43</c:v>
                </c:pt>
                <c:pt idx="11">
                  <c:v>95.57</c:v>
                </c:pt>
                <c:pt idx="12">
                  <c:v>92.5</c:v>
                </c:pt>
                <c:pt idx="13">
                  <c:v>49.07</c:v>
                </c:pt>
                <c:pt idx="14">
                  <c:v>48.86</c:v>
                </c:pt>
                <c:pt idx="15">
                  <c:v>49</c:v>
                </c:pt>
                <c:pt idx="16">
                  <c:v>48.79</c:v>
                </c:pt>
                <c:pt idx="17">
                  <c:v>91.5</c:v>
                </c:pt>
                <c:pt idx="18">
                  <c:v>73.23</c:v>
                </c:pt>
                <c:pt idx="19">
                  <c:v>53.62</c:v>
                </c:pt>
                <c:pt idx="20">
                  <c:v>52.81</c:v>
                </c:pt>
                <c:pt idx="21">
                  <c:v>53.24</c:v>
                </c:pt>
                <c:pt idx="22">
                  <c:v>53.67</c:v>
                </c:pt>
                <c:pt idx="23">
                  <c:v>86.83</c:v>
                </c:pt>
                <c:pt idx="24">
                  <c:v>68.86</c:v>
                </c:pt>
                <c:pt idx="25">
                  <c:v>68.14</c:v>
                </c:pt>
                <c:pt idx="26">
                  <c:v>69.569999999999993</c:v>
                </c:pt>
                <c:pt idx="27">
                  <c:v>69.709999999999994</c:v>
                </c:pt>
                <c:pt idx="28">
                  <c:v>68.86</c:v>
                </c:pt>
                <c:pt idx="29">
                  <c:v>66.569999999999993</c:v>
                </c:pt>
                <c:pt idx="30">
                  <c:v>75.62</c:v>
                </c:pt>
                <c:pt idx="31">
                  <c:v>57.43</c:v>
                </c:pt>
                <c:pt idx="32">
                  <c:v>55.95</c:v>
                </c:pt>
                <c:pt idx="33">
                  <c:v>56.24</c:v>
                </c:pt>
                <c:pt idx="34">
                  <c:v>55.95</c:v>
                </c:pt>
                <c:pt idx="35">
                  <c:v>87</c:v>
                </c:pt>
                <c:pt idx="36">
                  <c:v>73.569999999999993</c:v>
                </c:pt>
                <c:pt idx="37">
                  <c:v>72.569999999999993</c:v>
                </c:pt>
                <c:pt idx="38">
                  <c:v>71.430000000000007</c:v>
                </c:pt>
                <c:pt idx="39">
                  <c:v>70.14</c:v>
                </c:pt>
                <c:pt idx="40">
                  <c:v>70</c:v>
                </c:pt>
                <c:pt idx="41">
                  <c:v>68.290000000000006</c:v>
                </c:pt>
                <c:pt idx="42">
                  <c:v>75.849999999999994</c:v>
                </c:pt>
                <c:pt idx="43">
                  <c:v>57.76</c:v>
                </c:pt>
                <c:pt idx="44">
                  <c:v>61.14</c:v>
                </c:pt>
                <c:pt idx="45">
                  <c:v>69.239999999999995</c:v>
                </c:pt>
                <c:pt idx="46">
                  <c:v>70.709999999999994</c:v>
                </c:pt>
                <c:pt idx="47">
                  <c:v>91.83</c:v>
                </c:pt>
                <c:pt idx="48">
                  <c:v>67.569999999999993</c:v>
                </c:pt>
                <c:pt idx="49">
                  <c:v>66.430000000000007</c:v>
                </c:pt>
                <c:pt idx="50">
                  <c:v>66.709999999999994</c:v>
                </c:pt>
                <c:pt idx="51">
                  <c:v>65.709999999999994</c:v>
                </c:pt>
                <c:pt idx="52">
                  <c:v>65.290000000000006</c:v>
                </c:pt>
                <c:pt idx="53">
                  <c:v>64.569999999999993</c:v>
                </c:pt>
                <c:pt idx="54">
                  <c:v>72.33</c:v>
                </c:pt>
                <c:pt idx="55">
                  <c:v>59.76</c:v>
                </c:pt>
                <c:pt idx="56">
                  <c:v>60.14</c:v>
                </c:pt>
                <c:pt idx="57">
                  <c:v>65.19</c:v>
                </c:pt>
                <c:pt idx="58">
                  <c:v>66.33</c:v>
                </c:pt>
                <c:pt idx="59">
                  <c:v>82.67</c:v>
                </c:pt>
                <c:pt idx="60">
                  <c:v>59.71</c:v>
                </c:pt>
                <c:pt idx="61">
                  <c:v>57.71</c:v>
                </c:pt>
                <c:pt idx="62">
                  <c:v>58.43</c:v>
                </c:pt>
                <c:pt idx="63">
                  <c:v>57.71</c:v>
                </c:pt>
                <c:pt idx="64">
                  <c:v>59.14</c:v>
                </c:pt>
                <c:pt idx="65">
                  <c:v>59.43</c:v>
                </c:pt>
                <c:pt idx="66">
                  <c:v>69.08</c:v>
                </c:pt>
                <c:pt idx="67">
                  <c:v>52.95</c:v>
                </c:pt>
                <c:pt idx="68">
                  <c:v>51.86</c:v>
                </c:pt>
                <c:pt idx="69">
                  <c:v>53.24</c:v>
                </c:pt>
                <c:pt idx="70">
                  <c:v>51.76</c:v>
                </c:pt>
                <c:pt idx="71">
                  <c:v>90.83</c:v>
                </c:pt>
                <c:pt idx="72">
                  <c:v>58.29</c:v>
                </c:pt>
                <c:pt idx="73">
                  <c:v>56</c:v>
                </c:pt>
                <c:pt idx="74">
                  <c:v>54.57</c:v>
                </c:pt>
                <c:pt idx="75">
                  <c:v>55.14</c:v>
                </c:pt>
                <c:pt idx="76">
                  <c:v>54.71</c:v>
                </c:pt>
                <c:pt idx="77">
                  <c:v>54</c:v>
                </c:pt>
                <c:pt idx="78">
                  <c:v>65.67</c:v>
                </c:pt>
                <c:pt idx="79">
                  <c:v>50.48</c:v>
                </c:pt>
                <c:pt idx="80">
                  <c:v>50.05</c:v>
                </c:pt>
                <c:pt idx="81">
                  <c:v>50.52</c:v>
                </c:pt>
                <c:pt idx="82">
                  <c:v>50.95</c:v>
                </c:pt>
                <c:pt idx="83">
                  <c:v>77.5</c:v>
                </c:pt>
                <c:pt idx="84">
                  <c:v>54.71</c:v>
                </c:pt>
                <c:pt idx="85">
                  <c:v>54</c:v>
                </c:pt>
                <c:pt idx="86">
                  <c:v>54</c:v>
                </c:pt>
                <c:pt idx="87">
                  <c:v>53</c:v>
                </c:pt>
                <c:pt idx="88">
                  <c:v>53.71</c:v>
                </c:pt>
                <c:pt idx="89">
                  <c:v>51.71</c:v>
                </c:pt>
                <c:pt idx="90">
                  <c:v>68.08</c:v>
                </c:pt>
                <c:pt idx="91">
                  <c:v>50.05</c:v>
                </c:pt>
                <c:pt idx="92">
                  <c:v>49.05</c:v>
                </c:pt>
                <c:pt idx="93">
                  <c:v>49.1</c:v>
                </c:pt>
                <c:pt idx="94">
                  <c:v>48.5</c:v>
                </c:pt>
                <c:pt idx="95">
                  <c:v>85.2</c:v>
                </c:pt>
                <c:pt idx="96">
                  <c:v>61</c:v>
                </c:pt>
                <c:pt idx="97">
                  <c:v>60.71</c:v>
                </c:pt>
                <c:pt idx="98">
                  <c:v>61.57</c:v>
                </c:pt>
                <c:pt idx="99">
                  <c:v>60.71</c:v>
                </c:pt>
                <c:pt idx="100">
                  <c:v>60.29</c:v>
                </c:pt>
                <c:pt idx="101">
                  <c:v>57.71</c:v>
                </c:pt>
                <c:pt idx="102">
                  <c:v>74.42</c:v>
                </c:pt>
                <c:pt idx="103">
                  <c:v>54.62</c:v>
                </c:pt>
                <c:pt idx="104">
                  <c:v>53.76</c:v>
                </c:pt>
                <c:pt idx="105">
                  <c:v>46.71</c:v>
                </c:pt>
                <c:pt idx="106">
                  <c:v>53.05</c:v>
                </c:pt>
                <c:pt idx="107">
                  <c:v>78</c:v>
                </c:pt>
                <c:pt idx="108">
                  <c:v>69.86</c:v>
                </c:pt>
                <c:pt idx="109">
                  <c:v>69.14</c:v>
                </c:pt>
                <c:pt idx="110">
                  <c:v>69.14</c:v>
                </c:pt>
                <c:pt idx="111">
                  <c:v>68.569999999999993</c:v>
                </c:pt>
                <c:pt idx="112">
                  <c:v>68</c:v>
                </c:pt>
                <c:pt idx="113">
                  <c:v>69.14</c:v>
                </c:pt>
                <c:pt idx="114">
                  <c:v>66.92</c:v>
                </c:pt>
                <c:pt idx="115">
                  <c:v>55.95</c:v>
                </c:pt>
                <c:pt idx="116">
                  <c:v>55.8</c:v>
                </c:pt>
                <c:pt idx="117">
                  <c:v>56.3</c:v>
                </c:pt>
                <c:pt idx="118">
                  <c:v>55.1</c:v>
                </c:pt>
                <c:pt idx="119">
                  <c:v>77.33</c:v>
                </c:pt>
                <c:pt idx="120">
                  <c:v>58.71</c:v>
                </c:pt>
                <c:pt idx="121">
                  <c:v>57.43</c:v>
                </c:pt>
                <c:pt idx="122">
                  <c:v>56.86</c:v>
                </c:pt>
                <c:pt idx="123">
                  <c:v>55.57</c:v>
                </c:pt>
                <c:pt idx="124">
                  <c:v>55.71</c:v>
                </c:pt>
                <c:pt idx="125">
                  <c:v>55.43</c:v>
                </c:pt>
                <c:pt idx="126">
                  <c:v>60</c:v>
                </c:pt>
                <c:pt idx="127">
                  <c:v>47</c:v>
                </c:pt>
                <c:pt idx="128">
                  <c:v>45.76</c:v>
                </c:pt>
                <c:pt idx="129">
                  <c:v>45.86</c:v>
                </c:pt>
                <c:pt idx="130">
                  <c:v>45.86</c:v>
                </c:pt>
                <c:pt idx="131">
                  <c:v>73.83</c:v>
                </c:pt>
                <c:pt idx="132">
                  <c:v>51.86</c:v>
                </c:pt>
                <c:pt idx="133">
                  <c:v>51.29</c:v>
                </c:pt>
                <c:pt idx="134">
                  <c:v>51.29</c:v>
                </c:pt>
                <c:pt idx="135">
                  <c:v>51.14</c:v>
                </c:pt>
                <c:pt idx="136">
                  <c:v>50.14</c:v>
                </c:pt>
                <c:pt idx="137">
                  <c:v>49.71</c:v>
                </c:pt>
                <c:pt idx="138">
                  <c:v>56.69</c:v>
                </c:pt>
                <c:pt idx="139">
                  <c:v>44.9</c:v>
                </c:pt>
                <c:pt idx="140">
                  <c:v>44.9</c:v>
                </c:pt>
                <c:pt idx="141">
                  <c:v>44.33</c:v>
                </c:pt>
                <c:pt idx="142">
                  <c:v>43.52</c:v>
                </c:pt>
                <c:pt idx="143">
                  <c:v>75.17</c:v>
                </c:pt>
                <c:pt idx="144">
                  <c:v>47.43</c:v>
                </c:pt>
                <c:pt idx="145">
                  <c:v>47.29</c:v>
                </c:pt>
                <c:pt idx="146">
                  <c:v>46.14</c:v>
                </c:pt>
                <c:pt idx="147">
                  <c:v>46</c:v>
                </c:pt>
                <c:pt idx="148">
                  <c:v>46.43</c:v>
                </c:pt>
                <c:pt idx="149">
                  <c:v>45.29</c:v>
                </c:pt>
                <c:pt idx="150">
                  <c:v>66.400000000000006</c:v>
                </c:pt>
                <c:pt idx="151">
                  <c:v>43.79</c:v>
                </c:pt>
                <c:pt idx="152">
                  <c:v>43.79</c:v>
                </c:pt>
                <c:pt idx="153">
                  <c:v>43.57</c:v>
                </c:pt>
                <c:pt idx="154">
                  <c:v>43.29</c:v>
                </c:pt>
                <c:pt idx="155">
                  <c:v>62.83</c:v>
                </c:pt>
                <c:pt idx="156">
                  <c:v>84.33</c:v>
                </c:pt>
                <c:pt idx="157">
                  <c:v>53</c:v>
                </c:pt>
                <c:pt idx="158">
                  <c:v>52.14</c:v>
                </c:pt>
                <c:pt idx="159">
                  <c:v>50.71</c:v>
                </c:pt>
                <c:pt idx="160">
                  <c:v>48.33</c:v>
                </c:pt>
                <c:pt idx="161">
                  <c:v>87.33</c:v>
                </c:pt>
                <c:pt idx="162">
                  <c:v>42.38</c:v>
                </c:pt>
                <c:pt idx="163">
                  <c:v>45</c:v>
                </c:pt>
                <c:pt idx="164">
                  <c:v>50.63</c:v>
                </c:pt>
                <c:pt idx="165">
                  <c:v>41.5</c:v>
                </c:pt>
                <c:pt idx="166">
                  <c:v>48</c:v>
                </c:pt>
                <c:pt idx="167">
                  <c:v>43.9</c:v>
                </c:pt>
                <c:pt idx="168">
                  <c:v>43.95</c:v>
                </c:pt>
                <c:pt idx="169">
                  <c:v>43.67</c:v>
                </c:pt>
                <c:pt idx="170">
                  <c:v>44.05</c:v>
                </c:pt>
                <c:pt idx="171">
                  <c:v>41.71</c:v>
                </c:pt>
                <c:pt idx="172">
                  <c:v>41.71</c:v>
                </c:pt>
                <c:pt idx="173">
                  <c:v>40.86</c:v>
                </c:pt>
                <c:pt idx="174">
                  <c:v>41.43</c:v>
                </c:pt>
                <c:pt idx="175">
                  <c:v>40.57</c:v>
                </c:pt>
                <c:pt idx="176">
                  <c:v>40.71</c:v>
                </c:pt>
                <c:pt idx="177">
                  <c:v>43.47</c:v>
                </c:pt>
                <c:pt idx="178">
                  <c:v>46.33</c:v>
                </c:pt>
                <c:pt idx="179">
                  <c:v>146.75</c:v>
                </c:pt>
                <c:pt idx="180">
                  <c:v>156.63</c:v>
                </c:pt>
                <c:pt idx="181">
                  <c:v>62.17</c:v>
                </c:pt>
                <c:pt idx="182">
                  <c:v>48.95</c:v>
                </c:pt>
                <c:pt idx="183">
                  <c:v>46.85</c:v>
                </c:pt>
                <c:pt idx="184">
                  <c:v>46.05</c:v>
                </c:pt>
                <c:pt idx="185">
                  <c:v>45.7</c:v>
                </c:pt>
                <c:pt idx="186">
                  <c:v>76.33</c:v>
                </c:pt>
                <c:pt idx="187">
                  <c:v>46.86</c:v>
                </c:pt>
                <c:pt idx="188">
                  <c:v>46.57</c:v>
                </c:pt>
                <c:pt idx="189">
                  <c:v>48.57</c:v>
                </c:pt>
                <c:pt idx="190">
                  <c:v>48.14</c:v>
                </c:pt>
                <c:pt idx="191">
                  <c:v>48</c:v>
                </c:pt>
                <c:pt idx="192">
                  <c:v>47.71</c:v>
                </c:pt>
                <c:pt idx="193">
                  <c:v>53.77</c:v>
                </c:pt>
                <c:pt idx="194">
                  <c:v>47.43</c:v>
                </c:pt>
                <c:pt idx="195">
                  <c:v>47.29</c:v>
                </c:pt>
                <c:pt idx="196">
                  <c:v>63.43</c:v>
                </c:pt>
                <c:pt idx="197">
                  <c:v>68.239999999999995</c:v>
                </c:pt>
                <c:pt idx="198">
                  <c:v>47.29</c:v>
                </c:pt>
                <c:pt idx="199">
                  <c:v>47</c:v>
                </c:pt>
                <c:pt idx="200">
                  <c:v>46.86</c:v>
                </c:pt>
                <c:pt idx="201">
                  <c:v>46.71</c:v>
                </c:pt>
                <c:pt idx="202">
                  <c:v>47.14</c:v>
                </c:pt>
                <c:pt idx="203">
                  <c:v>45.57</c:v>
                </c:pt>
                <c:pt idx="204">
                  <c:v>36.14</c:v>
                </c:pt>
                <c:pt idx="205">
                  <c:v>36.43</c:v>
                </c:pt>
                <c:pt idx="206">
                  <c:v>36.14</c:v>
                </c:pt>
                <c:pt idx="207">
                  <c:v>35.29</c:v>
                </c:pt>
                <c:pt idx="208">
                  <c:v>35.29</c:v>
                </c:pt>
                <c:pt idx="209">
                  <c:v>34.57</c:v>
                </c:pt>
                <c:pt idx="210">
                  <c:v>35.14</c:v>
                </c:pt>
                <c:pt idx="211">
                  <c:v>50</c:v>
                </c:pt>
                <c:pt idx="212">
                  <c:v>53.67</c:v>
                </c:pt>
                <c:pt idx="213">
                  <c:v>105.33</c:v>
                </c:pt>
                <c:pt idx="214">
                  <c:v>115.73</c:v>
                </c:pt>
                <c:pt idx="215">
                  <c:v>56.57</c:v>
                </c:pt>
                <c:pt idx="216">
                  <c:v>58</c:v>
                </c:pt>
                <c:pt idx="217">
                  <c:v>97.07</c:v>
                </c:pt>
                <c:pt idx="218">
                  <c:v>48.33</c:v>
                </c:pt>
                <c:pt idx="219">
                  <c:v>110</c:v>
                </c:pt>
                <c:pt idx="220">
                  <c:v>45.42</c:v>
                </c:pt>
                <c:pt idx="221">
                  <c:v>48.81</c:v>
                </c:pt>
                <c:pt idx="222">
                  <c:v>44.43</c:v>
                </c:pt>
                <c:pt idx="223">
                  <c:v>43.33</c:v>
                </c:pt>
                <c:pt idx="224">
                  <c:v>43.76</c:v>
                </c:pt>
                <c:pt idx="225">
                  <c:v>66.33</c:v>
                </c:pt>
                <c:pt idx="226">
                  <c:v>36.71</c:v>
                </c:pt>
                <c:pt idx="227">
                  <c:v>36.57</c:v>
                </c:pt>
                <c:pt idx="228">
                  <c:v>36.14</c:v>
                </c:pt>
                <c:pt idx="229">
                  <c:v>35.43</c:v>
                </c:pt>
                <c:pt idx="230">
                  <c:v>35.14</c:v>
                </c:pt>
                <c:pt idx="231">
                  <c:v>35.29</c:v>
                </c:pt>
                <c:pt idx="232">
                  <c:v>43.43</c:v>
                </c:pt>
                <c:pt idx="233">
                  <c:v>43.57</c:v>
                </c:pt>
                <c:pt idx="234">
                  <c:v>42.71</c:v>
                </c:pt>
                <c:pt idx="235">
                  <c:v>42.71</c:v>
                </c:pt>
                <c:pt idx="236">
                  <c:v>42</c:v>
                </c:pt>
                <c:pt idx="237">
                  <c:v>40.86</c:v>
                </c:pt>
                <c:pt idx="238">
                  <c:v>41.57</c:v>
                </c:pt>
                <c:pt idx="239">
                  <c:v>42.73</c:v>
                </c:pt>
                <c:pt idx="240">
                  <c:v>45.2</c:v>
                </c:pt>
                <c:pt idx="241">
                  <c:v>87.2</c:v>
                </c:pt>
                <c:pt idx="242">
                  <c:v>93.2</c:v>
                </c:pt>
                <c:pt idx="243">
                  <c:v>38.630000000000003</c:v>
                </c:pt>
                <c:pt idx="244">
                  <c:v>34.5</c:v>
                </c:pt>
                <c:pt idx="245">
                  <c:v>31.88</c:v>
                </c:pt>
                <c:pt idx="246">
                  <c:v>31.38</c:v>
                </c:pt>
                <c:pt idx="247">
                  <c:v>56.13</c:v>
                </c:pt>
                <c:pt idx="248">
                  <c:v>55.5</c:v>
                </c:pt>
                <c:pt idx="249">
                  <c:v>47.63</c:v>
                </c:pt>
                <c:pt idx="250">
                  <c:v>48</c:v>
                </c:pt>
                <c:pt idx="251">
                  <c:v>52.38</c:v>
                </c:pt>
                <c:pt idx="252">
                  <c:v>46.38</c:v>
                </c:pt>
                <c:pt idx="253">
                  <c:v>49.29</c:v>
                </c:pt>
                <c:pt idx="254">
                  <c:v>48.9</c:v>
                </c:pt>
                <c:pt idx="255">
                  <c:v>49.14</c:v>
                </c:pt>
                <c:pt idx="256">
                  <c:v>82</c:v>
                </c:pt>
                <c:pt idx="257">
                  <c:v>35.86</c:v>
                </c:pt>
                <c:pt idx="258">
                  <c:v>36.14</c:v>
                </c:pt>
                <c:pt idx="259">
                  <c:v>35.57</c:v>
                </c:pt>
                <c:pt idx="260">
                  <c:v>35.43</c:v>
                </c:pt>
                <c:pt idx="261">
                  <c:v>35.29</c:v>
                </c:pt>
                <c:pt idx="262">
                  <c:v>32.43</c:v>
                </c:pt>
                <c:pt idx="263">
                  <c:v>90.83</c:v>
                </c:pt>
                <c:pt idx="264">
                  <c:v>65.709999999999994</c:v>
                </c:pt>
                <c:pt idx="265">
                  <c:v>66.64</c:v>
                </c:pt>
                <c:pt idx="266">
                  <c:v>67.290000000000006</c:v>
                </c:pt>
                <c:pt idx="267">
                  <c:v>63.79</c:v>
                </c:pt>
                <c:pt idx="268">
                  <c:v>84.5</c:v>
                </c:pt>
                <c:pt idx="269">
                  <c:v>67.13</c:v>
                </c:pt>
                <c:pt idx="270">
                  <c:v>67.38</c:v>
                </c:pt>
                <c:pt idx="271">
                  <c:v>128.75</c:v>
                </c:pt>
                <c:pt idx="272">
                  <c:v>140.63</c:v>
                </c:pt>
                <c:pt idx="273">
                  <c:v>61.07</c:v>
                </c:pt>
                <c:pt idx="274">
                  <c:v>60.93</c:v>
                </c:pt>
                <c:pt idx="275">
                  <c:v>56.64</c:v>
                </c:pt>
                <c:pt idx="276">
                  <c:v>53.57</c:v>
                </c:pt>
                <c:pt idx="277">
                  <c:v>64.33</c:v>
                </c:pt>
                <c:pt idx="278">
                  <c:v>56.85</c:v>
                </c:pt>
                <c:pt idx="279">
                  <c:v>55.19</c:v>
                </c:pt>
                <c:pt idx="280">
                  <c:v>53.1</c:v>
                </c:pt>
                <c:pt idx="281">
                  <c:v>68.86</c:v>
                </c:pt>
                <c:pt idx="282">
                  <c:v>67.430000000000007</c:v>
                </c:pt>
                <c:pt idx="283">
                  <c:v>80.83</c:v>
                </c:pt>
                <c:pt idx="284">
                  <c:v>40.86</c:v>
                </c:pt>
                <c:pt idx="285">
                  <c:v>39.71</c:v>
                </c:pt>
                <c:pt idx="286">
                  <c:v>40.29</c:v>
                </c:pt>
                <c:pt idx="287">
                  <c:v>41.57</c:v>
                </c:pt>
                <c:pt idx="288">
                  <c:v>42</c:v>
                </c:pt>
                <c:pt idx="289">
                  <c:v>41.71</c:v>
                </c:pt>
                <c:pt idx="290">
                  <c:v>36.619999999999997</c:v>
                </c:pt>
                <c:pt idx="291">
                  <c:v>42.48</c:v>
                </c:pt>
                <c:pt idx="292">
                  <c:v>44.67</c:v>
                </c:pt>
                <c:pt idx="293">
                  <c:v>44.19</c:v>
                </c:pt>
                <c:pt idx="294">
                  <c:v>47.33</c:v>
                </c:pt>
                <c:pt idx="295">
                  <c:v>27.43</c:v>
                </c:pt>
                <c:pt idx="296">
                  <c:v>28</c:v>
                </c:pt>
                <c:pt idx="297">
                  <c:v>26.86</c:v>
                </c:pt>
                <c:pt idx="298">
                  <c:v>26.57</c:v>
                </c:pt>
                <c:pt idx="299">
                  <c:v>26.14</c:v>
                </c:pt>
                <c:pt idx="300">
                  <c:v>26</c:v>
                </c:pt>
                <c:pt idx="301">
                  <c:v>51.08</c:v>
                </c:pt>
                <c:pt idx="302">
                  <c:v>49.95</c:v>
                </c:pt>
                <c:pt idx="303">
                  <c:v>51.38</c:v>
                </c:pt>
                <c:pt idx="304">
                  <c:v>54.81</c:v>
                </c:pt>
                <c:pt idx="305">
                  <c:v>55.62</c:v>
                </c:pt>
                <c:pt idx="306">
                  <c:v>76.5</c:v>
                </c:pt>
                <c:pt idx="307">
                  <c:v>35.86</c:v>
                </c:pt>
                <c:pt idx="308">
                  <c:v>35.86</c:v>
                </c:pt>
                <c:pt idx="309">
                  <c:v>36</c:v>
                </c:pt>
                <c:pt idx="310">
                  <c:v>36.14</c:v>
                </c:pt>
                <c:pt idx="311">
                  <c:v>36.57</c:v>
                </c:pt>
                <c:pt idx="312">
                  <c:v>35.29</c:v>
                </c:pt>
                <c:pt idx="313">
                  <c:v>39.630000000000003</c:v>
                </c:pt>
                <c:pt idx="314">
                  <c:v>31.75</c:v>
                </c:pt>
                <c:pt idx="315">
                  <c:v>36.75</c:v>
                </c:pt>
                <c:pt idx="316">
                  <c:v>36.25</c:v>
                </c:pt>
                <c:pt idx="317">
                  <c:v>54.19</c:v>
                </c:pt>
                <c:pt idx="318">
                  <c:v>52.1</c:v>
                </c:pt>
                <c:pt idx="319">
                  <c:v>52.29</c:v>
                </c:pt>
                <c:pt idx="320">
                  <c:v>51.81</c:v>
                </c:pt>
                <c:pt idx="321">
                  <c:v>77.83</c:v>
                </c:pt>
                <c:pt idx="322">
                  <c:v>41.14</c:v>
                </c:pt>
                <c:pt idx="323">
                  <c:v>40.86</c:v>
                </c:pt>
                <c:pt idx="324">
                  <c:v>41</c:v>
                </c:pt>
                <c:pt idx="325">
                  <c:v>41.29</c:v>
                </c:pt>
                <c:pt idx="326">
                  <c:v>37.57</c:v>
                </c:pt>
                <c:pt idx="327">
                  <c:v>38.57</c:v>
                </c:pt>
                <c:pt idx="328">
                  <c:v>38.71</c:v>
                </c:pt>
                <c:pt idx="329">
                  <c:v>45.62</c:v>
                </c:pt>
                <c:pt idx="330">
                  <c:v>46.57</c:v>
                </c:pt>
                <c:pt idx="331">
                  <c:v>49</c:v>
                </c:pt>
                <c:pt idx="332">
                  <c:v>51.29</c:v>
                </c:pt>
                <c:pt idx="333">
                  <c:v>49.05</c:v>
                </c:pt>
                <c:pt idx="334">
                  <c:v>58.67</c:v>
                </c:pt>
                <c:pt idx="335">
                  <c:v>28.14</c:v>
                </c:pt>
                <c:pt idx="336">
                  <c:v>28.14</c:v>
                </c:pt>
                <c:pt idx="337">
                  <c:v>28.14</c:v>
                </c:pt>
                <c:pt idx="338">
                  <c:v>31.29</c:v>
                </c:pt>
                <c:pt idx="339">
                  <c:v>30.71</c:v>
                </c:pt>
                <c:pt idx="340">
                  <c:v>30.29</c:v>
                </c:pt>
                <c:pt idx="341">
                  <c:v>38.71</c:v>
                </c:pt>
                <c:pt idx="342">
                  <c:v>38.43</c:v>
                </c:pt>
                <c:pt idx="343">
                  <c:v>37.71</c:v>
                </c:pt>
                <c:pt idx="344">
                  <c:v>38</c:v>
                </c:pt>
                <c:pt idx="345">
                  <c:v>37.57</c:v>
                </c:pt>
                <c:pt idx="346">
                  <c:v>35.29</c:v>
                </c:pt>
                <c:pt idx="347">
                  <c:v>35.14</c:v>
                </c:pt>
                <c:pt idx="348">
                  <c:v>41.87</c:v>
                </c:pt>
                <c:pt idx="349">
                  <c:v>52.13</c:v>
                </c:pt>
                <c:pt idx="350">
                  <c:v>61.87</c:v>
                </c:pt>
                <c:pt idx="351">
                  <c:v>55.13</c:v>
                </c:pt>
                <c:pt idx="352">
                  <c:v>35.83</c:v>
                </c:pt>
                <c:pt idx="353">
                  <c:v>44.8</c:v>
                </c:pt>
                <c:pt idx="354">
                  <c:v>48.9</c:v>
                </c:pt>
                <c:pt idx="355">
                  <c:v>48.57</c:v>
                </c:pt>
                <c:pt idx="356">
                  <c:v>49.67</c:v>
                </c:pt>
                <c:pt idx="357">
                  <c:v>22.43</c:v>
                </c:pt>
                <c:pt idx="358">
                  <c:v>22.29</c:v>
                </c:pt>
                <c:pt idx="359">
                  <c:v>22.29</c:v>
                </c:pt>
                <c:pt idx="360">
                  <c:v>24.57</c:v>
                </c:pt>
                <c:pt idx="361">
                  <c:v>24.29</c:v>
                </c:pt>
                <c:pt idx="362">
                  <c:v>25.14</c:v>
                </c:pt>
                <c:pt idx="363">
                  <c:v>51.5</c:v>
                </c:pt>
                <c:pt idx="364">
                  <c:v>46.25</c:v>
                </c:pt>
                <c:pt idx="365">
                  <c:v>48</c:v>
                </c:pt>
                <c:pt idx="366">
                  <c:v>40.25</c:v>
                </c:pt>
                <c:pt idx="367">
                  <c:v>53.69</c:v>
                </c:pt>
                <c:pt idx="368">
                  <c:v>58.48</c:v>
                </c:pt>
                <c:pt idx="369">
                  <c:v>61.9</c:v>
                </c:pt>
                <c:pt idx="370">
                  <c:v>65.86</c:v>
                </c:pt>
                <c:pt idx="371">
                  <c:v>69</c:v>
                </c:pt>
                <c:pt idx="372">
                  <c:v>33.43</c:v>
                </c:pt>
                <c:pt idx="373">
                  <c:v>32.86</c:v>
                </c:pt>
                <c:pt idx="374">
                  <c:v>32.57</c:v>
                </c:pt>
                <c:pt idx="375">
                  <c:v>32.29</c:v>
                </c:pt>
                <c:pt idx="376">
                  <c:v>31.86</c:v>
                </c:pt>
                <c:pt idx="377">
                  <c:v>34.71</c:v>
                </c:pt>
                <c:pt idx="378">
                  <c:v>47.42</c:v>
                </c:pt>
                <c:pt idx="379">
                  <c:v>52.71</c:v>
                </c:pt>
                <c:pt idx="380">
                  <c:v>51.29</c:v>
                </c:pt>
                <c:pt idx="381">
                  <c:v>52.95</c:v>
                </c:pt>
                <c:pt idx="382">
                  <c:v>50.38</c:v>
                </c:pt>
                <c:pt idx="383">
                  <c:v>69.33</c:v>
                </c:pt>
                <c:pt idx="384">
                  <c:v>28</c:v>
                </c:pt>
                <c:pt idx="385">
                  <c:v>29.29</c:v>
                </c:pt>
                <c:pt idx="386">
                  <c:v>28.86</c:v>
                </c:pt>
                <c:pt idx="387">
                  <c:v>29.43</c:v>
                </c:pt>
                <c:pt idx="388">
                  <c:v>27.43</c:v>
                </c:pt>
                <c:pt idx="389">
                  <c:v>28.71</c:v>
                </c:pt>
                <c:pt idx="390">
                  <c:v>63.13</c:v>
                </c:pt>
                <c:pt idx="391">
                  <c:v>63.88</c:v>
                </c:pt>
                <c:pt idx="392">
                  <c:v>61.88</c:v>
                </c:pt>
                <c:pt idx="393">
                  <c:v>57.13</c:v>
                </c:pt>
                <c:pt idx="394">
                  <c:v>48.62</c:v>
                </c:pt>
                <c:pt idx="395">
                  <c:v>57.24</c:v>
                </c:pt>
                <c:pt idx="396">
                  <c:v>59.1</c:v>
                </c:pt>
                <c:pt idx="397">
                  <c:v>76.95</c:v>
                </c:pt>
                <c:pt idx="398">
                  <c:v>74.33</c:v>
                </c:pt>
                <c:pt idx="399">
                  <c:v>75.33</c:v>
                </c:pt>
                <c:pt idx="400">
                  <c:v>30.29</c:v>
                </c:pt>
                <c:pt idx="401">
                  <c:v>30.43</c:v>
                </c:pt>
                <c:pt idx="402">
                  <c:v>29.71</c:v>
                </c:pt>
                <c:pt idx="403">
                  <c:v>29</c:v>
                </c:pt>
                <c:pt idx="404">
                  <c:v>29.29</c:v>
                </c:pt>
                <c:pt idx="405">
                  <c:v>29.86</c:v>
                </c:pt>
                <c:pt idx="406">
                  <c:v>39.67</c:v>
                </c:pt>
                <c:pt idx="407">
                  <c:v>50.48</c:v>
                </c:pt>
                <c:pt idx="408">
                  <c:v>49.29</c:v>
                </c:pt>
                <c:pt idx="409">
                  <c:v>50.05</c:v>
                </c:pt>
                <c:pt idx="410">
                  <c:v>51.14</c:v>
                </c:pt>
                <c:pt idx="411">
                  <c:v>60.17</c:v>
                </c:pt>
                <c:pt idx="412">
                  <c:v>28.57</c:v>
                </c:pt>
                <c:pt idx="413">
                  <c:v>28.86</c:v>
                </c:pt>
                <c:pt idx="414">
                  <c:v>28.14</c:v>
                </c:pt>
                <c:pt idx="415">
                  <c:v>29</c:v>
                </c:pt>
                <c:pt idx="416">
                  <c:v>29.14</c:v>
                </c:pt>
                <c:pt idx="417">
                  <c:v>28.14</c:v>
                </c:pt>
                <c:pt idx="418">
                  <c:v>43.77</c:v>
                </c:pt>
                <c:pt idx="419">
                  <c:v>49.33</c:v>
                </c:pt>
                <c:pt idx="420">
                  <c:v>52.14</c:v>
                </c:pt>
                <c:pt idx="421">
                  <c:v>52.48</c:v>
                </c:pt>
                <c:pt idx="422">
                  <c:v>52.76</c:v>
                </c:pt>
                <c:pt idx="423">
                  <c:v>29.57</c:v>
                </c:pt>
                <c:pt idx="424">
                  <c:v>29.43</c:v>
                </c:pt>
                <c:pt idx="425">
                  <c:v>29.57</c:v>
                </c:pt>
                <c:pt idx="426">
                  <c:v>29.14</c:v>
                </c:pt>
                <c:pt idx="427">
                  <c:v>28.86</c:v>
                </c:pt>
                <c:pt idx="428">
                  <c:v>28.57</c:v>
                </c:pt>
                <c:pt idx="429">
                  <c:v>56.2</c:v>
                </c:pt>
                <c:pt idx="430">
                  <c:v>63.15</c:v>
                </c:pt>
                <c:pt idx="431">
                  <c:v>63.85</c:v>
                </c:pt>
                <c:pt idx="432">
                  <c:v>62.92</c:v>
                </c:pt>
                <c:pt idx="433">
                  <c:v>62.23</c:v>
                </c:pt>
                <c:pt idx="434">
                  <c:v>43.92</c:v>
                </c:pt>
                <c:pt idx="435">
                  <c:v>49.29</c:v>
                </c:pt>
                <c:pt idx="436">
                  <c:v>52.71</c:v>
                </c:pt>
                <c:pt idx="437">
                  <c:v>76.430000000000007</c:v>
                </c:pt>
                <c:pt idx="438">
                  <c:v>84.24</c:v>
                </c:pt>
                <c:pt idx="439">
                  <c:v>28.71</c:v>
                </c:pt>
                <c:pt idx="440">
                  <c:v>29.57</c:v>
                </c:pt>
                <c:pt idx="441">
                  <c:v>29.43</c:v>
                </c:pt>
                <c:pt idx="442">
                  <c:v>29.86</c:v>
                </c:pt>
                <c:pt idx="443">
                  <c:v>29.43</c:v>
                </c:pt>
                <c:pt idx="444">
                  <c:v>28.57</c:v>
                </c:pt>
                <c:pt idx="445">
                  <c:v>74.38</c:v>
                </c:pt>
                <c:pt idx="446">
                  <c:v>72.63</c:v>
                </c:pt>
                <c:pt idx="447">
                  <c:v>140.88</c:v>
                </c:pt>
                <c:pt idx="448">
                  <c:v>137.13</c:v>
                </c:pt>
                <c:pt idx="449">
                  <c:v>35.86</c:v>
                </c:pt>
                <c:pt idx="450">
                  <c:v>35.86</c:v>
                </c:pt>
                <c:pt idx="451">
                  <c:v>35.29</c:v>
                </c:pt>
                <c:pt idx="452">
                  <c:v>37.86</c:v>
                </c:pt>
                <c:pt idx="453">
                  <c:v>37.86</c:v>
                </c:pt>
                <c:pt idx="454">
                  <c:v>37.86</c:v>
                </c:pt>
                <c:pt idx="455">
                  <c:v>38</c:v>
                </c:pt>
                <c:pt idx="456">
                  <c:v>49.8</c:v>
                </c:pt>
                <c:pt idx="457">
                  <c:v>48.73</c:v>
                </c:pt>
                <c:pt idx="458">
                  <c:v>51.33</c:v>
                </c:pt>
                <c:pt idx="459">
                  <c:v>47.87</c:v>
                </c:pt>
                <c:pt idx="460">
                  <c:v>38.619999999999997</c:v>
                </c:pt>
                <c:pt idx="461">
                  <c:v>48.14</c:v>
                </c:pt>
                <c:pt idx="462">
                  <c:v>53.71</c:v>
                </c:pt>
                <c:pt idx="463">
                  <c:v>59.14</c:v>
                </c:pt>
                <c:pt idx="464">
                  <c:v>59.05</c:v>
                </c:pt>
                <c:pt idx="465">
                  <c:v>47.33</c:v>
                </c:pt>
                <c:pt idx="466">
                  <c:v>25.14</c:v>
                </c:pt>
                <c:pt idx="467">
                  <c:v>24.71</c:v>
                </c:pt>
                <c:pt idx="468">
                  <c:v>25.14</c:v>
                </c:pt>
                <c:pt idx="469">
                  <c:v>24.86</c:v>
                </c:pt>
                <c:pt idx="470">
                  <c:v>24.43</c:v>
                </c:pt>
                <c:pt idx="471">
                  <c:v>24.14</c:v>
                </c:pt>
                <c:pt idx="472">
                  <c:v>71.75</c:v>
                </c:pt>
                <c:pt idx="473">
                  <c:v>76.25</c:v>
                </c:pt>
                <c:pt idx="474">
                  <c:v>130.63</c:v>
                </c:pt>
                <c:pt idx="475">
                  <c:v>123.13</c:v>
                </c:pt>
                <c:pt idx="476">
                  <c:v>63</c:v>
                </c:pt>
                <c:pt idx="477">
                  <c:v>64.88</c:v>
                </c:pt>
                <c:pt idx="478">
                  <c:v>55.75</c:v>
                </c:pt>
                <c:pt idx="479">
                  <c:v>59.38</c:v>
                </c:pt>
                <c:pt idx="480">
                  <c:v>47.62</c:v>
                </c:pt>
                <c:pt idx="481">
                  <c:v>51.71</c:v>
                </c:pt>
                <c:pt idx="482">
                  <c:v>53.29</c:v>
                </c:pt>
                <c:pt idx="483">
                  <c:v>68.430000000000007</c:v>
                </c:pt>
                <c:pt idx="484">
                  <c:v>28.86</c:v>
                </c:pt>
                <c:pt idx="485">
                  <c:v>28.14</c:v>
                </c:pt>
                <c:pt idx="486">
                  <c:v>27.71</c:v>
                </c:pt>
                <c:pt idx="487">
                  <c:v>28</c:v>
                </c:pt>
                <c:pt idx="488">
                  <c:v>27.14</c:v>
                </c:pt>
                <c:pt idx="489">
                  <c:v>23</c:v>
                </c:pt>
                <c:pt idx="490">
                  <c:v>25.29</c:v>
                </c:pt>
                <c:pt idx="491">
                  <c:v>25.71</c:v>
                </c:pt>
                <c:pt idx="492">
                  <c:v>24.71</c:v>
                </c:pt>
                <c:pt idx="493">
                  <c:v>26.86</c:v>
                </c:pt>
                <c:pt idx="494">
                  <c:v>31</c:v>
                </c:pt>
                <c:pt idx="495">
                  <c:v>31.43</c:v>
                </c:pt>
                <c:pt idx="496">
                  <c:v>31.29</c:v>
                </c:pt>
                <c:pt idx="497">
                  <c:v>31.71</c:v>
                </c:pt>
                <c:pt idx="498">
                  <c:v>53.8</c:v>
                </c:pt>
                <c:pt idx="499">
                  <c:v>55.93</c:v>
                </c:pt>
                <c:pt idx="500">
                  <c:v>171.6</c:v>
                </c:pt>
                <c:pt idx="501">
                  <c:v>192.8</c:v>
                </c:pt>
                <c:pt idx="502">
                  <c:v>45.4</c:v>
                </c:pt>
                <c:pt idx="503">
                  <c:v>48.35</c:v>
                </c:pt>
                <c:pt idx="504">
                  <c:v>62</c:v>
                </c:pt>
                <c:pt idx="505">
                  <c:v>61</c:v>
                </c:pt>
                <c:pt idx="506">
                  <c:v>28</c:v>
                </c:pt>
                <c:pt idx="507">
                  <c:v>29.57</c:v>
                </c:pt>
                <c:pt idx="508">
                  <c:v>29.43</c:v>
                </c:pt>
                <c:pt idx="509">
                  <c:v>28.86</c:v>
                </c:pt>
                <c:pt idx="510">
                  <c:v>28.29</c:v>
                </c:pt>
                <c:pt idx="511">
                  <c:v>26.86</c:v>
                </c:pt>
                <c:pt idx="512">
                  <c:v>26.43</c:v>
                </c:pt>
                <c:pt idx="513">
                  <c:v>61.29</c:v>
                </c:pt>
                <c:pt idx="514">
                  <c:v>64.209999999999994</c:v>
                </c:pt>
                <c:pt idx="515">
                  <c:v>70.36</c:v>
                </c:pt>
                <c:pt idx="516">
                  <c:v>68.069999999999993</c:v>
                </c:pt>
                <c:pt idx="517">
                  <c:v>38.770000000000003</c:v>
                </c:pt>
                <c:pt idx="518">
                  <c:v>50.95</c:v>
                </c:pt>
                <c:pt idx="519">
                  <c:v>55.19</c:v>
                </c:pt>
                <c:pt idx="520">
                  <c:v>73.38</c:v>
                </c:pt>
                <c:pt idx="521">
                  <c:v>67.67</c:v>
                </c:pt>
                <c:pt idx="522">
                  <c:v>25.71</c:v>
                </c:pt>
                <c:pt idx="523">
                  <c:v>24.71</c:v>
                </c:pt>
                <c:pt idx="524">
                  <c:v>24.43</c:v>
                </c:pt>
                <c:pt idx="525">
                  <c:v>23.71</c:v>
                </c:pt>
                <c:pt idx="526">
                  <c:v>23.71</c:v>
                </c:pt>
                <c:pt idx="527">
                  <c:v>23.57</c:v>
                </c:pt>
                <c:pt idx="528">
                  <c:v>52.4</c:v>
                </c:pt>
                <c:pt idx="529">
                  <c:v>64.92</c:v>
                </c:pt>
                <c:pt idx="530">
                  <c:v>63.5</c:v>
                </c:pt>
                <c:pt idx="531">
                  <c:v>87.07</c:v>
                </c:pt>
                <c:pt idx="532">
                  <c:v>87.86</c:v>
                </c:pt>
                <c:pt idx="533">
                  <c:v>44.31</c:v>
                </c:pt>
                <c:pt idx="534">
                  <c:v>51.19</c:v>
                </c:pt>
                <c:pt idx="535">
                  <c:v>50.38</c:v>
                </c:pt>
                <c:pt idx="536">
                  <c:v>51.81</c:v>
                </c:pt>
                <c:pt idx="537">
                  <c:v>51.38</c:v>
                </c:pt>
                <c:pt idx="538">
                  <c:v>56.67</c:v>
                </c:pt>
                <c:pt idx="539">
                  <c:v>31.14</c:v>
                </c:pt>
                <c:pt idx="540">
                  <c:v>31.43</c:v>
                </c:pt>
                <c:pt idx="541">
                  <c:v>32.29</c:v>
                </c:pt>
                <c:pt idx="542">
                  <c:v>31.71</c:v>
                </c:pt>
                <c:pt idx="543">
                  <c:v>31.57</c:v>
                </c:pt>
                <c:pt idx="544">
                  <c:v>28.57</c:v>
                </c:pt>
                <c:pt idx="545">
                  <c:v>64.5</c:v>
                </c:pt>
                <c:pt idx="546">
                  <c:v>67.709999999999994</c:v>
                </c:pt>
                <c:pt idx="547">
                  <c:v>66.069999999999993</c:v>
                </c:pt>
                <c:pt idx="548">
                  <c:v>79.790000000000006</c:v>
                </c:pt>
                <c:pt idx="549">
                  <c:v>74.790000000000006</c:v>
                </c:pt>
                <c:pt idx="550">
                  <c:v>74.67</c:v>
                </c:pt>
                <c:pt idx="551">
                  <c:v>70.599999999999994</c:v>
                </c:pt>
                <c:pt idx="552">
                  <c:v>70.86</c:v>
                </c:pt>
                <c:pt idx="553">
                  <c:v>76.569999999999993</c:v>
                </c:pt>
                <c:pt idx="554">
                  <c:v>131.93</c:v>
                </c:pt>
                <c:pt idx="555">
                  <c:v>131.21</c:v>
                </c:pt>
                <c:pt idx="556">
                  <c:v>39.229999999999997</c:v>
                </c:pt>
                <c:pt idx="557">
                  <c:v>50.9</c:v>
                </c:pt>
                <c:pt idx="558">
                  <c:v>50.67</c:v>
                </c:pt>
                <c:pt idx="559">
                  <c:v>65.19</c:v>
                </c:pt>
                <c:pt idx="560">
                  <c:v>61.29</c:v>
                </c:pt>
                <c:pt idx="561">
                  <c:v>58.83</c:v>
                </c:pt>
                <c:pt idx="562">
                  <c:v>24.14</c:v>
                </c:pt>
                <c:pt idx="563">
                  <c:v>24.29</c:v>
                </c:pt>
                <c:pt idx="564">
                  <c:v>23.57</c:v>
                </c:pt>
                <c:pt idx="565">
                  <c:v>24</c:v>
                </c:pt>
                <c:pt idx="566">
                  <c:v>25.29</c:v>
                </c:pt>
                <c:pt idx="567">
                  <c:v>25.14</c:v>
                </c:pt>
                <c:pt idx="568">
                  <c:v>69.38</c:v>
                </c:pt>
                <c:pt idx="569">
                  <c:v>61.88</c:v>
                </c:pt>
                <c:pt idx="570">
                  <c:v>109.5</c:v>
                </c:pt>
                <c:pt idx="571">
                  <c:v>99.63</c:v>
                </c:pt>
                <c:pt idx="572">
                  <c:v>71</c:v>
                </c:pt>
                <c:pt idx="573">
                  <c:v>62.13</c:v>
                </c:pt>
                <c:pt idx="574">
                  <c:v>73.13</c:v>
                </c:pt>
                <c:pt idx="575">
                  <c:v>75.5</c:v>
                </c:pt>
                <c:pt idx="576">
                  <c:v>41.08</c:v>
                </c:pt>
                <c:pt idx="577">
                  <c:v>53.86</c:v>
                </c:pt>
                <c:pt idx="578">
                  <c:v>54.24</c:v>
                </c:pt>
                <c:pt idx="579">
                  <c:v>61.52</c:v>
                </c:pt>
                <c:pt idx="580">
                  <c:v>72.33</c:v>
                </c:pt>
                <c:pt idx="581">
                  <c:v>43</c:v>
                </c:pt>
                <c:pt idx="582">
                  <c:v>52.43</c:v>
                </c:pt>
                <c:pt idx="583">
                  <c:v>55.14</c:v>
                </c:pt>
                <c:pt idx="584">
                  <c:v>54.95</c:v>
                </c:pt>
                <c:pt idx="585">
                  <c:v>57.81</c:v>
                </c:pt>
                <c:pt idx="586">
                  <c:v>62.33</c:v>
                </c:pt>
                <c:pt idx="587">
                  <c:v>23.29</c:v>
                </c:pt>
                <c:pt idx="588">
                  <c:v>23.29</c:v>
                </c:pt>
                <c:pt idx="589">
                  <c:v>27</c:v>
                </c:pt>
                <c:pt idx="590">
                  <c:v>26.86</c:v>
                </c:pt>
                <c:pt idx="591">
                  <c:v>27.29</c:v>
                </c:pt>
                <c:pt idx="592">
                  <c:v>27.71</c:v>
                </c:pt>
                <c:pt idx="593">
                  <c:v>50.38</c:v>
                </c:pt>
                <c:pt idx="594">
                  <c:v>58.1</c:v>
                </c:pt>
                <c:pt idx="595">
                  <c:v>57.29</c:v>
                </c:pt>
                <c:pt idx="596">
                  <c:v>63.81</c:v>
                </c:pt>
                <c:pt idx="597">
                  <c:v>62.57</c:v>
                </c:pt>
                <c:pt idx="598">
                  <c:v>72.17</c:v>
                </c:pt>
                <c:pt idx="599">
                  <c:v>33.29</c:v>
                </c:pt>
                <c:pt idx="600">
                  <c:v>34</c:v>
                </c:pt>
                <c:pt idx="601">
                  <c:v>33.57</c:v>
                </c:pt>
                <c:pt idx="602">
                  <c:v>34.57</c:v>
                </c:pt>
                <c:pt idx="603">
                  <c:v>31.86</c:v>
                </c:pt>
                <c:pt idx="604">
                  <c:v>32.14</c:v>
                </c:pt>
                <c:pt idx="605">
                  <c:v>41.17</c:v>
                </c:pt>
                <c:pt idx="606">
                  <c:v>49.76</c:v>
                </c:pt>
                <c:pt idx="607">
                  <c:v>51.71</c:v>
                </c:pt>
                <c:pt idx="608">
                  <c:v>64.19</c:v>
                </c:pt>
                <c:pt idx="609">
                  <c:v>62.05</c:v>
                </c:pt>
                <c:pt idx="610">
                  <c:v>51.33</c:v>
                </c:pt>
                <c:pt idx="611">
                  <c:v>30.57</c:v>
                </c:pt>
                <c:pt idx="612">
                  <c:v>33.29</c:v>
                </c:pt>
                <c:pt idx="613">
                  <c:v>32.86</c:v>
                </c:pt>
                <c:pt idx="614">
                  <c:v>32.57</c:v>
                </c:pt>
                <c:pt idx="615">
                  <c:v>32</c:v>
                </c:pt>
                <c:pt idx="616">
                  <c:v>32.43</c:v>
                </c:pt>
                <c:pt idx="617">
                  <c:v>79.75</c:v>
                </c:pt>
                <c:pt idx="618">
                  <c:v>84</c:v>
                </c:pt>
                <c:pt idx="619">
                  <c:v>119.13</c:v>
                </c:pt>
                <c:pt idx="620">
                  <c:v>117.88</c:v>
                </c:pt>
                <c:pt idx="621">
                  <c:v>59.38</c:v>
                </c:pt>
                <c:pt idx="622">
                  <c:v>57.57</c:v>
                </c:pt>
                <c:pt idx="623">
                  <c:v>105.52</c:v>
                </c:pt>
                <c:pt idx="624">
                  <c:v>110.43</c:v>
                </c:pt>
                <c:pt idx="625">
                  <c:v>76.83</c:v>
                </c:pt>
                <c:pt idx="626">
                  <c:v>30.86</c:v>
                </c:pt>
                <c:pt idx="627">
                  <c:v>30.86</c:v>
                </c:pt>
                <c:pt idx="628">
                  <c:v>29.57</c:v>
                </c:pt>
                <c:pt idx="629">
                  <c:v>30.29</c:v>
                </c:pt>
                <c:pt idx="630">
                  <c:v>30.43</c:v>
                </c:pt>
                <c:pt idx="631">
                  <c:v>32.14</c:v>
                </c:pt>
                <c:pt idx="632">
                  <c:v>32.43</c:v>
                </c:pt>
                <c:pt idx="633">
                  <c:v>58.63</c:v>
                </c:pt>
                <c:pt idx="634">
                  <c:v>57.25</c:v>
                </c:pt>
                <c:pt idx="635">
                  <c:v>88.13</c:v>
                </c:pt>
                <c:pt idx="636">
                  <c:v>84.38</c:v>
                </c:pt>
                <c:pt idx="637">
                  <c:v>78.63</c:v>
                </c:pt>
                <c:pt idx="638">
                  <c:v>67.88</c:v>
                </c:pt>
                <c:pt idx="639">
                  <c:v>50.75</c:v>
                </c:pt>
                <c:pt idx="640">
                  <c:v>62</c:v>
                </c:pt>
                <c:pt idx="641">
                  <c:v>79.38</c:v>
                </c:pt>
                <c:pt idx="642">
                  <c:v>82.5</c:v>
                </c:pt>
                <c:pt idx="643">
                  <c:v>132</c:v>
                </c:pt>
                <c:pt idx="644">
                  <c:v>125.88</c:v>
                </c:pt>
                <c:pt idx="645">
                  <c:v>22</c:v>
                </c:pt>
                <c:pt idx="646">
                  <c:v>21.86</c:v>
                </c:pt>
                <c:pt idx="647">
                  <c:v>25.43</c:v>
                </c:pt>
                <c:pt idx="648">
                  <c:v>25.43</c:v>
                </c:pt>
                <c:pt idx="649">
                  <c:v>23.86</c:v>
                </c:pt>
                <c:pt idx="650">
                  <c:v>52.47</c:v>
                </c:pt>
                <c:pt idx="651">
                  <c:v>76.599999999999994</c:v>
                </c:pt>
                <c:pt idx="652">
                  <c:v>81.25</c:v>
                </c:pt>
                <c:pt idx="653">
                  <c:v>125.5</c:v>
                </c:pt>
                <c:pt idx="654">
                  <c:v>52.5</c:v>
                </c:pt>
                <c:pt idx="655">
                  <c:v>55</c:v>
                </c:pt>
                <c:pt idx="656">
                  <c:v>62.57</c:v>
                </c:pt>
                <c:pt idx="657">
                  <c:v>94.07</c:v>
                </c:pt>
                <c:pt idx="658">
                  <c:v>99.5</c:v>
                </c:pt>
                <c:pt idx="659">
                  <c:v>60.33</c:v>
                </c:pt>
                <c:pt idx="660">
                  <c:v>57.83</c:v>
                </c:pt>
                <c:pt idx="661">
                  <c:v>70.64</c:v>
                </c:pt>
                <c:pt idx="662">
                  <c:v>71.069999999999993</c:v>
                </c:pt>
                <c:pt idx="663">
                  <c:v>65.14</c:v>
                </c:pt>
                <c:pt idx="664">
                  <c:v>69.709999999999994</c:v>
                </c:pt>
                <c:pt idx="665">
                  <c:v>81.38</c:v>
                </c:pt>
                <c:pt idx="666">
                  <c:v>82.5</c:v>
                </c:pt>
                <c:pt idx="667">
                  <c:v>148.88</c:v>
                </c:pt>
                <c:pt idx="668">
                  <c:v>142.5</c:v>
                </c:pt>
                <c:pt idx="669">
                  <c:v>39.75</c:v>
                </c:pt>
                <c:pt idx="670">
                  <c:v>51.6</c:v>
                </c:pt>
                <c:pt idx="671">
                  <c:v>53.8</c:v>
                </c:pt>
                <c:pt idx="672">
                  <c:v>88.15</c:v>
                </c:pt>
                <c:pt idx="673">
                  <c:v>90.46</c:v>
                </c:pt>
                <c:pt idx="674">
                  <c:v>29.14</c:v>
                </c:pt>
                <c:pt idx="675">
                  <c:v>28.71</c:v>
                </c:pt>
                <c:pt idx="676">
                  <c:v>27.57</c:v>
                </c:pt>
                <c:pt idx="677">
                  <c:v>26.43</c:v>
                </c:pt>
                <c:pt idx="678">
                  <c:v>26</c:v>
                </c:pt>
                <c:pt idx="679">
                  <c:v>24.43</c:v>
                </c:pt>
                <c:pt idx="680">
                  <c:v>36.92</c:v>
                </c:pt>
                <c:pt idx="681">
                  <c:v>61.36</c:v>
                </c:pt>
                <c:pt idx="682">
                  <c:v>64.430000000000007</c:v>
                </c:pt>
                <c:pt idx="683">
                  <c:v>82.21</c:v>
                </c:pt>
                <c:pt idx="684">
                  <c:v>79.709999999999994</c:v>
                </c:pt>
                <c:pt idx="685">
                  <c:v>26.71</c:v>
                </c:pt>
                <c:pt idx="686">
                  <c:v>26.14</c:v>
                </c:pt>
                <c:pt idx="687">
                  <c:v>26</c:v>
                </c:pt>
                <c:pt idx="688">
                  <c:v>26</c:v>
                </c:pt>
                <c:pt idx="689">
                  <c:v>24.86</c:v>
                </c:pt>
                <c:pt idx="690">
                  <c:v>24.57</c:v>
                </c:pt>
                <c:pt idx="691">
                  <c:v>45.6</c:v>
                </c:pt>
                <c:pt idx="692">
                  <c:v>64.86</c:v>
                </c:pt>
                <c:pt idx="693">
                  <c:v>64.790000000000006</c:v>
                </c:pt>
                <c:pt idx="694">
                  <c:v>80.81</c:v>
                </c:pt>
                <c:pt idx="695">
                  <c:v>79.760000000000005</c:v>
                </c:pt>
                <c:pt idx="696">
                  <c:v>44.83</c:v>
                </c:pt>
                <c:pt idx="697">
                  <c:v>60.8</c:v>
                </c:pt>
                <c:pt idx="698">
                  <c:v>59.86</c:v>
                </c:pt>
                <c:pt idx="699">
                  <c:v>65.5</c:v>
                </c:pt>
                <c:pt idx="700">
                  <c:v>91.29</c:v>
                </c:pt>
                <c:pt idx="701">
                  <c:v>90.57</c:v>
                </c:pt>
                <c:pt idx="702">
                  <c:v>21.71</c:v>
                </c:pt>
                <c:pt idx="703">
                  <c:v>78.75</c:v>
                </c:pt>
                <c:pt idx="704">
                  <c:v>77.13</c:v>
                </c:pt>
                <c:pt idx="705">
                  <c:v>118.5</c:v>
                </c:pt>
                <c:pt idx="706">
                  <c:v>120.25</c:v>
                </c:pt>
                <c:pt idx="707">
                  <c:v>74.25</c:v>
                </c:pt>
                <c:pt idx="708">
                  <c:v>73.25</c:v>
                </c:pt>
                <c:pt idx="709">
                  <c:v>89.13</c:v>
                </c:pt>
                <c:pt idx="710">
                  <c:v>82</c:v>
                </c:pt>
                <c:pt idx="711">
                  <c:v>57.8</c:v>
                </c:pt>
                <c:pt idx="712">
                  <c:v>60.14</c:v>
                </c:pt>
                <c:pt idx="713">
                  <c:v>62.14</c:v>
                </c:pt>
                <c:pt idx="714">
                  <c:v>70.930000000000007</c:v>
                </c:pt>
                <c:pt idx="715">
                  <c:v>75.790000000000006</c:v>
                </c:pt>
                <c:pt idx="716">
                  <c:v>49.67</c:v>
                </c:pt>
                <c:pt idx="717">
                  <c:v>22.29</c:v>
                </c:pt>
                <c:pt idx="718">
                  <c:v>22.57</c:v>
                </c:pt>
                <c:pt idx="719">
                  <c:v>21.86</c:v>
                </c:pt>
                <c:pt idx="720">
                  <c:v>42.46</c:v>
                </c:pt>
                <c:pt idx="721">
                  <c:v>56.1</c:v>
                </c:pt>
                <c:pt idx="722">
                  <c:v>42.62</c:v>
                </c:pt>
                <c:pt idx="723">
                  <c:v>83.71</c:v>
                </c:pt>
                <c:pt idx="724">
                  <c:v>88.67</c:v>
                </c:pt>
                <c:pt idx="725">
                  <c:v>63</c:v>
                </c:pt>
                <c:pt idx="726">
                  <c:v>27.14</c:v>
                </c:pt>
                <c:pt idx="727">
                  <c:v>27.14</c:v>
                </c:pt>
                <c:pt idx="728">
                  <c:v>27.29</c:v>
                </c:pt>
                <c:pt idx="729">
                  <c:v>27</c:v>
                </c:pt>
                <c:pt idx="730">
                  <c:v>27</c:v>
                </c:pt>
                <c:pt idx="731">
                  <c:v>27.43</c:v>
                </c:pt>
                <c:pt idx="732">
                  <c:v>58.6</c:v>
                </c:pt>
                <c:pt idx="733">
                  <c:v>66.36</c:v>
                </c:pt>
                <c:pt idx="734">
                  <c:v>53.67</c:v>
                </c:pt>
                <c:pt idx="735">
                  <c:v>80.569999999999993</c:v>
                </c:pt>
                <c:pt idx="736">
                  <c:v>84.36</c:v>
                </c:pt>
                <c:pt idx="737">
                  <c:v>23.14</c:v>
                </c:pt>
                <c:pt idx="738">
                  <c:v>77.83</c:v>
                </c:pt>
                <c:pt idx="739">
                  <c:v>75.290000000000006</c:v>
                </c:pt>
                <c:pt idx="740">
                  <c:v>76</c:v>
                </c:pt>
                <c:pt idx="741">
                  <c:v>67.290000000000006</c:v>
                </c:pt>
                <c:pt idx="742">
                  <c:v>90.79</c:v>
                </c:pt>
                <c:pt idx="743">
                  <c:v>72.5</c:v>
                </c:pt>
                <c:pt idx="744">
                  <c:v>42.62</c:v>
                </c:pt>
                <c:pt idx="745">
                  <c:v>60.05</c:v>
                </c:pt>
                <c:pt idx="746">
                  <c:v>53.95</c:v>
                </c:pt>
                <c:pt idx="747">
                  <c:v>66.760000000000005</c:v>
                </c:pt>
                <c:pt idx="748">
                  <c:v>70.19</c:v>
                </c:pt>
                <c:pt idx="749">
                  <c:v>28</c:v>
                </c:pt>
                <c:pt idx="750">
                  <c:v>28.57</c:v>
                </c:pt>
                <c:pt idx="751">
                  <c:v>28.29</c:v>
                </c:pt>
                <c:pt idx="752">
                  <c:v>29.14</c:v>
                </c:pt>
                <c:pt idx="753">
                  <c:v>29</c:v>
                </c:pt>
                <c:pt idx="754">
                  <c:v>28.86</c:v>
                </c:pt>
                <c:pt idx="755">
                  <c:v>36.229999999999997</c:v>
                </c:pt>
                <c:pt idx="756">
                  <c:v>51.57</c:v>
                </c:pt>
                <c:pt idx="757">
                  <c:v>52.81</c:v>
                </c:pt>
                <c:pt idx="758">
                  <c:v>89.76</c:v>
                </c:pt>
                <c:pt idx="759">
                  <c:v>91.57</c:v>
                </c:pt>
                <c:pt idx="760">
                  <c:v>26.14</c:v>
                </c:pt>
                <c:pt idx="761">
                  <c:v>26.43</c:v>
                </c:pt>
                <c:pt idx="762">
                  <c:v>26.86</c:v>
                </c:pt>
                <c:pt idx="763">
                  <c:v>27.14</c:v>
                </c:pt>
                <c:pt idx="764">
                  <c:v>26.57</c:v>
                </c:pt>
                <c:pt idx="765">
                  <c:v>26.71</c:v>
                </c:pt>
                <c:pt idx="766">
                  <c:v>61.2</c:v>
                </c:pt>
                <c:pt idx="767">
                  <c:v>70.709999999999994</c:v>
                </c:pt>
                <c:pt idx="768">
                  <c:v>56.33</c:v>
                </c:pt>
                <c:pt idx="769">
                  <c:v>86.93</c:v>
                </c:pt>
                <c:pt idx="770">
                  <c:v>82.43</c:v>
                </c:pt>
                <c:pt idx="771">
                  <c:v>73.17</c:v>
                </c:pt>
                <c:pt idx="772">
                  <c:v>54.57</c:v>
                </c:pt>
                <c:pt idx="773">
                  <c:v>81.05</c:v>
                </c:pt>
                <c:pt idx="774">
                  <c:v>74</c:v>
                </c:pt>
                <c:pt idx="775">
                  <c:v>54.17</c:v>
                </c:pt>
                <c:pt idx="776">
                  <c:v>27.43</c:v>
                </c:pt>
                <c:pt idx="777">
                  <c:v>27.86</c:v>
                </c:pt>
                <c:pt idx="778">
                  <c:v>27.14</c:v>
                </c:pt>
                <c:pt idx="779">
                  <c:v>28.14</c:v>
                </c:pt>
                <c:pt idx="780">
                  <c:v>27.43</c:v>
                </c:pt>
                <c:pt idx="781">
                  <c:v>26.57</c:v>
                </c:pt>
                <c:pt idx="782">
                  <c:v>26.57</c:v>
                </c:pt>
                <c:pt idx="783">
                  <c:v>58.87</c:v>
                </c:pt>
                <c:pt idx="784">
                  <c:v>79.88</c:v>
                </c:pt>
                <c:pt idx="785">
                  <c:v>139.75</c:v>
                </c:pt>
                <c:pt idx="786">
                  <c:v>133.13</c:v>
                </c:pt>
                <c:pt idx="787">
                  <c:v>38.15</c:v>
                </c:pt>
                <c:pt idx="788">
                  <c:v>56.33</c:v>
                </c:pt>
                <c:pt idx="789">
                  <c:v>52.38</c:v>
                </c:pt>
                <c:pt idx="790">
                  <c:v>73.19</c:v>
                </c:pt>
                <c:pt idx="791">
                  <c:v>71</c:v>
                </c:pt>
                <c:pt idx="792">
                  <c:v>29.57</c:v>
                </c:pt>
                <c:pt idx="793">
                  <c:v>29.71</c:v>
                </c:pt>
                <c:pt idx="794">
                  <c:v>31.29</c:v>
                </c:pt>
                <c:pt idx="795">
                  <c:v>31.71</c:v>
                </c:pt>
                <c:pt idx="796">
                  <c:v>31.71</c:v>
                </c:pt>
                <c:pt idx="797">
                  <c:v>31.86</c:v>
                </c:pt>
                <c:pt idx="798">
                  <c:v>44.69</c:v>
                </c:pt>
                <c:pt idx="799">
                  <c:v>58.71</c:v>
                </c:pt>
                <c:pt idx="800">
                  <c:v>58.76</c:v>
                </c:pt>
                <c:pt idx="801">
                  <c:v>86.14</c:v>
                </c:pt>
                <c:pt idx="802">
                  <c:v>84.79</c:v>
                </c:pt>
                <c:pt idx="803">
                  <c:v>23.43</c:v>
                </c:pt>
                <c:pt idx="804">
                  <c:v>23.29</c:v>
                </c:pt>
                <c:pt idx="805">
                  <c:v>23.71</c:v>
                </c:pt>
                <c:pt idx="806">
                  <c:v>72.75</c:v>
                </c:pt>
                <c:pt idx="807">
                  <c:v>81.75</c:v>
                </c:pt>
                <c:pt idx="808">
                  <c:v>78.38</c:v>
                </c:pt>
                <c:pt idx="809">
                  <c:v>165.88</c:v>
                </c:pt>
                <c:pt idx="810">
                  <c:v>168</c:v>
                </c:pt>
                <c:pt idx="811">
                  <c:v>36.31</c:v>
                </c:pt>
                <c:pt idx="812">
                  <c:v>56.71</c:v>
                </c:pt>
                <c:pt idx="813">
                  <c:v>37.770000000000003</c:v>
                </c:pt>
                <c:pt idx="814">
                  <c:v>92.71</c:v>
                </c:pt>
                <c:pt idx="815">
                  <c:v>89.07</c:v>
                </c:pt>
                <c:pt idx="816">
                  <c:v>55.33</c:v>
                </c:pt>
                <c:pt idx="817">
                  <c:v>24.57</c:v>
                </c:pt>
                <c:pt idx="818">
                  <c:v>25</c:v>
                </c:pt>
                <c:pt idx="819">
                  <c:v>24.71</c:v>
                </c:pt>
                <c:pt idx="820">
                  <c:v>25.29</c:v>
                </c:pt>
                <c:pt idx="821">
                  <c:v>24.57</c:v>
                </c:pt>
                <c:pt idx="822">
                  <c:v>24</c:v>
                </c:pt>
                <c:pt idx="823">
                  <c:v>41.08</c:v>
                </c:pt>
                <c:pt idx="824">
                  <c:v>57.29</c:v>
                </c:pt>
                <c:pt idx="825">
                  <c:v>42.31</c:v>
                </c:pt>
                <c:pt idx="826">
                  <c:v>79.099999999999994</c:v>
                </c:pt>
                <c:pt idx="827">
                  <c:v>77.52</c:v>
                </c:pt>
                <c:pt idx="828">
                  <c:v>62.83</c:v>
                </c:pt>
                <c:pt idx="829">
                  <c:v>26.71</c:v>
                </c:pt>
                <c:pt idx="830">
                  <c:v>27.86</c:v>
                </c:pt>
                <c:pt idx="831">
                  <c:v>27.71</c:v>
                </c:pt>
                <c:pt idx="832">
                  <c:v>28</c:v>
                </c:pt>
                <c:pt idx="833">
                  <c:v>28.14</c:v>
                </c:pt>
                <c:pt idx="834">
                  <c:v>26.57</c:v>
                </c:pt>
                <c:pt idx="835">
                  <c:v>40.54</c:v>
                </c:pt>
                <c:pt idx="836">
                  <c:v>58.76</c:v>
                </c:pt>
                <c:pt idx="837">
                  <c:v>55.76</c:v>
                </c:pt>
                <c:pt idx="838">
                  <c:v>70.95</c:v>
                </c:pt>
                <c:pt idx="839">
                  <c:v>75.67</c:v>
                </c:pt>
                <c:pt idx="840">
                  <c:v>68.67</c:v>
                </c:pt>
                <c:pt idx="841">
                  <c:v>31.57</c:v>
                </c:pt>
                <c:pt idx="842">
                  <c:v>32.14</c:v>
                </c:pt>
                <c:pt idx="843">
                  <c:v>32.29</c:v>
                </c:pt>
                <c:pt idx="844">
                  <c:v>30.86</c:v>
                </c:pt>
                <c:pt idx="845">
                  <c:v>30.14</c:v>
                </c:pt>
                <c:pt idx="846">
                  <c:v>30.14</c:v>
                </c:pt>
                <c:pt idx="847">
                  <c:v>283.93</c:v>
                </c:pt>
                <c:pt idx="848">
                  <c:v>74.5</c:v>
                </c:pt>
                <c:pt idx="849">
                  <c:v>501.75</c:v>
                </c:pt>
                <c:pt idx="850">
                  <c:v>78.88</c:v>
                </c:pt>
                <c:pt idx="851">
                  <c:v>194.63</c:v>
                </c:pt>
                <c:pt idx="852">
                  <c:v>196.25</c:v>
                </c:pt>
                <c:pt idx="853">
                  <c:v>25</c:v>
                </c:pt>
                <c:pt idx="854">
                  <c:v>24.71</c:v>
                </c:pt>
                <c:pt idx="855">
                  <c:v>24.57</c:v>
                </c:pt>
                <c:pt idx="856">
                  <c:v>25.71</c:v>
                </c:pt>
                <c:pt idx="857">
                  <c:v>26.86</c:v>
                </c:pt>
                <c:pt idx="858">
                  <c:v>27.14</c:v>
                </c:pt>
                <c:pt idx="859">
                  <c:v>26.86</c:v>
                </c:pt>
                <c:pt idx="860">
                  <c:v>26.57</c:v>
                </c:pt>
                <c:pt idx="861">
                  <c:v>47.4</c:v>
                </c:pt>
                <c:pt idx="862">
                  <c:v>70</c:v>
                </c:pt>
                <c:pt idx="863">
                  <c:v>70.87</c:v>
                </c:pt>
                <c:pt idx="864">
                  <c:v>72.25</c:v>
                </c:pt>
                <c:pt idx="865">
                  <c:v>223.75</c:v>
                </c:pt>
                <c:pt idx="866">
                  <c:v>132.38</c:v>
                </c:pt>
                <c:pt idx="867">
                  <c:v>71.67</c:v>
                </c:pt>
                <c:pt idx="868">
                  <c:v>72.17</c:v>
                </c:pt>
                <c:pt idx="869">
                  <c:v>74.64</c:v>
                </c:pt>
                <c:pt idx="870">
                  <c:v>105</c:v>
                </c:pt>
                <c:pt idx="871">
                  <c:v>102.5</c:v>
                </c:pt>
                <c:pt idx="872">
                  <c:v>76.67</c:v>
                </c:pt>
                <c:pt idx="873">
                  <c:v>58</c:v>
                </c:pt>
                <c:pt idx="874">
                  <c:v>48.5</c:v>
                </c:pt>
                <c:pt idx="875">
                  <c:v>70.86</c:v>
                </c:pt>
                <c:pt idx="876">
                  <c:v>102.86</c:v>
                </c:pt>
                <c:pt idx="877">
                  <c:v>112.93</c:v>
                </c:pt>
                <c:pt idx="878">
                  <c:v>162.71</c:v>
                </c:pt>
                <c:pt idx="879">
                  <c:v>76.88</c:v>
                </c:pt>
                <c:pt idx="880">
                  <c:v>236</c:v>
                </c:pt>
                <c:pt idx="881">
                  <c:v>71.2</c:v>
                </c:pt>
                <c:pt idx="882">
                  <c:v>69.67</c:v>
                </c:pt>
                <c:pt idx="883">
                  <c:v>80.36</c:v>
                </c:pt>
                <c:pt idx="884">
                  <c:v>135.13999999999999</c:v>
                </c:pt>
                <c:pt idx="885">
                  <c:v>136.29</c:v>
                </c:pt>
                <c:pt idx="886">
                  <c:v>69.17</c:v>
                </c:pt>
                <c:pt idx="887">
                  <c:v>55.5</c:v>
                </c:pt>
                <c:pt idx="888">
                  <c:v>56.17</c:v>
                </c:pt>
                <c:pt idx="889">
                  <c:v>73.209999999999994</c:v>
                </c:pt>
                <c:pt idx="890">
                  <c:v>82.71</c:v>
                </c:pt>
                <c:pt idx="891">
                  <c:v>87.36</c:v>
                </c:pt>
                <c:pt idx="892">
                  <c:v>56.83</c:v>
                </c:pt>
                <c:pt idx="893">
                  <c:v>79.38</c:v>
                </c:pt>
                <c:pt idx="894">
                  <c:v>183.75</c:v>
                </c:pt>
                <c:pt idx="895">
                  <c:v>196.25</c:v>
                </c:pt>
                <c:pt idx="896">
                  <c:v>236.63</c:v>
                </c:pt>
                <c:pt idx="897">
                  <c:v>247.88</c:v>
                </c:pt>
                <c:pt idx="898">
                  <c:v>74.67</c:v>
                </c:pt>
                <c:pt idx="899">
                  <c:v>69.17</c:v>
                </c:pt>
                <c:pt idx="900">
                  <c:v>73.17</c:v>
                </c:pt>
                <c:pt idx="901">
                  <c:v>110.79</c:v>
                </c:pt>
                <c:pt idx="902">
                  <c:v>92.29</c:v>
                </c:pt>
                <c:pt idx="903">
                  <c:v>73.33</c:v>
                </c:pt>
                <c:pt idx="904">
                  <c:v>57.8</c:v>
                </c:pt>
                <c:pt idx="905">
                  <c:v>48</c:v>
                </c:pt>
                <c:pt idx="906">
                  <c:v>52</c:v>
                </c:pt>
                <c:pt idx="907">
                  <c:v>118.57</c:v>
                </c:pt>
                <c:pt idx="908">
                  <c:v>134.46</c:v>
                </c:pt>
                <c:pt idx="909">
                  <c:v>53</c:v>
                </c:pt>
                <c:pt idx="910">
                  <c:v>48.5</c:v>
                </c:pt>
                <c:pt idx="911">
                  <c:v>42</c:v>
                </c:pt>
                <c:pt idx="912">
                  <c:v>48.33</c:v>
                </c:pt>
                <c:pt idx="913">
                  <c:v>132.79</c:v>
                </c:pt>
                <c:pt idx="914">
                  <c:v>129.29</c:v>
                </c:pt>
                <c:pt idx="915">
                  <c:v>66.67</c:v>
                </c:pt>
                <c:pt idx="916">
                  <c:v>62.33</c:v>
                </c:pt>
                <c:pt idx="917">
                  <c:v>68</c:v>
                </c:pt>
                <c:pt idx="918">
                  <c:v>102.93</c:v>
                </c:pt>
                <c:pt idx="919">
                  <c:v>98.21</c:v>
                </c:pt>
                <c:pt idx="920">
                  <c:v>159.13</c:v>
                </c:pt>
                <c:pt idx="921">
                  <c:v>165</c:v>
                </c:pt>
                <c:pt idx="922">
                  <c:v>143.13</c:v>
                </c:pt>
                <c:pt idx="923">
                  <c:v>136.63</c:v>
                </c:pt>
                <c:pt idx="924">
                  <c:v>52.17</c:v>
                </c:pt>
                <c:pt idx="925">
                  <c:v>51.5</c:v>
                </c:pt>
                <c:pt idx="926">
                  <c:v>52.5</c:v>
                </c:pt>
                <c:pt idx="927">
                  <c:v>83.64</c:v>
                </c:pt>
                <c:pt idx="928">
                  <c:v>88.29</c:v>
                </c:pt>
                <c:pt idx="929">
                  <c:v>24.14</c:v>
                </c:pt>
                <c:pt idx="930">
                  <c:v>24.29</c:v>
                </c:pt>
                <c:pt idx="931">
                  <c:v>23.29</c:v>
                </c:pt>
                <c:pt idx="932">
                  <c:v>47.46</c:v>
                </c:pt>
                <c:pt idx="933">
                  <c:v>47.08</c:v>
                </c:pt>
                <c:pt idx="934">
                  <c:v>50.38</c:v>
                </c:pt>
                <c:pt idx="935">
                  <c:v>93.79</c:v>
                </c:pt>
                <c:pt idx="936">
                  <c:v>95.29</c:v>
                </c:pt>
                <c:pt idx="937">
                  <c:v>75.33</c:v>
                </c:pt>
                <c:pt idx="938">
                  <c:v>24.29</c:v>
                </c:pt>
                <c:pt idx="939">
                  <c:v>25.29</c:v>
                </c:pt>
                <c:pt idx="940">
                  <c:v>25</c:v>
                </c:pt>
                <c:pt idx="941">
                  <c:v>26.29</c:v>
                </c:pt>
                <c:pt idx="942">
                  <c:v>25.57</c:v>
                </c:pt>
                <c:pt idx="943">
                  <c:v>27.86</c:v>
                </c:pt>
                <c:pt idx="944">
                  <c:v>33.54</c:v>
                </c:pt>
                <c:pt idx="945">
                  <c:v>50</c:v>
                </c:pt>
                <c:pt idx="946">
                  <c:v>75.8</c:v>
                </c:pt>
                <c:pt idx="947">
                  <c:v>78.5</c:v>
                </c:pt>
                <c:pt idx="948">
                  <c:v>23.14</c:v>
                </c:pt>
                <c:pt idx="949">
                  <c:v>23.29</c:v>
                </c:pt>
                <c:pt idx="950">
                  <c:v>23.14</c:v>
                </c:pt>
                <c:pt idx="951">
                  <c:v>23.57</c:v>
                </c:pt>
                <c:pt idx="952">
                  <c:v>231.25</c:v>
                </c:pt>
                <c:pt idx="953">
                  <c:v>252.88</c:v>
                </c:pt>
                <c:pt idx="954">
                  <c:v>51.6</c:v>
                </c:pt>
                <c:pt idx="955">
                  <c:v>48.17</c:v>
                </c:pt>
                <c:pt idx="956">
                  <c:v>62.67</c:v>
                </c:pt>
                <c:pt idx="957">
                  <c:v>110.07</c:v>
                </c:pt>
                <c:pt idx="958">
                  <c:v>108.79</c:v>
                </c:pt>
                <c:pt idx="959">
                  <c:v>63.83</c:v>
                </c:pt>
                <c:pt idx="960">
                  <c:v>43.17</c:v>
                </c:pt>
                <c:pt idx="961">
                  <c:v>47.5</c:v>
                </c:pt>
                <c:pt idx="962">
                  <c:v>121.43</c:v>
                </c:pt>
                <c:pt idx="963">
                  <c:v>186.38</c:v>
                </c:pt>
                <c:pt idx="964">
                  <c:v>34.42</c:v>
                </c:pt>
                <c:pt idx="965">
                  <c:v>34.08</c:v>
                </c:pt>
                <c:pt idx="966">
                  <c:v>36.31</c:v>
                </c:pt>
                <c:pt idx="967">
                  <c:v>90.86</c:v>
                </c:pt>
                <c:pt idx="968">
                  <c:v>68</c:v>
                </c:pt>
                <c:pt idx="969">
                  <c:v>24.86</c:v>
                </c:pt>
                <c:pt idx="970">
                  <c:v>24.14</c:v>
                </c:pt>
                <c:pt idx="971">
                  <c:v>24</c:v>
                </c:pt>
                <c:pt idx="972">
                  <c:v>23.57</c:v>
                </c:pt>
                <c:pt idx="973">
                  <c:v>23.57</c:v>
                </c:pt>
                <c:pt idx="974">
                  <c:v>23.43</c:v>
                </c:pt>
                <c:pt idx="975">
                  <c:v>199.13</c:v>
                </c:pt>
                <c:pt idx="976">
                  <c:v>200.63</c:v>
                </c:pt>
                <c:pt idx="977">
                  <c:v>53.83</c:v>
                </c:pt>
                <c:pt idx="978">
                  <c:v>53.67</c:v>
                </c:pt>
                <c:pt idx="979">
                  <c:v>56.67</c:v>
                </c:pt>
                <c:pt idx="980">
                  <c:v>151.93</c:v>
                </c:pt>
                <c:pt idx="981">
                  <c:v>162.63999999999999</c:v>
                </c:pt>
                <c:pt idx="982">
                  <c:v>23.57</c:v>
                </c:pt>
                <c:pt idx="983">
                  <c:v>24</c:v>
                </c:pt>
                <c:pt idx="984">
                  <c:v>23.29</c:v>
                </c:pt>
                <c:pt idx="985">
                  <c:v>23.43</c:v>
                </c:pt>
                <c:pt idx="986">
                  <c:v>46</c:v>
                </c:pt>
                <c:pt idx="987">
                  <c:v>45.4</c:v>
                </c:pt>
                <c:pt idx="988">
                  <c:v>46.8</c:v>
                </c:pt>
                <c:pt idx="989">
                  <c:v>130.93</c:v>
                </c:pt>
                <c:pt idx="990">
                  <c:v>131.07</c:v>
                </c:pt>
                <c:pt idx="991">
                  <c:v>35.69</c:v>
                </c:pt>
                <c:pt idx="992">
                  <c:v>38.46</c:v>
                </c:pt>
                <c:pt idx="993">
                  <c:v>40.46</c:v>
                </c:pt>
                <c:pt idx="994">
                  <c:v>75.709999999999994</c:v>
                </c:pt>
                <c:pt idx="995">
                  <c:v>74.33</c:v>
                </c:pt>
                <c:pt idx="996">
                  <c:v>23.29</c:v>
                </c:pt>
                <c:pt idx="997">
                  <c:v>23.14</c:v>
                </c:pt>
                <c:pt idx="998">
                  <c:v>22.86</c:v>
                </c:pt>
                <c:pt idx="999">
                  <c:v>44</c:v>
                </c:pt>
                <c:pt idx="1000">
                  <c:v>47.5</c:v>
                </c:pt>
                <c:pt idx="1001">
                  <c:v>166.5</c:v>
                </c:pt>
                <c:pt idx="1002">
                  <c:v>167.25</c:v>
                </c:pt>
                <c:pt idx="1003">
                  <c:v>193.13</c:v>
                </c:pt>
                <c:pt idx="1004">
                  <c:v>207</c:v>
                </c:pt>
                <c:pt idx="1005">
                  <c:v>46.33</c:v>
                </c:pt>
                <c:pt idx="1006">
                  <c:v>53.17</c:v>
                </c:pt>
                <c:pt idx="1007">
                  <c:v>58</c:v>
                </c:pt>
                <c:pt idx="1008">
                  <c:v>127.86</c:v>
                </c:pt>
                <c:pt idx="1009">
                  <c:v>112.14</c:v>
                </c:pt>
                <c:pt idx="1010">
                  <c:v>66.83</c:v>
                </c:pt>
                <c:pt idx="1011">
                  <c:v>39.619999999999997</c:v>
                </c:pt>
                <c:pt idx="1012">
                  <c:v>38.85</c:v>
                </c:pt>
                <c:pt idx="1013">
                  <c:v>39.54</c:v>
                </c:pt>
                <c:pt idx="1014">
                  <c:v>98.48</c:v>
                </c:pt>
                <c:pt idx="1015">
                  <c:v>102.81</c:v>
                </c:pt>
                <c:pt idx="1016">
                  <c:v>57.83</c:v>
                </c:pt>
                <c:pt idx="1017">
                  <c:v>28.57</c:v>
                </c:pt>
                <c:pt idx="1018">
                  <c:v>27.86</c:v>
                </c:pt>
                <c:pt idx="1019">
                  <c:v>27.43</c:v>
                </c:pt>
                <c:pt idx="1020">
                  <c:v>26.57</c:v>
                </c:pt>
                <c:pt idx="1021">
                  <c:v>25.86</c:v>
                </c:pt>
                <c:pt idx="1022">
                  <c:v>27.71</c:v>
                </c:pt>
                <c:pt idx="1023">
                  <c:v>49.8</c:v>
                </c:pt>
                <c:pt idx="1024">
                  <c:v>44.2</c:v>
                </c:pt>
                <c:pt idx="1025">
                  <c:v>46.2</c:v>
                </c:pt>
                <c:pt idx="1026">
                  <c:v>94.46</c:v>
                </c:pt>
                <c:pt idx="1027">
                  <c:v>103.07</c:v>
                </c:pt>
                <c:pt idx="1028">
                  <c:v>22</c:v>
                </c:pt>
                <c:pt idx="1029">
                  <c:v>21.57</c:v>
                </c:pt>
                <c:pt idx="1030">
                  <c:v>45.33</c:v>
                </c:pt>
                <c:pt idx="1031">
                  <c:v>50.33</c:v>
                </c:pt>
                <c:pt idx="1032">
                  <c:v>40.92</c:v>
                </c:pt>
                <c:pt idx="1033">
                  <c:v>92.43</c:v>
                </c:pt>
                <c:pt idx="1034">
                  <c:v>86.95</c:v>
                </c:pt>
                <c:pt idx="1035">
                  <c:v>67</c:v>
                </c:pt>
                <c:pt idx="1036">
                  <c:v>62.83</c:v>
                </c:pt>
                <c:pt idx="1037">
                  <c:v>58.17</c:v>
                </c:pt>
                <c:pt idx="1038">
                  <c:v>65.33</c:v>
                </c:pt>
                <c:pt idx="1039">
                  <c:v>136.57</c:v>
                </c:pt>
                <c:pt idx="1040">
                  <c:v>147.63999999999999</c:v>
                </c:pt>
                <c:pt idx="1041">
                  <c:v>57.67</c:v>
                </c:pt>
                <c:pt idx="1042">
                  <c:v>44.83</c:v>
                </c:pt>
                <c:pt idx="1043">
                  <c:v>52</c:v>
                </c:pt>
                <c:pt idx="1044">
                  <c:v>122.21</c:v>
                </c:pt>
                <c:pt idx="1045">
                  <c:v>120.5</c:v>
                </c:pt>
                <c:pt idx="1046">
                  <c:v>192.13</c:v>
                </c:pt>
                <c:pt idx="1047">
                  <c:v>202.88</c:v>
                </c:pt>
                <c:pt idx="1048">
                  <c:v>39.83</c:v>
                </c:pt>
                <c:pt idx="1049">
                  <c:v>45.5</c:v>
                </c:pt>
                <c:pt idx="1050">
                  <c:v>215.88</c:v>
                </c:pt>
                <c:pt idx="1051">
                  <c:v>215.75</c:v>
                </c:pt>
                <c:pt idx="1052">
                  <c:v>187.5</c:v>
                </c:pt>
                <c:pt idx="1053">
                  <c:v>196</c:v>
                </c:pt>
                <c:pt idx="1054">
                  <c:v>60.67</c:v>
                </c:pt>
                <c:pt idx="1055">
                  <c:v>67.17</c:v>
                </c:pt>
                <c:pt idx="1056">
                  <c:v>149.71</c:v>
                </c:pt>
                <c:pt idx="1057">
                  <c:v>156.36000000000001</c:v>
                </c:pt>
                <c:pt idx="1058">
                  <c:v>121.38</c:v>
                </c:pt>
                <c:pt idx="1059">
                  <c:v>133</c:v>
                </c:pt>
                <c:pt idx="1060">
                  <c:v>39</c:v>
                </c:pt>
                <c:pt idx="1061">
                  <c:v>40.08</c:v>
                </c:pt>
                <c:pt idx="1062">
                  <c:v>41.85</c:v>
                </c:pt>
                <c:pt idx="1063">
                  <c:v>75.48</c:v>
                </c:pt>
                <c:pt idx="1064">
                  <c:v>75.290000000000006</c:v>
                </c:pt>
                <c:pt idx="1065">
                  <c:v>61</c:v>
                </c:pt>
                <c:pt idx="1066">
                  <c:v>23.57</c:v>
                </c:pt>
                <c:pt idx="1067">
                  <c:v>55.17</c:v>
                </c:pt>
                <c:pt idx="1068">
                  <c:v>56.5</c:v>
                </c:pt>
                <c:pt idx="1069">
                  <c:v>53.67</c:v>
                </c:pt>
                <c:pt idx="1070">
                  <c:v>108.86</c:v>
                </c:pt>
                <c:pt idx="1071">
                  <c:v>119.71</c:v>
                </c:pt>
                <c:pt idx="1072">
                  <c:v>42.8</c:v>
                </c:pt>
                <c:pt idx="1073">
                  <c:v>45.2</c:v>
                </c:pt>
                <c:pt idx="1074">
                  <c:v>110.62</c:v>
                </c:pt>
                <c:pt idx="1075">
                  <c:v>120.54</c:v>
                </c:pt>
                <c:pt idx="1076">
                  <c:v>100.54</c:v>
                </c:pt>
                <c:pt idx="1077">
                  <c:v>137.38</c:v>
                </c:pt>
                <c:pt idx="1078">
                  <c:v>44.08</c:v>
                </c:pt>
                <c:pt idx="1079">
                  <c:v>43.08</c:v>
                </c:pt>
                <c:pt idx="1080">
                  <c:v>83.52</c:v>
                </c:pt>
                <c:pt idx="1081">
                  <c:v>87.48</c:v>
                </c:pt>
                <c:pt idx="1082">
                  <c:v>23.86</c:v>
                </c:pt>
                <c:pt idx="1083">
                  <c:v>23.86</c:v>
                </c:pt>
                <c:pt idx="1084">
                  <c:v>23.86</c:v>
                </c:pt>
                <c:pt idx="1085">
                  <c:v>24</c:v>
                </c:pt>
                <c:pt idx="1086">
                  <c:v>23.29</c:v>
                </c:pt>
                <c:pt idx="1087">
                  <c:v>23.71</c:v>
                </c:pt>
                <c:pt idx="1088">
                  <c:v>23.71</c:v>
                </c:pt>
                <c:pt idx="1089">
                  <c:v>52.33</c:v>
                </c:pt>
                <c:pt idx="1090">
                  <c:v>48.33</c:v>
                </c:pt>
                <c:pt idx="1091">
                  <c:v>51</c:v>
                </c:pt>
                <c:pt idx="1092">
                  <c:v>96.57</c:v>
                </c:pt>
                <c:pt idx="1093">
                  <c:v>98.79</c:v>
                </c:pt>
                <c:pt idx="1094">
                  <c:v>56.17</c:v>
                </c:pt>
                <c:pt idx="1095">
                  <c:v>23.71</c:v>
                </c:pt>
                <c:pt idx="1096">
                  <c:v>24.57</c:v>
                </c:pt>
                <c:pt idx="1097">
                  <c:v>24</c:v>
                </c:pt>
                <c:pt idx="1098">
                  <c:v>24.43</c:v>
                </c:pt>
                <c:pt idx="1099">
                  <c:v>23.86</c:v>
                </c:pt>
                <c:pt idx="1100">
                  <c:v>23</c:v>
                </c:pt>
                <c:pt idx="1101">
                  <c:v>47.83</c:v>
                </c:pt>
                <c:pt idx="1102">
                  <c:v>129.79</c:v>
                </c:pt>
                <c:pt idx="1103">
                  <c:v>195.75</c:v>
                </c:pt>
                <c:pt idx="1104">
                  <c:v>53.67</c:v>
                </c:pt>
                <c:pt idx="1105">
                  <c:v>48.67</c:v>
                </c:pt>
                <c:pt idx="1106">
                  <c:v>53</c:v>
                </c:pt>
                <c:pt idx="1107">
                  <c:v>119.24</c:v>
                </c:pt>
                <c:pt idx="1108">
                  <c:v>125.33</c:v>
                </c:pt>
                <c:pt idx="1109">
                  <c:v>53.83</c:v>
                </c:pt>
                <c:pt idx="1110">
                  <c:v>51.8</c:v>
                </c:pt>
                <c:pt idx="1111">
                  <c:v>42.67</c:v>
                </c:pt>
                <c:pt idx="1112">
                  <c:v>43.83</c:v>
                </c:pt>
                <c:pt idx="1113">
                  <c:v>112.64</c:v>
                </c:pt>
                <c:pt idx="1114">
                  <c:v>170</c:v>
                </c:pt>
                <c:pt idx="1115">
                  <c:v>56.17</c:v>
                </c:pt>
                <c:pt idx="1116">
                  <c:v>51.83</c:v>
                </c:pt>
                <c:pt idx="1117">
                  <c:v>54.83</c:v>
                </c:pt>
                <c:pt idx="1118">
                  <c:v>112.21</c:v>
                </c:pt>
                <c:pt idx="1119">
                  <c:v>121.14</c:v>
                </c:pt>
                <c:pt idx="1120">
                  <c:v>54.33</c:v>
                </c:pt>
                <c:pt idx="1121">
                  <c:v>50.33</c:v>
                </c:pt>
                <c:pt idx="1122">
                  <c:v>69.33</c:v>
                </c:pt>
                <c:pt idx="1123">
                  <c:v>160.21</c:v>
                </c:pt>
                <c:pt idx="1124">
                  <c:v>167</c:v>
                </c:pt>
                <c:pt idx="1125">
                  <c:v>76.33</c:v>
                </c:pt>
                <c:pt idx="1126">
                  <c:v>55.33</c:v>
                </c:pt>
                <c:pt idx="1127">
                  <c:v>51</c:v>
                </c:pt>
                <c:pt idx="1128">
                  <c:v>61.67</c:v>
                </c:pt>
                <c:pt idx="1129">
                  <c:v>100.86</c:v>
                </c:pt>
                <c:pt idx="1130">
                  <c:v>98.5</c:v>
                </c:pt>
                <c:pt idx="1131">
                  <c:v>279.25</c:v>
                </c:pt>
                <c:pt idx="1132">
                  <c:v>312.5</c:v>
                </c:pt>
                <c:pt idx="1133">
                  <c:v>48</c:v>
                </c:pt>
                <c:pt idx="1134">
                  <c:v>49.5</c:v>
                </c:pt>
                <c:pt idx="1135">
                  <c:v>53</c:v>
                </c:pt>
                <c:pt idx="1136">
                  <c:v>101.43</c:v>
                </c:pt>
                <c:pt idx="1137">
                  <c:v>104.57</c:v>
                </c:pt>
                <c:pt idx="1138">
                  <c:v>211.38</c:v>
                </c:pt>
                <c:pt idx="1139">
                  <c:v>190.88</c:v>
                </c:pt>
                <c:pt idx="1140">
                  <c:v>215.88</c:v>
                </c:pt>
                <c:pt idx="1141">
                  <c:v>219.75</c:v>
                </c:pt>
                <c:pt idx="1142">
                  <c:v>41.08</c:v>
                </c:pt>
                <c:pt idx="1143">
                  <c:v>39.770000000000003</c:v>
                </c:pt>
                <c:pt idx="1144">
                  <c:v>41</c:v>
                </c:pt>
                <c:pt idx="1145">
                  <c:v>87.43</c:v>
                </c:pt>
                <c:pt idx="1146">
                  <c:v>96.43</c:v>
                </c:pt>
                <c:pt idx="1147">
                  <c:v>25.29</c:v>
                </c:pt>
                <c:pt idx="1148">
                  <c:v>25.86</c:v>
                </c:pt>
                <c:pt idx="1149">
                  <c:v>26</c:v>
                </c:pt>
                <c:pt idx="1150">
                  <c:v>25.43</c:v>
                </c:pt>
                <c:pt idx="1151">
                  <c:v>25.57</c:v>
                </c:pt>
                <c:pt idx="1152">
                  <c:v>25.29</c:v>
                </c:pt>
                <c:pt idx="1153">
                  <c:v>77</c:v>
                </c:pt>
                <c:pt idx="1154">
                  <c:v>72.33</c:v>
                </c:pt>
                <c:pt idx="1155">
                  <c:v>74.5</c:v>
                </c:pt>
                <c:pt idx="1156">
                  <c:v>142.36000000000001</c:v>
                </c:pt>
                <c:pt idx="1157">
                  <c:v>125.93</c:v>
                </c:pt>
                <c:pt idx="1158">
                  <c:v>221.88</c:v>
                </c:pt>
                <c:pt idx="1159">
                  <c:v>213.25</c:v>
                </c:pt>
                <c:pt idx="1160">
                  <c:v>44.83</c:v>
                </c:pt>
                <c:pt idx="1161">
                  <c:v>54.4</c:v>
                </c:pt>
                <c:pt idx="1162">
                  <c:v>58</c:v>
                </c:pt>
                <c:pt idx="1163">
                  <c:v>147.38</c:v>
                </c:pt>
                <c:pt idx="1164">
                  <c:v>154.29</c:v>
                </c:pt>
                <c:pt idx="1165">
                  <c:v>64</c:v>
                </c:pt>
                <c:pt idx="1166">
                  <c:v>46</c:v>
                </c:pt>
                <c:pt idx="1167">
                  <c:v>51.5</c:v>
                </c:pt>
                <c:pt idx="1168">
                  <c:v>142.13999999999999</c:v>
                </c:pt>
                <c:pt idx="1169">
                  <c:v>143.5</c:v>
                </c:pt>
                <c:pt idx="1170">
                  <c:v>59.5</c:v>
                </c:pt>
                <c:pt idx="1171">
                  <c:v>46</c:v>
                </c:pt>
                <c:pt idx="1172">
                  <c:v>43</c:v>
                </c:pt>
                <c:pt idx="1173">
                  <c:v>119.21</c:v>
                </c:pt>
                <c:pt idx="1174">
                  <c:v>60.83</c:v>
                </c:pt>
                <c:pt idx="1175">
                  <c:v>172.5</c:v>
                </c:pt>
                <c:pt idx="1176">
                  <c:v>48.83</c:v>
                </c:pt>
                <c:pt idx="1177">
                  <c:v>45.17</c:v>
                </c:pt>
                <c:pt idx="1178">
                  <c:v>47</c:v>
                </c:pt>
                <c:pt idx="1179">
                  <c:v>164.13</c:v>
                </c:pt>
                <c:pt idx="1180">
                  <c:v>167.63</c:v>
                </c:pt>
                <c:pt idx="1181">
                  <c:v>230.25</c:v>
                </c:pt>
                <c:pt idx="1182">
                  <c:v>238.63</c:v>
                </c:pt>
                <c:pt idx="1183">
                  <c:v>53.2</c:v>
                </c:pt>
                <c:pt idx="1184">
                  <c:v>46.17</c:v>
                </c:pt>
                <c:pt idx="1185">
                  <c:v>51.6</c:v>
                </c:pt>
                <c:pt idx="1186">
                  <c:v>91.15</c:v>
                </c:pt>
                <c:pt idx="1187">
                  <c:v>92.86</c:v>
                </c:pt>
                <c:pt idx="1188">
                  <c:v>209.13</c:v>
                </c:pt>
                <c:pt idx="1189">
                  <c:v>215.5</c:v>
                </c:pt>
                <c:pt idx="1190">
                  <c:v>209.5</c:v>
                </c:pt>
                <c:pt idx="1191">
                  <c:v>211.75</c:v>
                </c:pt>
                <c:pt idx="1192">
                  <c:v>234</c:v>
                </c:pt>
                <c:pt idx="1193">
                  <c:v>245</c:v>
                </c:pt>
                <c:pt idx="1194">
                  <c:v>237</c:v>
                </c:pt>
                <c:pt idx="1195">
                  <c:v>266.88</c:v>
                </c:pt>
                <c:pt idx="1196">
                  <c:v>58</c:v>
                </c:pt>
                <c:pt idx="1197">
                  <c:v>54.5</c:v>
                </c:pt>
                <c:pt idx="1198">
                  <c:v>57</c:v>
                </c:pt>
                <c:pt idx="1199">
                  <c:v>127</c:v>
                </c:pt>
                <c:pt idx="1200">
                  <c:v>118.29</c:v>
                </c:pt>
                <c:pt idx="1201">
                  <c:v>52.33</c:v>
                </c:pt>
                <c:pt idx="1202">
                  <c:v>55.67</c:v>
                </c:pt>
                <c:pt idx="1203">
                  <c:v>60.67</c:v>
                </c:pt>
                <c:pt idx="1204">
                  <c:v>119.79</c:v>
                </c:pt>
                <c:pt idx="1205">
                  <c:v>111.86</c:v>
                </c:pt>
                <c:pt idx="1206">
                  <c:v>68.17</c:v>
                </c:pt>
                <c:pt idx="1207">
                  <c:v>362.75</c:v>
                </c:pt>
                <c:pt idx="1208">
                  <c:v>368.13</c:v>
                </c:pt>
                <c:pt idx="1209">
                  <c:v>59.8</c:v>
                </c:pt>
                <c:pt idx="1210">
                  <c:v>43.6</c:v>
                </c:pt>
                <c:pt idx="1211">
                  <c:v>48</c:v>
                </c:pt>
                <c:pt idx="1212">
                  <c:v>130.69</c:v>
                </c:pt>
                <c:pt idx="1213">
                  <c:v>140.77000000000001</c:v>
                </c:pt>
                <c:pt idx="1214">
                  <c:v>201.63</c:v>
                </c:pt>
                <c:pt idx="1215">
                  <c:v>225.25</c:v>
                </c:pt>
                <c:pt idx="1216">
                  <c:v>236.25</c:v>
                </c:pt>
                <c:pt idx="1217">
                  <c:v>244.63</c:v>
                </c:pt>
                <c:pt idx="1218">
                  <c:v>206.25</c:v>
                </c:pt>
                <c:pt idx="1219">
                  <c:v>209.75</c:v>
                </c:pt>
                <c:pt idx="1220">
                  <c:v>24.43</c:v>
                </c:pt>
                <c:pt idx="1221">
                  <c:v>24</c:v>
                </c:pt>
                <c:pt idx="1222">
                  <c:v>23.57</c:v>
                </c:pt>
                <c:pt idx="1223">
                  <c:v>24</c:v>
                </c:pt>
                <c:pt idx="1224">
                  <c:v>105.87</c:v>
                </c:pt>
                <c:pt idx="1225">
                  <c:v>118.33</c:v>
                </c:pt>
                <c:pt idx="1226">
                  <c:v>40.83</c:v>
                </c:pt>
                <c:pt idx="1227">
                  <c:v>171.25</c:v>
                </c:pt>
                <c:pt idx="1228">
                  <c:v>156.63</c:v>
                </c:pt>
                <c:pt idx="1229">
                  <c:v>51.83</c:v>
                </c:pt>
                <c:pt idx="1230">
                  <c:v>53.5</c:v>
                </c:pt>
                <c:pt idx="1231">
                  <c:v>55.5</c:v>
                </c:pt>
                <c:pt idx="1232">
                  <c:v>109.79</c:v>
                </c:pt>
                <c:pt idx="1233">
                  <c:v>107.21</c:v>
                </c:pt>
                <c:pt idx="1234">
                  <c:v>59.17</c:v>
                </c:pt>
                <c:pt idx="1235">
                  <c:v>210.75</c:v>
                </c:pt>
                <c:pt idx="1236">
                  <c:v>210.5</c:v>
                </c:pt>
                <c:pt idx="1237">
                  <c:v>54.2</c:v>
                </c:pt>
                <c:pt idx="1238">
                  <c:v>47.6</c:v>
                </c:pt>
                <c:pt idx="1239">
                  <c:v>44.83</c:v>
                </c:pt>
                <c:pt idx="1240">
                  <c:v>126.5</c:v>
                </c:pt>
                <c:pt idx="1241">
                  <c:v>134.71</c:v>
                </c:pt>
                <c:pt idx="1242">
                  <c:v>228.5</c:v>
                </c:pt>
                <c:pt idx="1243">
                  <c:v>223.75</c:v>
                </c:pt>
                <c:pt idx="1244">
                  <c:v>46.83</c:v>
                </c:pt>
                <c:pt idx="1245">
                  <c:v>42.17</c:v>
                </c:pt>
                <c:pt idx="1246">
                  <c:v>44.33</c:v>
                </c:pt>
                <c:pt idx="1247">
                  <c:v>114.36</c:v>
                </c:pt>
                <c:pt idx="1248">
                  <c:v>118.5</c:v>
                </c:pt>
                <c:pt idx="1249">
                  <c:v>216.5</c:v>
                </c:pt>
                <c:pt idx="1250">
                  <c:v>226.75</c:v>
                </c:pt>
                <c:pt idx="1251">
                  <c:v>265.88</c:v>
                </c:pt>
                <c:pt idx="1252">
                  <c:v>231.38</c:v>
                </c:pt>
                <c:pt idx="1253">
                  <c:v>212</c:v>
                </c:pt>
                <c:pt idx="1254">
                  <c:v>221.88</c:v>
                </c:pt>
                <c:pt idx="1255">
                  <c:v>72.67</c:v>
                </c:pt>
                <c:pt idx="1256">
                  <c:v>65</c:v>
                </c:pt>
                <c:pt idx="1257">
                  <c:v>69</c:v>
                </c:pt>
                <c:pt idx="1258">
                  <c:v>167.57</c:v>
                </c:pt>
                <c:pt idx="1259">
                  <c:v>175.64</c:v>
                </c:pt>
                <c:pt idx="1260">
                  <c:v>60.67</c:v>
                </c:pt>
                <c:pt idx="1261">
                  <c:v>34.85</c:v>
                </c:pt>
                <c:pt idx="1262">
                  <c:v>37.15</c:v>
                </c:pt>
                <c:pt idx="1263">
                  <c:v>96.67</c:v>
                </c:pt>
                <c:pt idx="1264">
                  <c:v>102.29</c:v>
                </c:pt>
                <c:pt idx="1265">
                  <c:v>50.17</c:v>
                </c:pt>
                <c:pt idx="1266">
                  <c:v>24</c:v>
                </c:pt>
                <c:pt idx="1267">
                  <c:v>24.86</c:v>
                </c:pt>
                <c:pt idx="1268">
                  <c:v>24.57</c:v>
                </c:pt>
                <c:pt idx="1269">
                  <c:v>24.71</c:v>
                </c:pt>
                <c:pt idx="1270">
                  <c:v>24.43</c:v>
                </c:pt>
                <c:pt idx="1271">
                  <c:v>25.57</c:v>
                </c:pt>
                <c:pt idx="1272">
                  <c:v>25.14</c:v>
                </c:pt>
                <c:pt idx="1273">
                  <c:v>183.25</c:v>
                </c:pt>
                <c:pt idx="1274">
                  <c:v>175</c:v>
                </c:pt>
                <c:pt idx="1275">
                  <c:v>140.29</c:v>
                </c:pt>
                <c:pt idx="1276">
                  <c:v>191.63</c:v>
                </c:pt>
                <c:pt idx="1277">
                  <c:v>56.33</c:v>
                </c:pt>
                <c:pt idx="1278">
                  <c:v>53.33</c:v>
                </c:pt>
                <c:pt idx="1279">
                  <c:v>55.17</c:v>
                </c:pt>
                <c:pt idx="1280">
                  <c:v>145.71</c:v>
                </c:pt>
                <c:pt idx="1281">
                  <c:v>154.13999999999999</c:v>
                </c:pt>
                <c:pt idx="1282">
                  <c:v>54.83</c:v>
                </c:pt>
                <c:pt idx="1283">
                  <c:v>46.33</c:v>
                </c:pt>
                <c:pt idx="1284">
                  <c:v>49.5</c:v>
                </c:pt>
                <c:pt idx="1285">
                  <c:v>132.5</c:v>
                </c:pt>
                <c:pt idx="1286">
                  <c:v>144.93</c:v>
                </c:pt>
                <c:pt idx="1287">
                  <c:v>193.75</c:v>
                </c:pt>
                <c:pt idx="1288">
                  <c:v>188.13</c:v>
                </c:pt>
                <c:pt idx="1289">
                  <c:v>216.75</c:v>
                </c:pt>
                <c:pt idx="1290">
                  <c:v>226.38</c:v>
                </c:pt>
                <c:pt idx="1291">
                  <c:v>55.33</c:v>
                </c:pt>
                <c:pt idx="1292">
                  <c:v>54</c:v>
                </c:pt>
                <c:pt idx="1293">
                  <c:v>56.17</c:v>
                </c:pt>
                <c:pt idx="1294">
                  <c:v>152.5</c:v>
                </c:pt>
                <c:pt idx="1295">
                  <c:v>161.21</c:v>
                </c:pt>
                <c:pt idx="1296">
                  <c:v>184</c:v>
                </c:pt>
                <c:pt idx="1297">
                  <c:v>187.75</c:v>
                </c:pt>
                <c:pt idx="1298">
                  <c:v>160.75</c:v>
                </c:pt>
                <c:pt idx="1299">
                  <c:v>155.38</c:v>
                </c:pt>
                <c:pt idx="1300">
                  <c:v>62</c:v>
                </c:pt>
                <c:pt idx="1301">
                  <c:v>54.67</c:v>
                </c:pt>
                <c:pt idx="1302">
                  <c:v>62.17</c:v>
                </c:pt>
                <c:pt idx="1303">
                  <c:v>155.57</c:v>
                </c:pt>
                <c:pt idx="1304">
                  <c:v>153.43</c:v>
                </c:pt>
                <c:pt idx="1305">
                  <c:v>190.88</c:v>
                </c:pt>
                <c:pt idx="1306">
                  <c:v>195.38</c:v>
                </c:pt>
                <c:pt idx="1307">
                  <c:v>54.83</c:v>
                </c:pt>
                <c:pt idx="1308">
                  <c:v>210.5</c:v>
                </c:pt>
                <c:pt idx="1309">
                  <c:v>207.13</c:v>
                </c:pt>
                <c:pt idx="1310">
                  <c:v>194.38</c:v>
                </c:pt>
                <c:pt idx="1311">
                  <c:v>181.75</c:v>
                </c:pt>
                <c:pt idx="1312">
                  <c:v>53.33</c:v>
                </c:pt>
                <c:pt idx="1313">
                  <c:v>53.33</c:v>
                </c:pt>
                <c:pt idx="1314">
                  <c:v>143.71</c:v>
                </c:pt>
                <c:pt idx="1315">
                  <c:v>151.13999999999999</c:v>
                </c:pt>
                <c:pt idx="1316">
                  <c:v>48</c:v>
                </c:pt>
                <c:pt idx="1317">
                  <c:v>54</c:v>
                </c:pt>
                <c:pt idx="1318">
                  <c:v>138.71</c:v>
                </c:pt>
                <c:pt idx="1319">
                  <c:v>139.63999999999999</c:v>
                </c:pt>
                <c:pt idx="1320">
                  <c:v>160</c:v>
                </c:pt>
                <c:pt idx="1321">
                  <c:v>155.75</c:v>
                </c:pt>
                <c:pt idx="1322">
                  <c:v>197.75</c:v>
                </c:pt>
                <c:pt idx="1323">
                  <c:v>199.75</c:v>
                </c:pt>
                <c:pt idx="1324">
                  <c:v>46.17</c:v>
                </c:pt>
                <c:pt idx="1325">
                  <c:v>49.33</c:v>
                </c:pt>
                <c:pt idx="1326">
                  <c:v>51.33</c:v>
                </c:pt>
                <c:pt idx="1327">
                  <c:v>147.21</c:v>
                </c:pt>
                <c:pt idx="1328">
                  <c:v>145.63999999999999</c:v>
                </c:pt>
                <c:pt idx="1329">
                  <c:v>55.33</c:v>
                </c:pt>
                <c:pt idx="1330">
                  <c:v>25.14</c:v>
                </c:pt>
                <c:pt idx="1331">
                  <c:v>47.67</c:v>
                </c:pt>
                <c:pt idx="1332">
                  <c:v>237.13</c:v>
                </c:pt>
                <c:pt idx="1333">
                  <c:v>222.13</c:v>
                </c:pt>
                <c:pt idx="1334">
                  <c:v>140.88</c:v>
                </c:pt>
                <c:pt idx="1335">
                  <c:v>141.25</c:v>
                </c:pt>
                <c:pt idx="1336">
                  <c:v>179.38</c:v>
                </c:pt>
                <c:pt idx="1337">
                  <c:v>189.5</c:v>
                </c:pt>
                <c:pt idx="1338">
                  <c:v>186</c:v>
                </c:pt>
                <c:pt idx="1339">
                  <c:v>174.88</c:v>
                </c:pt>
                <c:pt idx="1340">
                  <c:v>201.38</c:v>
                </c:pt>
                <c:pt idx="1341">
                  <c:v>180.63</c:v>
                </c:pt>
                <c:pt idx="1342">
                  <c:v>50</c:v>
                </c:pt>
                <c:pt idx="1343">
                  <c:v>46.5</c:v>
                </c:pt>
                <c:pt idx="1344">
                  <c:v>51.83</c:v>
                </c:pt>
                <c:pt idx="1345">
                  <c:v>126.07</c:v>
                </c:pt>
                <c:pt idx="1346">
                  <c:v>124.93</c:v>
                </c:pt>
                <c:pt idx="1347">
                  <c:v>54</c:v>
                </c:pt>
                <c:pt idx="1348">
                  <c:v>43.17</c:v>
                </c:pt>
                <c:pt idx="1349">
                  <c:v>49.17</c:v>
                </c:pt>
                <c:pt idx="1350">
                  <c:v>156.93</c:v>
                </c:pt>
                <c:pt idx="1351">
                  <c:v>144.07</c:v>
                </c:pt>
                <c:pt idx="1352">
                  <c:v>222.13</c:v>
                </c:pt>
                <c:pt idx="1353">
                  <c:v>241.88</c:v>
                </c:pt>
                <c:pt idx="1354">
                  <c:v>57.17</c:v>
                </c:pt>
                <c:pt idx="1355">
                  <c:v>53</c:v>
                </c:pt>
                <c:pt idx="1356">
                  <c:v>55</c:v>
                </c:pt>
                <c:pt idx="1357">
                  <c:v>137.36000000000001</c:v>
                </c:pt>
                <c:pt idx="1358">
                  <c:v>138.07</c:v>
                </c:pt>
                <c:pt idx="1359">
                  <c:v>59.5</c:v>
                </c:pt>
                <c:pt idx="1360">
                  <c:v>45.83</c:v>
                </c:pt>
                <c:pt idx="1361">
                  <c:v>44</c:v>
                </c:pt>
                <c:pt idx="1362">
                  <c:v>57.83</c:v>
                </c:pt>
                <c:pt idx="1363">
                  <c:v>124.07</c:v>
                </c:pt>
                <c:pt idx="1364">
                  <c:v>128.07</c:v>
                </c:pt>
                <c:pt idx="1365">
                  <c:v>209.25</c:v>
                </c:pt>
                <c:pt idx="1366">
                  <c:v>234.13</c:v>
                </c:pt>
                <c:pt idx="1367">
                  <c:v>52</c:v>
                </c:pt>
                <c:pt idx="1368">
                  <c:v>246.88</c:v>
                </c:pt>
                <c:pt idx="1369">
                  <c:v>232.38</c:v>
                </c:pt>
                <c:pt idx="1370">
                  <c:v>47.6</c:v>
                </c:pt>
                <c:pt idx="1371">
                  <c:v>41.83</c:v>
                </c:pt>
                <c:pt idx="1372">
                  <c:v>44.5</c:v>
                </c:pt>
                <c:pt idx="1373">
                  <c:v>142.5</c:v>
                </c:pt>
                <c:pt idx="1374">
                  <c:v>238.88</c:v>
                </c:pt>
                <c:pt idx="1375">
                  <c:v>258.88</c:v>
                </c:pt>
                <c:pt idx="1376">
                  <c:v>243.25</c:v>
                </c:pt>
                <c:pt idx="1377">
                  <c:v>179</c:v>
                </c:pt>
                <c:pt idx="1378">
                  <c:v>176</c:v>
                </c:pt>
                <c:pt idx="1379">
                  <c:v>47.67</c:v>
                </c:pt>
                <c:pt idx="1380">
                  <c:v>129.79</c:v>
                </c:pt>
                <c:pt idx="1381">
                  <c:v>135.71</c:v>
                </c:pt>
                <c:pt idx="1382">
                  <c:v>52.17</c:v>
                </c:pt>
                <c:pt idx="1383">
                  <c:v>43</c:v>
                </c:pt>
                <c:pt idx="1384">
                  <c:v>49.83</c:v>
                </c:pt>
                <c:pt idx="1385">
                  <c:v>139.07</c:v>
                </c:pt>
                <c:pt idx="1386">
                  <c:v>146.93</c:v>
                </c:pt>
                <c:pt idx="1387">
                  <c:v>224.25</c:v>
                </c:pt>
                <c:pt idx="1388">
                  <c:v>220.38</c:v>
                </c:pt>
                <c:pt idx="1389">
                  <c:v>195.5</c:v>
                </c:pt>
                <c:pt idx="1390">
                  <c:v>194</c:v>
                </c:pt>
                <c:pt idx="1391">
                  <c:v>51.33</c:v>
                </c:pt>
                <c:pt idx="1392">
                  <c:v>54.33</c:v>
                </c:pt>
                <c:pt idx="1393">
                  <c:v>149.29</c:v>
                </c:pt>
                <c:pt idx="1394">
                  <c:v>148.79</c:v>
                </c:pt>
                <c:pt idx="1395">
                  <c:v>63.17</c:v>
                </c:pt>
                <c:pt idx="1396">
                  <c:v>206.13</c:v>
                </c:pt>
                <c:pt idx="1397">
                  <c:v>203.63</c:v>
                </c:pt>
                <c:pt idx="1398">
                  <c:v>207.25</c:v>
                </c:pt>
                <c:pt idx="1399">
                  <c:v>216.25</c:v>
                </c:pt>
                <c:pt idx="1400">
                  <c:v>173.63</c:v>
                </c:pt>
                <c:pt idx="1401">
                  <c:v>181.25</c:v>
                </c:pt>
                <c:pt idx="1402">
                  <c:v>52</c:v>
                </c:pt>
                <c:pt idx="1403">
                  <c:v>48.17</c:v>
                </c:pt>
                <c:pt idx="1404">
                  <c:v>50</c:v>
                </c:pt>
                <c:pt idx="1405">
                  <c:v>155.36000000000001</c:v>
                </c:pt>
                <c:pt idx="1406">
                  <c:v>225.5</c:v>
                </c:pt>
                <c:pt idx="1407">
                  <c:v>222.13</c:v>
                </c:pt>
                <c:pt idx="1408">
                  <c:v>229.63</c:v>
                </c:pt>
                <c:pt idx="1409">
                  <c:v>280.75</c:v>
                </c:pt>
                <c:pt idx="1410">
                  <c:v>283.63</c:v>
                </c:pt>
                <c:pt idx="1411">
                  <c:v>217</c:v>
                </c:pt>
                <c:pt idx="1412">
                  <c:v>226.38</c:v>
                </c:pt>
                <c:pt idx="1413">
                  <c:v>211.5</c:v>
                </c:pt>
                <c:pt idx="1414">
                  <c:v>195.5</c:v>
                </c:pt>
                <c:pt idx="1415">
                  <c:v>223.13</c:v>
                </c:pt>
                <c:pt idx="1416">
                  <c:v>239.75</c:v>
                </c:pt>
                <c:pt idx="1417">
                  <c:v>210</c:v>
                </c:pt>
                <c:pt idx="1418">
                  <c:v>263.88</c:v>
                </c:pt>
                <c:pt idx="1419">
                  <c:v>43.83</c:v>
                </c:pt>
                <c:pt idx="1420">
                  <c:v>148.36000000000001</c:v>
                </c:pt>
                <c:pt idx="1421">
                  <c:v>159.79</c:v>
                </c:pt>
                <c:pt idx="1422">
                  <c:v>227.5</c:v>
                </c:pt>
                <c:pt idx="1423">
                  <c:v>230.88</c:v>
                </c:pt>
                <c:pt idx="1424">
                  <c:v>51.67</c:v>
                </c:pt>
                <c:pt idx="1425">
                  <c:v>50.33</c:v>
                </c:pt>
                <c:pt idx="1426">
                  <c:v>53.17</c:v>
                </c:pt>
                <c:pt idx="1427">
                  <c:v>143.86000000000001</c:v>
                </c:pt>
                <c:pt idx="1428">
                  <c:v>142.07</c:v>
                </c:pt>
                <c:pt idx="1429">
                  <c:v>266.38</c:v>
                </c:pt>
                <c:pt idx="1430">
                  <c:v>281.75</c:v>
                </c:pt>
                <c:pt idx="1431">
                  <c:v>227.5</c:v>
                </c:pt>
                <c:pt idx="1432">
                  <c:v>251.25</c:v>
                </c:pt>
                <c:pt idx="1433">
                  <c:v>214.5</c:v>
                </c:pt>
                <c:pt idx="1434">
                  <c:v>268.88</c:v>
                </c:pt>
                <c:pt idx="1435">
                  <c:v>294.63</c:v>
                </c:pt>
                <c:pt idx="1436">
                  <c:v>54.8</c:v>
                </c:pt>
                <c:pt idx="1437">
                  <c:v>45.83</c:v>
                </c:pt>
                <c:pt idx="1438">
                  <c:v>49.67</c:v>
                </c:pt>
                <c:pt idx="1439">
                  <c:v>128.63999999999999</c:v>
                </c:pt>
                <c:pt idx="1440">
                  <c:v>210.38</c:v>
                </c:pt>
                <c:pt idx="1441">
                  <c:v>253.5</c:v>
                </c:pt>
                <c:pt idx="1442">
                  <c:v>286.75</c:v>
                </c:pt>
                <c:pt idx="1443">
                  <c:v>256.75</c:v>
                </c:pt>
                <c:pt idx="1444">
                  <c:v>262</c:v>
                </c:pt>
                <c:pt idx="1445">
                  <c:v>310.13</c:v>
                </c:pt>
                <c:pt idx="1446">
                  <c:v>322.63</c:v>
                </c:pt>
                <c:pt idx="1447">
                  <c:v>53</c:v>
                </c:pt>
                <c:pt idx="1448">
                  <c:v>50.33</c:v>
                </c:pt>
                <c:pt idx="1449">
                  <c:v>55.67</c:v>
                </c:pt>
                <c:pt idx="1450">
                  <c:v>147.86000000000001</c:v>
                </c:pt>
                <c:pt idx="1451">
                  <c:v>149.36000000000001</c:v>
                </c:pt>
                <c:pt idx="1452">
                  <c:v>254.63</c:v>
                </c:pt>
                <c:pt idx="1453">
                  <c:v>275.38</c:v>
                </c:pt>
                <c:pt idx="1454">
                  <c:v>290.75</c:v>
                </c:pt>
                <c:pt idx="1455">
                  <c:v>281.75</c:v>
                </c:pt>
                <c:pt idx="1456">
                  <c:v>48.6</c:v>
                </c:pt>
                <c:pt idx="1457">
                  <c:v>65.83</c:v>
                </c:pt>
                <c:pt idx="1458">
                  <c:v>189.29</c:v>
                </c:pt>
                <c:pt idx="1459">
                  <c:v>188.79</c:v>
                </c:pt>
                <c:pt idx="1460">
                  <c:v>275.5</c:v>
                </c:pt>
                <c:pt idx="1461">
                  <c:v>269.88</c:v>
                </c:pt>
                <c:pt idx="1462">
                  <c:v>51.5</c:v>
                </c:pt>
                <c:pt idx="1463">
                  <c:v>48.17</c:v>
                </c:pt>
                <c:pt idx="1464">
                  <c:v>150</c:v>
                </c:pt>
                <c:pt idx="1465">
                  <c:v>242.63</c:v>
                </c:pt>
                <c:pt idx="1466">
                  <c:v>214.5</c:v>
                </c:pt>
                <c:pt idx="1467">
                  <c:v>229</c:v>
                </c:pt>
                <c:pt idx="1468">
                  <c:v>50.5</c:v>
                </c:pt>
                <c:pt idx="1469">
                  <c:v>238.5</c:v>
                </c:pt>
                <c:pt idx="1470">
                  <c:v>263</c:v>
                </c:pt>
                <c:pt idx="1471">
                  <c:v>219.13</c:v>
                </c:pt>
                <c:pt idx="1472">
                  <c:v>237.13</c:v>
                </c:pt>
                <c:pt idx="1473">
                  <c:v>273.25</c:v>
                </c:pt>
                <c:pt idx="1474">
                  <c:v>308.75</c:v>
                </c:pt>
                <c:pt idx="1475">
                  <c:v>328.63</c:v>
                </c:pt>
                <c:pt idx="1476">
                  <c:v>341.75</c:v>
                </c:pt>
                <c:pt idx="1477">
                  <c:v>356.5</c:v>
                </c:pt>
                <c:pt idx="1478">
                  <c:v>360</c:v>
                </c:pt>
                <c:pt idx="1479">
                  <c:v>229.38</c:v>
                </c:pt>
                <c:pt idx="1480">
                  <c:v>256.5</c:v>
                </c:pt>
                <c:pt idx="1481">
                  <c:v>259.38</c:v>
                </c:pt>
                <c:pt idx="1482">
                  <c:v>289.88</c:v>
                </c:pt>
                <c:pt idx="1483">
                  <c:v>45.67</c:v>
                </c:pt>
                <c:pt idx="1484">
                  <c:v>233.88</c:v>
                </c:pt>
                <c:pt idx="1485">
                  <c:v>242.75</c:v>
                </c:pt>
                <c:pt idx="1486">
                  <c:v>226.88</c:v>
                </c:pt>
                <c:pt idx="1487">
                  <c:v>229.5</c:v>
                </c:pt>
                <c:pt idx="1488">
                  <c:v>45.83</c:v>
                </c:pt>
                <c:pt idx="1489">
                  <c:v>49.5</c:v>
                </c:pt>
                <c:pt idx="1490">
                  <c:v>169.43</c:v>
                </c:pt>
                <c:pt idx="1491">
                  <c:v>176.57</c:v>
                </c:pt>
                <c:pt idx="1492">
                  <c:v>55.67</c:v>
                </c:pt>
                <c:pt idx="1493">
                  <c:v>54.83</c:v>
                </c:pt>
                <c:pt idx="1494">
                  <c:v>58.67</c:v>
                </c:pt>
                <c:pt idx="1495">
                  <c:v>144.57</c:v>
                </c:pt>
                <c:pt idx="1496">
                  <c:v>143.13999999999999</c:v>
                </c:pt>
                <c:pt idx="1497">
                  <c:v>62</c:v>
                </c:pt>
                <c:pt idx="1498">
                  <c:v>200.75</c:v>
                </c:pt>
                <c:pt idx="1499">
                  <c:v>206.63</c:v>
                </c:pt>
                <c:pt idx="1500">
                  <c:v>258</c:v>
                </c:pt>
                <c:pt idx="1501">
                  <c:v>256</c:v>
                </c:pt>
                <c:pt idx="1502">
                  <c:v>60.2</c:v>
                </c:pt>
                <c:pt idx="1503">
                  <c:v>62.5</c:v>
                </c:pt>
                <c:pt idx="1504">
                  <c:v>63.17</c:v>
                </c:pt>
                <c:pt idx="1505">
                  <c:v>154.21</c:v>
                </c:pt>
                <c:pt idx="1506">
                  <c:v>131.93</c:v>
                </c:pt>
                <c:pt idx="1507">
                  <c:v>240.25</c:v>
                </c:pt>
                <c:pt idx="1508">
                  <c:v>256.75</c:v>
                </c:pt>
                <c:pt idx="1509">
                  <c:v>62</c:v>
                </c:pt>
                <c:pt idx="1510">
                  <c:v>48.33</c:v>
                </c:pt>
                <c:pt idx="1511">
                  <c:v>49.5</c:v>
                </c:pt>
                <c:pt idx="1512">
                  <c:v>140.86000000000001</c:v>
                </c:pt>
                <c:pt idx="1513">
                  <c:v>199.63</c:v>
                </c:pt>
                <c:pt idx="1514">
                  <c:v>37.5</c:v>
                </c:pt>
                <c:pt idx="1515">
                  <c:v>264.13</c:v>
                </c:pt>
                <c:pt idx="1516">
                  <c:v>255.13</c:v>
                </c:pt>
                <c:pt idx="1517">
                  <c:v>200.25</c:v>
                </c:pt>
                <c:pt idx="1518">
                  <c:v>197.38</c:v>
                </c:pt>
                <c:pt idx="1519">
                  <c:v>311.13</c:v>
                </c:pt>
                <c:pt idx="1520">
                  <c:v>322.38</c:v>
                </c:pt>
                <c:pt idx="1521">
                  <c:v>58.83</c:v>
                </c:pt>
                <c:pt idx="1522">
                  <c:v>55.67</c:v>
                </c:pt>
                <c:pt idx="1523">
                  <c:v>59</c:v>
                </c:pt>
                <c:pt idx="1524">
                  <c:v>157.29</c:v>
                </c:pt>
                <c:pt idx="1525">
                  <c:v>152.07</c:v>
                </c:pt>
                <c:pt idx="1526">
                  <c:v>258.13</c:v>
                </c:pt>
                <c:pt idx="1527">
                  <c:v>263</c:v>
                </c:pt>
                <c:pt idx="1528">
                  <c:v>58.33</c:v>
                </c:pt>
                <c:pt idx="1529">
                  <c:v>62.5</c:v>
                </c:pt>
                <c:pt idx="1530">
                  <c:v>68.33</c:v>
                </c:pt>
                <c:pt idx="1531">
                  <c:v>159.57</c:v>
                </c:pt>
                <c:pt idx="1532">
                  <c:v>152.57</c:v>
                </c:pt>
                <c:pt idx="1533">
                  <c:v>55.33</c:v>
                </c:pt>
                <c:pt idx="1534">
                  <c:v>51.17</c:v>
                </c:pt>
                <c:pt idx="1535">
                  <c:v>53.33</c:v>
                </c:pt>
                <c:pt idx="1536">
                  <c:v>168.36</c:v>
                </c:pt>
                <c:pt idx="1537">
                  <c:v>172.36</c:v>
                </c:pt>
                <c:pt idx="1538">
                  <c:v>210</c:v>
                </c:pt>
                <c:pt idx="1539">
                  <c:v>226</c:v>
                </c:pt>
                <c:pt idx="1540">
                  <c:v>268</c:v>
                </c:pt>
                <c:pt idx="1541">
                  <c:v>267.88</c:v>
                </c:pt>
                <c:pt idx="1542">
                  <c:v>256.25</c:v>
                </c:pt>
                <c:pt idx="1543">
                  <c:v>291.13</c:v>
                </c:pt>
                <c:pt idx="1544">
                  <c:v>51.5</c:v>
                </c:pt>
                <c:pt idx="1545">
                  <c:v>276.75</c:v>
                </c:pt>
                <c:pt idx="1546">
                  <c:v>267.25</c:v>
                </c:pt>
                <c:pt idx="1547">
                  <c:v>231.13</c:v>
                </c:pt>
                <c:pt idx="1548">
                  <c:v>244.38</c:v>
                </c:pt>
                <c:pt idx="1549">
                  <c:v>320.75</c:v>
                </c:pt>
                <c:pt idx="1550">
                  <c:v>306.38</c:v>
                </c:pt>
                <c:pt idx="1551">
                  <c:v>392.25</c:v>
                </c:pt>
                <c:pt idx="1552">
                  <c:v>423.5</c:v>
                </c:pt>
                <c:pt idx="1553">
                  <c:v>46.6</c:v>
                </c:pt>
                <c:pt idx="1554">
                  <c:v>236.63</c:v>
                </c:pt>
                <c:pt idx="1555">
                  <c:v>242.88</c:v>
                </c:pt>
                <c:pt idx="1556">
                  <c:v>375.88</c:v>
                </c:pt>
                <c:pt idx="1557">
                  <c:v>402</c:v>
                </c:pt>
                <c:pt idx="1558">
                  <c:v>233.38</c:v>
                </c:pt>
                <c:pt idx="1559">
                  <c:v>209.63</c:v>
                </c:pt>
                <c:pt idx="1560">
                  <c:v>47.33</c:v>
                </c:pt>
                <c:pt idx="1561">
                  <c:v>49.5</c:v>
                </c:pt>
                <c:pt idx="1562">
                  <c:v>161.93</c:v>
                </c:pt>
                <c:pt idx="1563">
                  <c:v>272.5</c:v>
                </c:pt>
                <c:pt idx="1564">
                  <c:v>280</c:v>
                </c:pt>
                <c:pt idx="1565">
                  <c:v>264.88</c:v>
                </c:pt>
                <c:pt idx="1566">
                  <c:v>315.25</c:v>
                </c:pt>
                <c:pt idx="1567">
                  <c:v>344.25</c:v>
                </c:pt>
                <c:pt idx="1568">
                  <c:v>248</c:v>
                </c:pt>
                <c:pt idx="1569">
                  <c:v>232.63</c:v>
                </c:pt>
                <c:pt idx="1570">
                  <c:v>71.67</c:v>
                </c:pt>
                <c:pt idx="1571">
                  <c:v>63.67</c:v>
                </c:pt>
                <c:pt idx="1572">
                  <c:v>64.83</c:v>
                </c:pt>
                <c:pt idx="1573">
                  <c:v>177.71</c:v>
                </c:pt>
                <c:pt idx="1574">
                  <c:v>189.86</c:v>
                </c:pt>
                <c:pt idx="1575">
                  <c:v>68.83</c:v>
                </c:pt>
                <c:pt idx="1576">
                  <c:v>45.17</c:v>
                </c:pt>
                <c:pt idx="1577">
                  <c:v>251.13</c:v>
                </c:pt>
                <c:pt idx="1578">
                  <c:v>243.38</c:v>
                </c:pt>
                <c:pt idx="1579">
                  <c:v>332.88</c:v>
                </c:pt>
                <c:pt idx="1580">
                  <c:v>349.88</c:v>
                </c:pt>
                <c:pt idx="1581">
                  <c:v>303.38</c:v>
                </c:pt>
                <c:pt idx="1582">
                  <c:v>306.63</c:v>
                </c:pt>
                <c:pt idx="1583">
                  <c:v>288.5</c:v>
                </c:pt>
                <c:pt idx="1584">
                  <c:v>295</c:v>
                </c:pt>
                <c:pt idx="1585">
                  <c:v>223</c:v>
                </c:pt>
                <c:pt idx="1586">
                  <c:v>267.25</c:v>
                </c:pt>
                <c:pt idx="1587">
                  <c:v>239.75</c:v>
                </c:pt>
                <c:pt idx="1588">
                  <c:v>242.13</c:v>
                </c:pt>
                <c:pt idx="1589">
                  <c:v>313.13</c:v>
                </c:pt>
                <c:pt idx="1590">
                  <c:v>290.13</c:v>
                </c:pt>
                <c:pt idx="1591">
                  <c:v>336.88</c:v>
                </c:pt>
                <c:pt idx="1592">
                  <c:v>321.13</c:v>
                </c:pt>
                <c:pt idx="1593">
                  <c:v>237.25</c:v>
                </c:pt>
                <c:pt idx="1594">
                  <c:v>271.63</c:v>
                </c:pt>
                <c:pt idx="1595">
                  <c:v>299.88</c:v>
                </c:pt>
                <c:pt idx="1596">
                  <c:v>308.63</c:v>
                </c:pt>
                <c:pt idx="1597">
                  <c:v>308.75</c:v>
                </c:pt>
                <c:pt idx="1598">
                  <c:v>353.75</c:v>
                </c:pt>
                <c:pt idx="1599">
                  <c:v>308.5</c:v>
                </c:pt>
                <c:pt idx="1600">
                  <c:v>295.88</c:v>
                </c:pt>
                <c:pt idx="1601">
                  <c:v>299.25</c:v>
                </c:pt>
                <c:pt idx="1602">
                  <c:v>312.75</c:v>
                </c:pt>
                <c:pt idx="1603">
                  <c:v>52.83</c:v>
                </c:pt>
                <c:pt idx="1604">
                  <c:v>46.67</c:v>
                </c:pt>
                <c:pt idx="1605">
                  <c:v>320.5</c:v>
                </c:pt>
                <c:pt idx="1606">
                  <c:v>338.88</c:v>
                </c:pt>
                <c:pt idx="1607">
                  <c:v>329.88</c:v>
                </c:pt>
                <c:pt idx="1608">
                  <c:v>332.13</c:v>
                </c:pt>
                <c:pt idx="1609">
                  <c:v>413.75</c:v>
                </c:pt>
                <c:pt idx="1610">
                  <c:v>456.25</c:v>
                </c:pt>
                <c:pt idx="1611">
                  <c:v>276.5</c:v>
                </c:pt>
                <c:pt idx="1612">
                  <c:v>292.13</c:v>
                </c:pt>
                <c:pt idx="1613">
                  <c:v>283.63</c:v>
                </c:pt>
                <c:pt idx="1614">
                  <c:v>292</c:v>
                </c:pt>
                <c:pt idx="1615">
                  <c:v>289.38</c:v>
                </c:pt>
                <c:pt idx="1616">
                  <c:v>281.88</c:v>
                </c:pt>
                <c:pt idx="1617">
                  <c:v>285.38</c:v>
                </c:pt>
                <c:pt idx="1618">
                  <c:v>282.5</c:v>
                </c:pt>
                <c:pt idx="1619">
                  <c:v>328.75</c:v>
                </c:pt>
                <c:pt idx="1620">
                  <c:v>334.13</c:v>
                </c:pt>
                <c:pt idx="1621">
                  <c:v>300.25</c:v>
                </c:pt>
                <c:pt idx="1622">
                  <c:v>280.5</c:v>
                </c:pt>
                <c:pt idx="1623">
                  <c:v>303.38</c:v>
                </c:pt>
                <c:pt idx="1624">
                  <c:v>301.25</c:v>
                </c:pt>
                <c:pt idx="1625">
                  <c:v>414.63</c:v>
                </c:pt>
                <c:pt idx="1626">
                  <c:v>409.5</c:v>
                </c:pt>
                <c:pt idx="1627">
                  <c:v>232.5</c:v>
                </c:pt>
                <c:pt idx="1628">
                  <c:v>244.25</c:v>
                </c:pt>
                <c:pt idx="1629">
                  <c:v>369.38</c:v>
                </c:pt>
                <c:pt idx="1630">
                  <c:v>369.88</c:v>
                </c:pt>
                <c:pt idx="1631">
                  <c:v>145.79</c:v>
                </c:pt>
                <c:pt idx="1632">
                  <c:v>143.71</c:v>
                </c:pt>
                <c:pt idx="1633">
                  <c:v>209.63</c:v>
                </c:pt>
                <c:pt idx="1634">
                  <c:v>227.63</c:v>
                </c:pt>
                <c:pt idx="1635">
                  <c:v>261.5</c:v>
                </c:pt>
                <c:pt idx="1636">
                  <c:v>266</c:v>
                </c:pt>
                <c:pt idx="1637">
                  <c:v>351.5</c:v>
                </c:pt>
                <c:pt idx="1638">
                  <c:v>387.13</c:v>
                </c:pt>
                <c:pt idx="1639">
                  <c:v>282.75</c:v>
                </c:pt>
                <c:pt idx="1640">
                  <c:v>291.38</c:v>
                </c:pt>
                <c:pt idx="1641">
                  <c:v>56.83</c:v>
                </c:pt>
                <c:pt idx="1642">
                  <c:v>56.5</c:v>
                </c:pt>
                <c:pt idx="1643">
                  <c:v>57.5</c:v>
                </c:pt>
                <c:pt idx="1644">
                  <c:v>167.07</c:v>
                </c:pt>
                <c:pt idx="1645">
                  <c:v>161.29</c:v>
                </c:pt>
                <c:pt idx="1646">
                  <c:v>59.83</c:v>
                </c:pt>
                <c:pt idx="1647">
                  <c:v>48.67</c:v>
                </c:pt>
                <c:pt idx="1648">
                  <c:v>54.67</c:v>
                </c:pt>
                <c:pt idx="1649">
                  <c:v>149.43</c:v>
                </c:pt>
                <c:pt idx="1650">
                  <c:v>102.14</c:v>
                </c:pt>
                <c:pt idx="1651">
                  <c:v>61.17</c:v>
                </c:pt>
                <c:pt idx="1652">
                  <c:v>328.63</c:v>
                </c:pt>
                <c:pt idx="1653">
                  <c:v>353.75</c:v>
                </c:pt>
                <c:pt idx="1654">
                  <c:v>52.5</c:v>
                </c:pt>
                <c:pt idx="1655">
                  <c:v>260.88</c:v>
                </c:pt>
                <c:pt idx="1656">
                  <c:v>266.63</c:v>
                </c:pt>
                <c:pt idx="1657">
                  <c:v>260</c:v>
                </c:pt>
                <c:pt idx="1658">
                  <c:v>275.5</c:v>
                </c:pt>
                <c:pt idx="1659">
                  <c:v>433.25</c:v>
                </c:pt>
                <c:pt idx="1660">
                  <c:v>463.13</c:v>
                </c:pt>
                <c:pt idx="1661">
                  <c:v>242.63</c:v>
                </c:pt>
                <c:pt idx="1662">
                  <c:v>260</c:v>
                </c:pt>
                <c:pt idx="1663">
                  <c:v>56.67</c:v>
                </c:pt>
                <c:pt idx="1664">
                  <c:v>185.21</c:v>
                </c:pt>
                <c:pt idx="1665">
                  <c:v>194.43</c:v>
                </c:pt>
                <c:pt idx="1666">
                  <c:v>323.13</c:v>
                </c:pt>
                <c:pt idx="1667">
                  <c:v>348.88</c:v>
                </c:pt>
                <c:pt idx="1668">
                  <c:v>46.8</c:v>
                </c:pt>
                <c:pt idx="1669">
                  <c:v>39.33</c:v>
                </c:pt>
                <c:pt idx="1670">
                  <c:v>52</c:v>
                </c:pt>
                <c:pt idx="1671">
                  <c:v>176.64</c:v>
                </c:pt>
                <c:pt idx="1672">
                  <c:v>181.57</c:v>
                </c:pt>
                <c:pt idx="1673">
                  <c:v>365.38</c:v>
                </c:pt>
                <c:pt idx="1674">
                  <c:v>393.38</c:v>
                </c:pt>
                <c:pt idx="1675">
                  <c:v>330.63</c:v>
                </c:pt>
                <c:pt idx="1676">
                  <c:v>337.25</c:v>
                </c:pt>
                <c:pt idx="1677">
                  <c:v>232.5</c:v>
                </c:pt>
                <c:pt idx="1678">
                  <c:v>233.25</c:v>
                </c:pt>
                <c:pt idx="1679">
                  <c:v>276.25</c:v>
                </c:pt>
                <c:pt idx="1680">
                  <c:v>280</c:v>
                </c:pt>
                <c:pt idx="1681">
                  <c:v>288.13</c:v>
                </c:pt>
                <c:pt idx="1682">
                  <c:v>295.5</c:v>
                </c:pt>
                <c:pt idx="1683">
                  <c:v>323.88</c:v>
                </c:pt>
                <c:pt idx="1684">
                  <c:v>285.75</c:v>
                </c:pt>
                <c:pt idx="1685">
                  <c:v>369.88</c:v>
                </c:pt>
                <c:pt idx="1686">
                  <c:v>418</c:v>
                </c:pt>
                <c:pt idx="1687">
                  <c:v>62.83</c:v>
                </c:pt>
                <c:pt idx="1688">
                  <c:v>55.17</c:v>
                </c:pt>
                <c:pt idx="1689">
                  <c:v>177.43</c:v>
                </c:pt>
                <c:pt idx="1690">
                  <c:v>296.88</c:v>
                </c:pt>
                <c:pt idx="1691">
                  <c:v>304</c:v>
                </c:pt>
                <c:pt idx="1692">
                  <c:v>333.75</c:v>
                </c:pt>
                <c:pt idx="1693">
                  <c:v>304.5</c:v>
                </c:pt>
                <c:pt idx="1694">
                  <c:v>257.13</c:v>
                </c:pt>
                <c:pt idx="1695">
                  <c:v>266.25</c:v>
                </c:pt>
                <c:pt idx="1696">
                  <c:v>301.38</c:v>
                </c:pt>
                <c:pt idx="1697">
                  <c:v>315.13</c:v>
                </c:pt>
                <c:pt idx="1698">
                  <c:v>323.75</c:v>
                </c:pt>
                <c:pt idx="1699">
                  <c:v>366.88</c:v>
                </c:pt>
                <c:pt idx="1700">
                  <c:v>405.5</c:v>
                </c:pt>
                <c:pt idx="1701">
                  <c:v>310</c:v>
                </c:pt>
                <c:pt idx="1702">
                  <c:v>332.75</c:v>
                </c:pt>
                <c:pt idx="1703">
                  <c:v>403.13</c:v>
                </c:pt>
                <c:pt idx="1704">
                  <c:v>395.38</c:v>
                </c:pt>
                <c:pt idx="1705">
                  <c:v>266.75</c:v>
                </c:pt>
                <c:pt idx="1706">
                  <c:v>282.13</c:v>
                </c:pt>
                <c:pt idx="1707">
                  <c:v>285.25</c:v>
                </c:pt>
                <c:pt idx="1708">
                  <c:v>276.13</c:v>
                </c:pt>
                <c:pt idx="1709">
                  <c:v>47.83</c:v>
                </c:pt>
                <c:pt idx="1710">
                  <c:v>46.83</c:v>
                </c:pt>
                <c:pt idx="1711">
                  <c:v>48.83</c:v>
                </c:pt>
                <c:pt idx="1712">
                  <c:v>182.57</c:v>
                </c:pt>
                <c:pt idx="1713">
                  <c:v>177.64</c:v>
                </c:pt>
                <c:pt idx="1714">
                  <c:v>305.5</c:v>
                </c:pt>
                <c:pt idx="1715">
                  <c:v>335</c:v>
                </c:pt>
                <c:pt idx="1716">
                  <c:v>296.88</c:v>
                </c:pt>
                <c:pt idx="1717">
                  <c:v>318.88</c:v>
                </c:pt>
                <c:pt idx="1718">
                  <c:v>60.67</c:v>
                </c:pt>
                <c:pt idx="1719">
                  <c:v>60.67</c:v>
                </c:pt>
                <c:pt idx="1720">
                  <c:v>64.33</c:v>
                </c:pt>
                <c:pt idx="1721">
                  <c:v>195.36</c:v>
                </c:pt>
                <c:pt idx="1722">
                  <c:v>197.29</c:v>
                </c:pt>
                <c:pt idx="1723">
                  <c:v>313.13</c:v>
                </c:pt>
                <c:pt idx="1724">
                  <c:v>330.88</c:v>
                </c:pt>
                <c:pt idx="1725">
                  <c:v>312</c:v>
                </c:pt>
                <c:pt idx="1726">
                  <c:v>312.63</c:v>
                </c:pt>
                <c:pt idx="1727">
                  <c:v>325.25</c:v>
                </c:pt>
                <c:pt idx="1728">
                  <c:v>314.63</c:v>
                </c:pt>
                <c:pt idx="1729">
                  <c:v>47.17</c:v>
                </c:pt>
                <c:pt idx="1730">
                  <c:v>47.67</c:v>
                </c:pt>
                <c:pt idx="1731">
                  <c:v>51.83</c:v>
                </c:pt>
                <c:pt idx="1732">
                  <c:v>183.14</c:v>
                </c:pt>
                <c:pt idx="1733">
                  <c:v>183.29</c:v>
                </c:pt>
                <c:pt idx="1734">
                  <c:v>58.67</c:v>
                </c:pt>
                <c:pt idx="1735">
                  <c:v>301.38</c:v>
                </c:pt>
                <c:pt idx="1736">
                  <c:v>312.38</c:v>
                </c:pt>
                <c:pt idx="1737">
                  <c:v>355</c:v>
                </c:pt>
                <c:pt idx="1738">
                  <c:v>359.13</c:v>
                </c:pt>
                <c:pt idx="1739">
                  <c:v>292.63</c:v>
                </c:pt>
                <c:pt idx="1740">
                  <c:v>307.38</c:v>
                </c:pt>
                <c:pt idx="1741">
                  <c:v>340.13</c:v>
                </c:pt>
                <c:pt idx="1742">
                  <c:v>364.38</c:v>
                </c:pt>
                <c:pt idx="1743">
                  <c:v>281.25</c:v>
                </c:pt>
                <c:pt idx="1744">
                  <c:v>299.88</c:v>
                </c:pt>
                <c:pt idx="1745">
                  <c:v>301.63</c:v>
                </c:pt>
                <c:pt idx="1746">
                  <c:v>292.5</c:v>
                </c:pt>
                <c:pt idx="1747">
                  <c:v>51</c:v>
                </c:pt>
                <c:pt idx="1748">
                  <c:v>227.36</c:v>
                </c:pt>
                <c:pt idx="1749">
                  <c:v>237.43</c:v>
                </c:pt>
                <c:pt idx="1750">
                  <c:v>281.88</c:v>
                </c:pt>
                <c:pt idx="1751">
                  <c:v>310.13</c:v>
                </c:pt>
                <c:pt idx="1752">
                  <c:v>274.38</c:v>
                </c:pt>
                <c:pt idx="1753">
                  <c:v>288.25</c:v>
                </c:pt>
                <c:pt idx="1754">
                  <c:v>308.88</c:v>
                </c:pt>
                <c:pt idx="1755">
                  <c:v>332.25</c:v>
                </c:pt>
                <c:pt idx="1756">
                  <c:v>380.5</c:v>
                </c:pt>
                <c:pt idx="1757">
                  <c:v>389.63</c:v>
                </c:pt>
                <c:pt idx="1758">
                  <c:v>268.13</c:v>
                </c:pt>
                <c:pt idx="1759">
                  <c:v>310.63</c:v>
                </c:pt>
                <c:pt idx="1760">
                  <c:v>283.88</c:v>
                </c:pt>
                <c:pt idx="1761">
                  <c:v>296.88</c:v>
                </c:pt>
                <c:pt idx="1762">
                  <c:v>318</c:v>
                </c:pt>
                <c:pt idx="1763">
                  <c:v>353.88</c:v>
                </c:pt>
                <c:pt idx="1764">
                  <c:v>292.25</c:v>
                </c:pt>
                <c:pt idx="1765">
                  <c:v>301.38</c:v>
                </c:pt>
                <c:pt idx="1766">
                  <c:v>365.38</c:v>
                </c:pt>
                <c:pt idx="1767">
                  <c:v>392.63</c:v>
                </c:pt>
                <c:pt idx="1768">
                  <c:v>345.75</c:v>
                </c:pt>
                <c:pt idx="1769">
                  <c:v>365</c:v>
                </c:pt>
                <c:pt idx="1770">
                  <c:v>46.17</c:v>
                </c:pt>
                <c:pt idx="1771">
                  <c:v>51.17</c:v>
                </c:pt>
                <c:pt idx="1772">
                  <c:v>251.5</c:v>
                </c:pt>
                <c:pt idx="1773">
                  <c:v>373.63</c:v>
                </c:pt>
                <c:pt idx="1774">
                  <c:v>343.25</c:v>
                </c:pt>
                <c:pt idx="1775">
                  <c:v>367.38</c:v>
                </c:pt>
                <c:pt idx="1776">
                  <c:v>44.83</c:v>
                </c:pt>
                <c:pt idx="1777">
                  <c:v>46.83</c:v>
                </c:pt>
                <c:pt idx="1778">
                  <c:v>230.21</c:v>
                </c:pt>
                <c:pt idx="1779">
                  <c:v>355.75</c:v>
                </c:pt>
                <c:pt idx="1780">
                  <c:v>325.88</c:v>
                </c:pt>
                <c:pt idx="1781">
                  <c:v>333.63</c:v>
                </c:pt>
                <c:pt idx="1782">
                  <c:v>292.25</c:v>
                </c:pt>
                <c:pt idx="1783">
                  <c:v>320.38</c:v>
                </c:pt>
                <c:pt idx="1784">
                  <c:v>332.13</c:v>
                </c:pt>
                <c:pt idx="1785">
                  <c:v>338.38</c:v>
                </c:pt>
                <c:pt idx="1786">
                  <c:v>56.33</c:v>
                </c:pt>
                <c:pt idx="1787">
                  <c:v>339</c:v>
                </c:pt>
                <c:pt idx="1788">
                  <c:v>332.38</c:v>
                </c:pt>
                <c:pt idx="1789">
                  <c:v>321.63</c:v>
                </c:pt>
                <c:pt idx="1790">
                  <c:v>328.25</c:v>
                </c:pt>
                <c:pt idx="1791">
                  <c:v>253.14</c:v>
                </c:pt>
                <c:pt idx="1792">
                  <c:v>54.83</c:v>
                </c:pt>
                <c:pt idx="1793">
                  <c:v>372.5</c:v>
                </c:pt>
                <c:pt idx="1794">
                  <c:v>320.75</c:v>
                </c:pt>
                <c:pt idx="1795">
                  <c:v>322.63</c:v>
                </c:pt>
                <c:pt idx="1796">
                  <c:v>353.25</c:v>
                </c:pt>
                <c:pt idx="1797">
                  <c:v>365.63</c:v>
                </c:pt>
                <c:pt idx="1798">
                  <c:v>294.5</c:v>
                </c:pt>
                <c:pt idx="1799">
                  <c:v>317</c:v>
                </c:pt>
                <c:pt idx="1800">
                  <c:v>342.88</c:v>
                </c:pt>
                <c:pt idx="1801">
                  <c:v>368.5</c:v>
                </c:pt>
                <c:pt idx="1802">
                  <c:v>325.13</c:v>
                </c:pt>
                <c:pt idx="1803">
                  <c:v>363.63</c:v>
                </c:pt>
                <c:pt idx="1804">
                  <c:v>289.63</c:v>
                </c:pt>
                <c:pt idx="1805">
                  <c:v>263.5</c:v>
                </c:pt>
                <c:pt idx="1806">
                  <c:v>300.25</c:v>
                </c:pt>
                <c:pt idx="1807">
                  <c:v>310.63</c:v>
                </c:pt>
                <c:pt idx="1808">
                  <c:v>353.88</c:v>
                </c:pt>
                <c:pt idx="1809">
                  <c:v>397.5</c:v>
                </c:pt>
                <c:pt idx="1810">
                  <c:v>298.38</c:v>
                </c:pt>
                <c:pt idx="1811">
                  <c:v>310.5</c:v>
                </c:pt>
                <c:pt idx="1812">
                  <c:v>45.5</c:v>
                </c:pt>
                <c:pt idx="1813">
                  <c:v>304.38</c:v>
                </c:pt>
                <c:pt idx="1814">
                  <c:v>316.63</c:v>
                </c:pt>
                <c:pt idx="1815">
                  <c:v>407</c:v>
                </c:pt>
                <c:pt idx="1816">
                  <c:v>332.88</c:v>
                </c:pt>
                <c:pt idx="1817">
                  <c:v>370.13</c:v>
                </c:pt>
                <c:pt idx="1818">
                  <c:v>378.38</c:v>
                </c:pt>
                <c:pt idx="1819">
                  <c:v>44.17</c:v>
                </c:pt>
                <c:pt idx="1820">
                  <c:v>277.64</c:v>
                </c:pt>
                <c:pt idx="1821">
                  <c:v>419.13</c:v>
                </c:pt>
                <c:pt idx="1822">
                  <c:v>459.75</c:v>
                </c:pt>
                <c:pt idx="1823">
                  <c:v>461.5</c:v>
                </c:pt>
                <c:pt idx="1824">
                  <c:v>319.38</c:v>
                </c:pt>
                <c:pt idx="1825">
                  <c:v>332.75</c:v>
                </c:pt>
                <c:pt idx="1826">
                  <c:v>327.63</c:v>
                </c:pt>
                <c:pt idx="1827">
                  <c:v>328</c:v>
                </c:pt>
                <c:pt idx="1828">
                  <c:v>328.75</c:v>
                </c:pt>
                <c:pt idx="1829">
                  <c:v>348.88</c:v>
                </c:pt>
                <c:pt idx="1830">
                  <c:v>312.5</c:v>
                </c:pt>
                <c:pt idx="1831">
                  <c:v>321</c:v>
                </c:pt>
                <c:pt idx="1832">
                  <c:v>260</c:v>
                </c:pt>
                <c:pt idx="1833">
                  <c:v>230.75</c:v>
                </c:pt>
                <c:pt idx="1834">
                  <c:v>337.88</c:v>
                </c:pt>
                <c:pt idx="1835">
                  <c:v>312.88</c:v>
                </c:pt>
                <c:pt idx="1836">
                  <c:v>305.38</c:v>
                </c:pt>
                <c:pt idx="1837">
                  <c:v>337.63</c:v>
                </c:pt>
                <c:pt idx="1838">
                  <c:v>371.88</c:v>
                </c:pt>
                <c:pt idx="1839">
                  <c:v>402.5</c:v>
                </c:pt>
                <c:pt idx="1840">
                  <c:v>421.63</c:v>
                </c:pt>
                <c:pt idx="1841">
                  <c:v>299.5</c:v>
                </c:pt>
                <c:pt idx="1842">
                  <c:v>305</c:v>
                </c:pt>
                <c:pt idx="1843">
                  <c:v>318.5</c:v>
                </c:pt>
                <c:pt idx="1844">
                  <c:v>330.5</c:v>
                </c:pt>
                <c:pt idx="1845">
                  <c:v>368.25</c:v>
                </c:pt>
                <c:pt idx="1846">
                  <c:v>402.13</c:v>
                </c:pt>
                <c:pt idx="1847">
                  <c:v>318.13</c:v>
                </c:pt>
                <c:pt idx="1848">
                  <c:v>295</c:v>
                </c:pt>
                <c:pt idx="1849">
                  <c:v>57.5</c:v>
                </c:pt>
                <c:pt idx="1850">
                  <c:v>380.75</c:v>
                </c:pt>
                <c:pt idx="1851">
                  <c:v>378.25</c:v>
                </c:pt>
                <c:pt idx="1852">
                  <c:v>332.38</c:v>
                </c:pt>
                <c:pt idx="1853">
                  <c:v>348</c:v>
                </c:pt>
                <c:pt idx="1854">
                  <c:v>330.25</c:v>
                </c:pt>
                <c:pt idx="1855">
                  <c:v>359.5</c:v>
                </c:pt>
                <c:pt idx="1856">
                  <c:v>419.5</c:v>
                </c:pt>
                <c:pt idx="1857">
                  <c:v>397.75</c:v>
                </c:pt>
                <c:pt idx="1858">
                  <c:v>292.13</c:v>
                </c:pt>
                <c:pt idx="1859">
                  <c:v>283.13</c:v>
                </c:pt>
                <c:pt idx="1860">
                  <c:v>316.13</c:v>
                </c:pt>
                <c:pt idx="1861">
                  <c:v>326.5</c:v>
                </c:pt>
                <c:pt idx="1862">
                  <c:v>325.38</c:v>
                </c:pt>
                <c:pt idx="1863">
                  <c:v>359.38</c:v>
                </c:pt>
                <c:pt idx="1864">
                  <c:v>52</c:v>
                </c:pt>
                <c:pt idx="1865">
                  <c:v>332.25</c:v>
                </c:pt>
                <c:pt idx="1866">
                  <c:v>358.38</c:v>
                </c:pt>
                <c:pt idx="1867">
                  <c:v>334.38</c:v>
                </c:pt>
                <c:pt idx="1868">
                  <c:v>361.25</c:v>
                </c:pt>
                <c:pt idx="1869">
                  <c:v>350.75</c:v>
                </c:pt>
                <c:pt idx="1870">
                  <c:v>348.5</c:v>
                </c:pt>
                <c:pt idx="1871">
                  <c:v>323.75</c:v>
                </c:pt>
                <c:pt idx="1872">
                  <c:v>316.13</c:v>
                </c:pt>
                <c:pt idx="1873">
                  <c:v>374</c:v>
                </c:pt>
                <c:pt idx="1874">
                  <c:v>422.75</c:v>
                </c:pt>
                <c:pt idx="1875">
                  <c:v>398.13</c:v>
                </c:pt>
                <c:pt idx="1876">
                  <c:v>368.25</c:v>
                </c:pt>
                <c:pt idx="1877">
                  <c:v>300.38</c:v>
                </c:pt>
                <c:pt idx="1878">
                  <c:v>338.13</c:v>
                </c:pt>
                <c:pt idx="1879">
                  <c:v>314.25</c:v>
                </c:pt>
                <c:pt idx="1880">
                  <c:v>321.5</c:v>
                </c:pt>
                <c:pt idx="1881">
                  <c:v>48</c:v>
                </c:pt>
                <c:pt idx="1882">
                  <c:v>43.67</c:v>
                </c:pt>
                <c:pt idx="1883">
                  <c:v>217.57</c:v>
                </c:pt>
                <c:pt idx="1884">
                  <c:v>219.86</c:v>
                </c:pt>
                <c:pt idx="1885">
                  <c:v>291.25</c:v>
                </c:pt>
                <c:pt idx="1886">
                  <c:v>277.75</c:v>
                </c:pt>
                <c:pt idx="1887">
                  <c:v>441.13</c:v>
                </c:pt>
                <c:pt idx="1888">
                  <c:v>466</c:v>
                </c:pt>
                <c:pt idx="1889">
                  <c:v>407.63</c:v>
                </c:pt>
                <c:pt idx="1890">
                  <c:v>405.13</c:v>
                </c:pt>
                <c:pt idx="1891">
                  <c:v>373.75</c:v>
                </c:pt>
                <c:pt idx="1892">
                  <c:v>385.25</c:v>
                </c:pt>
                <c:pt idx="1893">
                  <c:v>313.25</c:v>
                </c:pt>
                <c:pt idx="1894">
                  <c:v>330.88</c:v>
                </c:pt>
                <c:pt idx="1895">
                  <c:v>309.38</c:v>
                </c:pt>
                <c:pt idx="1896">
                  <c:v>353.75</c:v>
                </c:pt>
                <c:pt idx="1897">
                  <c:v>367</c:v>
                </c:pt>
                <c:pt idx="1898">
                  <c:v>339.75</c:v>
                </c:pt>
                <c:pt idx="1899">
                  <c:v>336</c:v>
                </c:pt>
                <c:pt idx="1900">
                  <c:v>318.88</c:v>
                </c:pt>
                <c:pt idx="1901">
                  <c:v>338.5</c:v>
                </c:pt>
                <c:pt idx="1902">
                  <c:v>434.5</c:v>
                </c:pt>
                <c:pt idx="1903">
                  <c:v>456.25</c:v>
                </c:pt>
                <c:pt idx="1904">
                  <c:v>319</c:v>
                </c:pt>
                <c:pt idx="1905">
                  <c:v>346.88</c:v>
                </c:pt>
                <c:pt idx="1906">
                  <c:v>358.13</c:v>
                </c:pt>
                <c:pt idx="1907">
                  <c:v>374.38</c:v>
                </c:pt>
                <c:pt idx="1908">
                  <c:v>331.5</c:v>
                </c:pt>
                <c:pt idx="1909">
                  <c:v>333</c:v>
                </c:pt>
                <c:pt idx="1910">
                  <c:v>303.63</c:v>
                </c:pt>
                <c:pt idx="1911">
                  <c:v>311.5</c:v>
                </c:pt>
                <c:pt idx="1912">
                  <c:v>340.25</c:v>
                </c:pt>
                <c:pt idx="1913">
                  <c:v>449.38</c:v>
                </c:pt>
                <c:pt idx="1914">
                  <c:v>375.88</c:v>
                </c:pt>
                <c:pt idx="1915">
                  <c:v>426.88</c:v>
                </c:pt>
                <c:pt idx="1916">
                  <c:v>383.75</c:v>
                </c:pt>
                <c:pt idx="1917">
                  <c:v>421.5</c:v>
                </c:pt>
                <c:pt idx="1918">
                  <c:v>317.75</c:v>
                </c:pt>
                <c:pt idx="1919">
                  <c:v>365.63</c:v>
                </c:pt>
                <c:pt idx="1920">
                  <c:v>50</c:v>
                </c:pt>
                <c:pt idx="1921">
                  <c:v>48.5</c:v>
                </c:pt>
                <c:pt idx="1922">
                  <c:v>54.67</c:v>
                </c:pt>
                <c:pt idx="1923">
                  <c:v>209.57</c:v>
                </c:pt>
                <c:pt idx="1924">
                  <c:v>331.38</c:v>
                </c:pt>
                <c:pt idx="1925">
                  <c:v>407.25</c:v>
                </c:pt>
                <c:pt idx="1926">
                  <c:v>397.5</c:v>
                </c:pt>
                <c:pt idx="1927">
                  <c:v>388</c:v>
                </c:pt>
                <c:pt idx="1928">
                  <c:v>395.63</c:v>
                </c:pt>
                <c:pt idx="1929">
                  <c:v>190.07</c:v>
                </c:pt>
                <c:pt idx="1930">
                  <c:v>277.38</c:v>
                </c:pt>
                <c:pt idx="1931">
                  <c:v>53</c:v>
                </c:pt>
                <c:pt idx="1932">
                  <c:v>50.17</c:v>
                </c:pt>
                <c:pt idx="1933">
                  <c:v>52</c:v>
                </c:pt>
                <c:pt idx="1934">
                  <c:v>208</c:v>
                </c:pt>
                <c:pt idx="1935">
                  <c:v>212.79</c:v>
                </c:pt>
                <c:pt idx="1936">
                  <c:v>56.17</c:v>
                </c:pt>
                <c:pt idx="1937">
                  <c:v>315.88</c:v>
                </c:pt>
                <c:pt idx="1938">
                  <c:v>317.75</c:v>
                </c:pt>
                <c:pt idx="1939">
                  <c:v>325.13</c:v>
                </c:pt>
                <c:pt idx="1940">
                  <c:v>322.63</c:v>
                </c:pt>
                <c:pt idx="1941">
                  <c:v>426</c:v>
                </c:pt>
                <c:pt idx="1942">
                  <c:v>446.13</c:v>
                </c:pt>
                <c:pt idx="1943">
                  <c:v>294.88</c:v>
                </c:pt>
                <c:pt idx="1944">
                  <c:v>307.5</c:v>
                </c:pt>
                <c:pt idx="1945">
                  <c:v>333.38</c:v>
                </c:pt>
                <c:pt idx="1946">
                  <c:v>350</c:v>
                </c:pt>
                <c:pt idx="1947">
                  <c:v>356.13</c:v>
                </c:pt>
                <c:pt idx="1948">
                  <c:v>374.5</c:v>
                </c:pt>
                <c:pt idx="1949">
                  <c:v>362.25</c:v>
                </c:pt>
                <c:pt idx="1950">
                  <c:v>362</c:v>
                </c:pt>
                <c:pt idx="1951">
                  <c:v>360.38</c:v>
                </c:pt>
                <c:pt idx="1952">
                  <c:v>366.63</c:v>
                </c:pt>
                <c:pt idx="1953">
                  <c:v>332.13</c:v>
                </c:pt>
                <c:pt idx="1954">
                  <c:v>354.5</c:v>
                </c:pt>
                <c:pt idx="1955">
                  <c:v>352.38</c:v>
                </c:pt>
                <c:pt idx="1956">
                  <c:v>330.5</c:v>
                </c:pt>
                <c:pt idx="1957">
                  <c:v>335.63</c:v>
                </c:pt>
                <c:pt idx="1958">
                  <c:v>361.25</c:v>
                </c:pt>
                <c:pt idx="1959">
                  <c:v>369.5</c:v>
                </c:pt>
                <c:pt idx="1960">
                  <c:v>365</c:v>
                </c:pt>
                <c:pt idx="1961">
                  <c:v>49.17</c:v>
                </c:pt>
                <c:pt idx="1962">
                  <c:v>45.5</c:v>
                </c:pt>
                <c:pt idx="1963">
                  <c:v>47.67</c:v>
                </c:pt>
                <c:pt idx="1964">
                  <c:v>230.29</c:v>
                </c:pt>
                <c:pt idx="1965">
                  <c:v>228</c:v>
                </c:pt>
                <c:pt idx="1966">
                  <c:v>311.13</c:v>
                </c:pt>
                <c:pt idx="1967">
                  <c:v>310</c:v>
                </c:pt>
                <c:pt idx="1968">
                  <c:v>305.25</c:v>
                </c:pt>
                <c:pt idx="1969">
                  <c:v>342.5</c:v>
                </c:pt>
                <c:pt idx="1970">
                  <c:v>367.38</c:v>
                </c:pt>
                <c:pt idx="1971">
                  <c:v>358.13</c:v>
                </c:pt>
                <c:pt idx="1972">
                  <c:v>369.38</c:v>
                </c:pt>
                <c:pt idx="1973">
                  <c:v>397.88</c:v>
                </c:pt>
                <c:pt idx="1974">
                  <c:v>402.88</c:v>
                </c:pt>
                <c:pt idx="1975">
                  <c:v>443.75</c:v>
                </c:pt>
                <c:pt idx="1976">
                  <c:v>55</c:v>
                </c:pt>
                <c:pt idx="1977">
                  <c:v>46.33</c:v>
                </c:pt>
                <c:pt idx="1978">
                  <c:v>58</c:v>
                </c:pt>
                <c:pt idx="1979">
                  <c:v>353.88</c:v>
                </c:pt>
                <c:pt idx="1980">
                  <c:v>373.88</c:v>
                </c:pt>
                <c:pt idx="1981">
                  <c:v>290.63</c:v>
                </c:pt>
                <c:pt idx="1982">
                  <c:v>314.88</c:v>
                </c:pt>
                <c:pt idx="1983">
                  <c:v>408.25</c:v>
                </c:pt>
                <c:pt idx="1984">
                  <c:v>450.5</c:v>
                </c:pt>
                <c:pt idx="1985">
                  <c:v>320.25</c:v>
                </c:pt>
                <c:pt idx="1986">
                  <c:v>369.38</c:v>
                </c:pt>
                <c:pt idx="1987">
                  <c:v>315.38</c:v>
                </c:pt>
                <c:pt idx="1988">
                  <c:v>296.88</c:v>
                </c:pt>
                <c:pt idx="1989">
                  <c:v>370.25</c:v>
                </c:pt>
                <c:pt idx="1990">
                  <c:v>404.63</c:v>
                </c:pt>
                <c:pt idx="1991">
                  <c:v>341.25</c:v>
                </c:pt>
                <c:pt idx="1992">
                  <c:v>361</c:v>
                </c:pt>
                <c:pt idx="1993">
                  <c:v>375.5</c:v>
                </c:pt>
                <c:pt idx="1994">
                  <c:v>372.75</c:v>
                </c:pt>
                <c:pt idx="1995">
                  <c:v>338.75</c:v>
                </c:pt>
                <c:pt idx="1996">
                  <c:v>332.63</c:v>
                </c:pt>
                <c:pt idx="1997">
                  <c:v>300.75</c:v>
                </c:pt>
                <c:pt idx="1998">
                  <c:v>369.25</c:v>
                </c:pt>
                <c:pt idx="1999">
                  <c:v>400.13</c:v>
                </c:pt>
              </c:numCache>
            </c:numRef>
          </c:val>
          <c:extLst>
            <c:ext xmlns:c16="http://schemas.microsoft.com/office/drawing/2014/chart" uri="{C3380CC4-5D6E-409C-BE32-E72D297353CC}">
              <c16:uniqueId val="{00000000-4DEC-4672-89EC-1866DCD6482F}"/>
            </c:ext>
          </c:extLst>
        </c:ser>
        <c:dLbls>
          <c:showLegendKey val="0"/>
          <c:showVal val="0"/>
          <c:showCatName val="0"/>
          <c:showSerName val="0"/>
          <c:showPercent val="0"/>
          <c:showBubbleSize val="0"/>
        </c:dLbls>
        <c:gapWidth val="219"/>
        <c:overlap val="-27"/>
        <c:axId val="1970450831"/>
        <c:axId val="1970452495"/>
      </c:barChart>
      <c:catAx>
        <c:axId val="19704508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70452495"/>
        <c:crosses val="autoZero"/>
        <c:auto val="1"/>
        <c:lblAlgn val="ctr"/>
        <c:lblOffset val="100"/>
        <c:noMultiLvlLbl val="0"/>
      </c:catAx>
      <c:valAx>
        <c:axId val="19704524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7045083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'EDA 3'!$B$21</c:f>
              <c:strCache>
                <c:ptCount val="1"/>
                <c:pt idx="0">
                  <c:v>Student_Staff_Ratio</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711C-44FD-A82D-A81903CAAEA8}"/>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711C-44FD-A82D-A81903CAAEA8}"/>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711C-44FD-A82D-A81903CAAEA8}"/>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711C-44FD-A82D-A81903CAAEA8}"/>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711C-44FD-A82D-A81903CAAEA8}"/>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711C-44FD-A82D-A81903CAAEA8}"/>
              </c:ext>
            </c:extLst>
          </c:dPt>
          <c:dPt>
            <c:idx val="6"/>
            <c:bubble3D val="0"/>
            <c:spPr>
              <a:solidFill>
                <a:schemeClr val="accent1">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D-711C-44FD-A82D-A81903CAAEA8}"/>
              </c:ext>
            </c:extLst>
          </c:dPt>
          <c:dPt>
            <c:idx val="7"/>
            <c:bubble3D val="0"/>
            <c:spPr>
              <a:solidFill>
                <a:schemeClr val="accent2">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F-711C-44FD-A82D-A81903CAAEA8}"/>
              </c:ext>
            </c:extLst>
          </c:dPt>
          <c:dPt>
            <c:idx val="8"/>
            <c:bubble3D val="0"/>
            <c:spPr>
              <a:solidFill>
                <a:schemeClr val="accent3">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1-711C-44FD-A82D-A81903CAAEA8}"/>
              </c:ext>
            </c:extLst>
          </c:dPt>
          <c:dPt>
            <c:idx val="9"/>
            <c:bubble3D val="0"/>
            <c:spPr>
              <a:solidFill>
                <a:schemeClr val="accent4">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3-711C-44FD-A82D-A81903CAAEA8}"/>
              </c:ext>
            </c:extLst>
          </c:dPt>
          <c:dLbls>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'EDA 3'!$A$22:$A$31</c:f>
              <c:strCache>
                <c:ptCount val="10"/>
                <c:pt idx="0">
                  <c:v>University of Bonn</c:v>
                </c:pt>
                <c:pt idx="1">
                  <c:v>University of Konstanz</c:v>
                </c:pt>
                <c:pt idx="2">
                  <c:v>Humboldt University of Berlin</c:v>
                </c:pt>
                <c:pt idx="3">
                  <c:v>University of Cologne</c:v>
                </c:pt>
                <c:pt idx="4">
                  <c:v>University of Trento</c:v>
                </c:pt>
                <c:pt idx="5">
                  <c:v>UniversitÃƒÂ© catholique de Louvain</c:v>
                </c:pt>
                <c:pt idx="6">
                  <c:v>KU Leuven</c:v>
                </c:pt>
                <c:pt idx="7">
                  <c:v>Monash University</c:v>
                </c:pt>
                <c:pt idx="8">
                  <c:v>Free University of Berlin</c:v>
                </c:pt>
                <c:pt idx="9">
                  <c:v>University of TÃƒÂ¼bingen</c:v>
                </c:pt>
              </c:strCache>
            </c:strRef>
          </c:cat>
          <c:val>
            <c:numRef>
              <c:f>'EDA 3'!$B$22:$B$31</c:f>
              <c:numCache>
                <c:formatCode>General</c:formatCode>
                <c:ptCount val="10"/>
                <c:pt idx="0">
                  <c:v>70.400000000000006</c:v>
                </c:pt>
                <c:pt idx="1">
                  <c:v>59.1</c:v>
                </c:pt>
                <c:pt idx="2">
                  <c:v>52.5</c:v>
                </c:pt>
                <c:pt idx="3">
                  <c:v>43.4</c:v>
                </c:pt>
                <c:pt idx="4">
                  <c:v>43.2</c:v>
                </c:pt>
                <c:pt idx="5">
                  <c:v>42</c:v>
                </c:pt>
                <c:pt idx="6">
                  <c:v>41.9</c:v>
                </c:pt>
                <c:pt idx="7">
                  <c:v>40.5</c:v>
                </c:pt>
                <c:pt idx="8">
                  <c:v>39.299999999999997</c:v>
                </c:pt>
                <c:pt idx="9">
                  <c:v>38.9</c:v>
                </c:pt>
              </c:numCache>
            </c:numRef>
          </c:val>
          <c:extLst>
            <c:ext xmlns:c16="http://schemas.microsoft.com/office/drawing/2014/chart" uri="{C3380CC4-5D6E-409C-BE32-E72D297353CC}">
              <c16:uniqueId val="{00000014-711C-44FD-A82D-A81903CAAEA8}"/>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7371191640444564E-2"/>
          <c:y val="4.6296296296296294E-2"/>
          <c:w val="0.87259753881609081"/>
          <c:h val="0.79959900845727616"/>
        </c:manualLayout>
      </c:layout>
      <c:barChart>
        <c:barDir val="col"/>
        <c:grouping val="clustered"/>
        <c:varyColors val="0"/>
        <c:ser>
          <c:idx val="0"/>
          <c:order val="0"/>
          <c:tx>
            <c:strRef>
              <c:f>'EDA 5 '!$C$16</c:f>
              <c:strCache>
                <c:ptCount val="1"/>
                <c:pt idx="0">
                  <c:v>Score</c:v>
                </c:pt>
              </c:strCache>
            </c:strRef>
          </c:tx>
          <c:spPr>
            <a:solidFill>
              <a:schemeClr val="accent1"/>
            </a:solidFill>
            <a:ln>
              <a:noFill/>
            </a:ln>
            <a:effectLst/>
          </c:spPr>
          <c:invertIfNegative val="0"/>
          <c:cat>
            <c:numRef>
              <c:f>'EDA 5 '!$B$17:$B$37</c:f>
              <c:numCache>
                <c:formatCode>General</c:formatCode>
                <c:ptCount val="21"/>
                <c:pt idx="0">
                  <c:v>2005</c:v>
                </c:pt>
                <c:pt idx="1">
                  <c:v>2006</c:v>
                </c:pt>
                <c:pt idx="2">
                  <c:v>2007</c:v>
                </c:pt>
                <c:pt idx="3">
                  <c:v>2008</c:v>
                </c:pt>
                <c:pt idx="4">
                  <c:v>2009</c:v>
                </c:pt>
                <c:pt idx="5">
                  <c:v>2010</c:v>
                </c:pt>
                <c:pt idx="6">
                  <c:v>2011</c:v>
                </c:pt>
                <c:pt idx="7">
                  <c:v>2011</c:v>
                </c:pt>
                <c:pt idx="8">
                  <c:v>2012</c:v>
                </c:pt>
                <c:pt idx="9">
                  <c:v>2012</c:v>
                </c:pt>
                <c:pt idx="10">
                  <c:v>2012</c:v>
                </c:pt>
                <c:pt idx="11">
                  <c:v>2013</c:v>
                </c:pt>
                <c:pt idx="12">
                  <c:v>2013</c:v>
                </c:pt>
                <c:pt idx="13">
                  <c:v>2013</c:v>
                </c:pt>
                <c:pt idx="14">
                  <c:v>2014</c:v>
                </c:pt>
                <c:pt idx="15">
                  <c:v>2014</c:v>
                </c:pt>
                <c:pt idx="16">
                  <c:v>2014</c:v>
                </c:pt>
                <c:pt idx="17">
                  <c:v>2015</c:v>
                </c:pt>
                <c:pt idx="18">
                  <c:v>2015</c:v>
                </c:pt>
                <c:pt idx="19">
                  <c:v>2015</c:v>
                </c:pt>
                <c:pt idx="20">
                  <c:v>2016</c:v>
                </c:pt>
              </c:numCache>
            </c:numRef>
          </c:cat>
          <c:val>
            <c:numRef>
              <c:f>'EDA 5 '!$C$17:$C$37</c:f>
              <c:numCache>
                <c:formatCode>General</c:formatCode>
                <c:ptCount val="21"/>
                <c:pt idx="0">
                  <c:v>35.89</c:v>
                </c:pt>
                <c:pt idx="1">
                  <c:v>35.78</c:v>
                </c:pt>
                <c:pt idx="2">
                  <c:v>35.409999999999997</c:v>
                </c:pt>
                <c:pt idx="3">
                  <c:v>35.700000000000003</c:v>
                </c:pt>
                <c:pt idx="4">
                  <c:v>35.53</c:v>
                </c:pt>
                <c:pt idx="5">
                  <c:v>35.11</c:v>
                </c:pt>
                <c:pt idx="6">
                  <c:v>58.54</c:v>
                </c:pt>
                <c:pt idx="7">
                  <c:v>35.31</c:v>
                </c:pt>
                <c:pt idx="8">
                  <c:v>57.06</c:v>
                </c:pt>
                <c:pt idx="9">
                  <c:v>35.049999999999997</c:v>
                </c:pt>
                <c:pt idx="10">
                  <c:v>60.21</c:v>
                </c:pt>
                <c:pt idx="11">
                  <c:v>60.17</c:v>
                </c:pt>
                <c:pt idx="12">
                  <c:v>35.22</c:v>
                </c:pt>
                <c:pt idx="13">
                  <c:v>60.18</c:v>
                </c:pt>
                <c:pt idx="14">
                  <c:v>57.62</c:v>
                </c:pt>
                <c:pt idx="15">
                  <c:v>34.520000000000003</c:v>
                </c:pt>
                <c:pt idx="16">
                  <c:v>348.54</c:v>
                </c:pt>
                <c:pt idx="17">
                  <c:v>58.74</c:v>
                </c:pt>
                <c:pt idx="18">
                  <c:v>34.64</c:v>
                </c:pt>
                <c:pt idx="19">
                  <c:v>361.39</c:v>
                </c:pt>
                <c:pt idx="20">
                  <c:v>65.290000000000006</c:v>
                </c:pt>
              </c:numCache>
            </c:numRef>
          </c:val>
          <c:extLst>
            <c:ext xmlns:c16="http://schemas.microsoft.com/office/drawing/2014/chart" uri="{C3380CC4-5D6E-409C-BE32-E72D297353CC}">
              <c16:uniqueId val="{00000000-AE09-4FBA-9D64-FBF3C692C7A3}"/>
            </c:ext>
          </c:extLst>
        </c:ser>
        <c:dLbls>
          <c:showLegendKey val="0"/>
          <c:showVal val="0"/>
          <c:showCatName val="0"/>
          <c:showSerName val="0"/>
          <c:showPercent val="0"/>
          <c:showBubbleSize val="0"/>
        </c:dLbls>
        <c:gapWidth val="219"/>
        <c:overlap val="-27"/>
        <c:axId val="1821383887"/>
        <c:axId val="1821384303"/>
      </c:barChart>
      <c:catAx>
        <c:axId val="18213838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1384303"/>
        <c:crosses val="autoZero"/>
        <c:auto val="1"/>
        <c:lblAlgn val="ctr"/>
        <c:lblOffset val="100"/>
        <c:noMultiLvlLbl val="0"/>
      </c:catAx>
      <c:valAx>
        <c:axId val="182138430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138388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'EDA 6 '!$B$21</c:f>
              <c:strCache>
                <c:ptCount val="1"/>
                <c:pt idx="0">
                  <c:v>Intl_Students</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B9C5-48CB-AD55-24BCCB6DA32E}"/>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B9C5-48CB-AD55-24BCCB6DA32E}"/>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B9C5-48CB-AD55-24BCCB6DA32E}"/>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'EDA 6 '!$A$22:$A$24</c:f>
              <c:strCache>
                <c:ptCount val="3"/>
                <c:pt idx="0">
                  <c:v>Times Higher Education World University Ranking</c:v>
                </c:pt>
                <c:pt idx="1">
                  <c:v>Shanghai Ranking</c:v>
                </c:pt>
                <c:pt idx="2">
                  <c:v>Center for World University Rankings</c:v>
                </c:pt>
              </c:strCache>
            </c:strRef>
          </c:cat>
          <c:val>
            <c:numRef>
              <c:f>'EDA 6 '!$B$22:$B$24</c:f>
              <c:numCache>
                <c:formatCode>General</c:formatCode>
                <c:ptCount val="3"/>
                <c:pt idx="0">
                  <c:v>152012572.74000001</c:v>
                </c:pt>
                <c:pt idx="1">
                  <c:v>122566791.83</c:v>
                </c:pt>
                <c:pt idx="2">
                  <c:v>89673957.519999996</c:v>
                </c:pt>
              </c:numCache>
            </c:numRef>
          </c:val>
          <c:extLst>
            <c:ext xmlns:c16="http://schemas.microsoft.com/office/drawing/2014/chart" uri="{C3380CC4-5D6E-409C-BE32-E72D297353CC}">
              <c16:uniqueId val="{00000006-B9C5-48CB-AD55-24BCCB6DA32E}"/>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'EDA 8'!$B$11</c:f>
              <c:strCache>
                <c:ptCount val="1"/>
                <c:pt idx="0">
                  <c:v>Ranking_Criteria_Weights</c:v>
                </c:pt>
              </c:strCache>
            </c:strRef>
          </c:tx>
          <c:spPr>
            <a:solidFill>
              <a:schemeClr val="accent1"/>
            </a:solidFill>
            <a:ln>
              <a:noFill/>
            </a:ln>
            <a:effectLst/>
          </c:spPr>
          <c:invertIfNegative val="0"/>
          <c:cat>
            <c:numRef>
              <c:f>'EDA 8'!$A$12:$A$23</c:f>
              <c:numCache>
                <c:formatCode>General</c:formatCode>
                <c:ptCount val="12"/>
                <c:pt idx="0">
                  <c:v>2005</c:v>
                </c:pt>
                <c:pt idx="1">
                  <c:v>2006</c:v>
                </c:pt>
                <c:pt idx="2">
                  <c:v>2007</c:v>
                </c:pt>
                <c:pt idx="3">
                  <c:v>2008</c:v>
                </c:pt>
                <c:pt idx="4">
                  <c:v>2009</c:v>
                </c:pt>
                <c:pt idx="5">
                  <c:v>2010</c:v>
                </c:pt>
                <c:pt idx="6">
                  <c:v>2011</c:v>
                </c:pt>
                <c:pt idx="7">
                  <c:v>2012</c:v>
                </c:pt>
                <c:pt idx="8">
                  <c:v>2013</c:v>
                </c:pt>
                <c:pt idx="9">
                  <c:v>2014</c:v>
                </c:pt>
                <c:pt idx="10">
                  <c:v>2015</c:v>
                </c:pt>
                <c:pt idx="11">
                  <c:v>2016</c:v>
                </c:pt>
              </c:numCache>
            </c:numRef>
          </c:cat>
          <c:val>
            <c:numRef>
              <c:f>'EDA 8'!$B$12:$B$23</c:f>
              <c:numCache>
                <c:formatCode>General</c:formatCode>
                <c:ptCount val="12"/>
                <c:pt idx="0">
                  <c:v>497</c:v>
                </c:pt>
                <c:pt idx="1">
                  <c:v>497</c:v>
                </c:pt>
                <c:pt idx="2">
                  <c:v>511</c:v>
                </c:pt>
                <c:pt idx="3">
                  <c:v>504</c:v>
                </c:pt>
                <c:pt idx="4">
                  <c:v>497</c:v>
                </c:pt>
                <c:pt idx="5">
                  <c:v>504</c:v>
                </c:pt>
                <c:pt idx="6">
                  <c:v>1607</c:v>
                </c:pt>
                <c:pt idx="7">
                  <c:v>2473</c:v>
                </c:pt>
                <c:pt idx="8">
                  <c:v>2472</c:v>
                </c:pt>
                <c:pt idx="9">
                  <c:v>9678</c:v>
                </c:pt>
                <c:pt idx="10">
                  <c:v>9712</c:v>
                </c:pt>
                <c:pt idx="11">
                  <c:v>660</c:v>
                </c:pt>
              </c:numCache>
            </c:numRef>
          </c:val>
          <c:extLst>
            <c:ext xmlns:c16="http://schemas.microsoft.com/office/drawing/2014/chart" uri="{C3380CC4-5D6E-409C-BE32-E72D297353CC}">
              <c16:uniqueId val="{00000000-36FB-4A35-9243-183EA926A0AE}"/>
            </c:ext>
          </c:extLst>
        </c:ser>
        <c:dLbls>
          <c:showLegendKey val="0"/>
          <c:showVal val="0"/>
          <c:showCatName val="0"/>
          <c:showSerName val="0"/>
          <c:showPercent val="0"/>
          <c:showBubbleSize val="0"/>
        </c:dLbls>
        <c:gapWidth val="219"/>
        <c:overlap val="-27"/>
        <c:axId val="2002279375"/>
        <c:axId val="2002280207"/>
      </c:barChart>
      <c:catAx>
        <c:axId val="20022793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2280207"/>
        <c:crosses val="autoZero"/>
        <c:auto val="1"/>
        <c:lblAlgn val="ctr"/>
        <c:lblOffset val="100"/>
        <c:noMultiLvlLbl val="0"/>
      </c:catAx>
      <c:valAx>
        <c:axId val="20022802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227937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'EDA 9'!$C$15</c:f>
              <c:strCache>
                <c:ptCount val="1"/>
                <c:pt idx="0">
                  <c:v>Score</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'EDA 9'!$B$16:$B$173</c:f>
              <c:numCache>
                <c:formatCode>General</c:formatCode>
                <c:ptCount val="158"/>
                <c:pt idx="0">
                  <c:v>8.9</c:v>
                </c:pt>
                <c:pt idx="1">
                  <c:v>6.9</c:v>
                </c:pt>
                <c:pt idx="2">
                  <c:v>9</c:v>
                </c:pt>
                <c:pt idx="3">
                  <c:v>7.8</c:v>
                </c:pt>
                <c:pt idx="4">
                  <c:v>8.4</c:v>
                </c:pt>
                <c:pt idx="5">
                  <c:v>11.8</c:v>
                </c:pt>
                <c:pt idx="6">
                  <c:v>11.6</c:v>
                </c:pt>
                <c:pt idx="7">
                  <c:v>16.399999999999999</c:v>
                </c:pt>
                <c:pt idx="8">
                  <c:v>11.7</c:v>
                </c:pt>
                <c:pt idx="9">
                  <c:v>4.4000000000000004</c:v>
                </c:pt>
                <c:pt idx="10">
                  <c:v>10.3</c:v>
                </c:pt>
                <c:pt idx="11">
                  <c:v>3.6</c:v>
                </c:pt>
                <c:pt idx="12">
                  <c:v>10.199999999999999</c:v>
                </c:pt>
                <c:pt idx="13">
                  <c:v>14.7</c:v>
                </c:pt>
                <c:pt idx="14">
                  <c:v>5.9</c:v>
                </c:pt>
                <c:pt idx="15">
                  <c:v>6.5</c:v>
                </c:pt>
                <c:pt idx="16">
                  <c:v>13.1</c:v>
                </c:pt>
                <c:pt idx="17">
                  <c:v>17.600000000000001</c:v>
                </c:pt>
                <c:pt idx="18">
                  <c:v>10.7</c:v>
                </c:pt>
                <c:pt idx="19">
                  <c:v>4.8</c:v>
                </c:pt>
                <c:pt idx="20">
                  <c:v>13.8</c:v>
                </c:pt>
                <c:pt idx="21">
                  <c:v>5.7</c:v>
                </c:pt>
                <c:pt idx="22">
                  <c:v>20.100000000000001</c:v>
                </c:pt>
                <c:pt idx="23">
                  <c:v>10.1</c:v>
                </c:pt>
                <c:pt idx="24">
                  <c:v>27.3</c:v>
                </c:pt>
                <c:pt idx="25">
                  <c:v>7.3</c:v>
                </c:pt>
                <c:pt idx="26">
                  <c:v>18.7</c:v>
                </c:pt>
                <c:pt idx="27">
                  <c:v>15.5</c:v>
                </c:pt>
                <c:pt idx="28">
                  <c:v>13.7</c:v>
                </c:pt>
                <c:pt idx="29">
                  <c:v>23.7</c:v>
                </c:pt>
                <c:pt idx="30">
                  <c:v>8.3000000000000007</c:v>
                </c:pt>
                <c:pt idx="31">
                  <c:v>14.1</c:v>
                </c:pt>
                <c:pt idx="32">
                  <c:v>23.8</c:v>
                </c:pt>
                <c:pt idx="33">
                  <c:v>7.9</c:v>
                </c:pt>
                <c:pt idx="34">
                  <c:v>19.2</c:v>
                </c:pt>
                <c:pt idx="35">
                  <c:v>25.6</c:v>
                </c:pt>
                <c:pt idx="36">
                  <c:v>10.5</c:v>
                </c:pt>
                <c:pt idx="37">
                  <c:v>16.100000000000001</c:v>
                </c:pt>
                <c:pt idx="38">
                  <c:v>18</c:v>
                </c:pt>
                <c:pt idx="39">
                  <c:v>10</c:v>
                </c:pt>
                <c:pt idx="40">
                  <c:v>13.9</c:v>
                </c:pt>
                <c:pt idx="41">
                  <c:v>13</c:v>
                </c:pt>
                <c:pt idx="42">
                  <c:v>5.6</c:v>
                </c:pt>
                <c:pt idx="43">
                  <c:v>8.6</c:v>
                </c:pt>
                <c:pt idx="44">
                  <c:v>6.8</c:v>
                </c:pt>
                <c:pt idx="45">
                  <c:v>4.5</c:v>
                </c:pt>
                <c:pt idx="46">
                  <c:v>5.8</c:v>
                </c:pt>
                <c:pt idx="47">
                  <c:v>6.4</c:v>
                </c:pt>
                <c:pt idx="48">
                  <c:v>13.4</c:v>
                </c:pt>
                <c:pt idx="49">
                  <c:v>14</c:v>
                </c:pt>
                <c:pt idx="50">
                  <c:v>22.7</c:v>
                </c:pt>
                <c:pt idx="51">
                  <c:v>5.5</c:v>
                </c:pt>
                <c:pt idx="52">
                  <c:v>20.2</c:v>
                </c:pt>
                <c:pt idx="53">
                  <c:v>30.1</c:v>
                </c:pt>
                <c:pt idx="54">
                  <c:v>12.9</c:v>
                </c:pt>
                <c:pt idx="55">
                  <c:v>11.4</c:v>
                </c:pt>
                <c:pt idx="56">
                  <c:v>10.9</c:v>
                </c:pt>
                <c:pt idx="57">
                  <c:v>17.399999999999999</c:v>
                </c:pt>
                <c:pt idx="58">
                  <c:v>32.700000000000003</c:v>
                </c:pt>
                <c:pt idx="59">
                  <c:v>24.5</c:v>
                </c:pt>
                <c:pt idx="60">
                  <c:v>16.899999999999999</c:v>
                </c:pt>
                <c:pt idx="61">
                  <c:v>15.7</c:v>
                </c:pt>
                <c:pt idx="62">
                  <c:v>15.3</c:v>
                </c:pt>
                <c:pt idx="63">
                  <c:v>15.9</c:v>
                </c:pt>
                <c:pt idx="64">
                  <c:v>11.5</c:v>
                </c:pt>
                <c:pt idx="65">
                  <c:v>13.5</c:v>
                </c:pt>
                <c:pt idx="66">
                  <c:v>4.5999999999999996</c:v>
                </c:pt>
                <c:pt idx="67">
                  <c:v>12</c:v>
                </c:pt>
                <c:pt idx="68">
                  <c:v>12.7</c:v>
                </c:pt>
                <c:pt idx="69">
                  <c:v>17.3</c:v>
                </c:pt>
                <c:pt idx="70">
                  <c:v>6.6</c:v>
                </c:pt>
                <c:pt idx="71">
                  <c:v>8</c:v>
                </c:pt>
                <c:pt idx="72">
                  <c:v>31.5</c:v>
                </c:pt>
                <c:pt idx="73">
                  <c:v>15.1</c:v>
                </c:pt>
                <c:pt idx="74">
                  <c:v>15</c:v>
                </c:pt>
                <c:pt idx="75">
                  <c:v>18.100000000000001</c:v>
                </c:pt>
                <c:pt idx="76">
                  <c:v>12.1</c:v>
                </c:pt>
                <c:pt idx="77">
                  <c:v>12.4</c:v>
                </c:pt>
                <c:pt idx="78">
                  <c:v>11</c:v>
                </c:pt>
                <c:pt idx="79">
                  <c:v>16</c:v>
                </c:pt>
                <c:pt idx="80">
                  <c:v>11.9</c:v>
                </c:pt>
                <c:pt idx="81">
                  <c:v>22</c:v>
                </c:pt>
                <c:pt idx="82">
                  <c:v>41.9</c:v>
                </c:pt>
                <c:pt idx="83">
                  <c:v>13.3</c:v>
                </c:pt>
                <c:pt idx="84">
                  <c:v>5</c:v>
                </c:pt>
                <c:pt idx="85">
                  <c:v>34.1</c:v>
                </c:pt>
                <c:pt idx="86">
                  <c:v>14.9</c:v>
                </c:pt>
                <c:pt idx="87">
                  <c:v>17.100000000000001</c:v>
                </c:pt>
                <c:pt idx="88">
                  <c:v>21.6</c:v>
                </c:pt>
                <c:pt idx="89">
                  <c:v>31.2</c:v>
                </c:pt>
                <c:pt idx="90">
                  <c:v>11.1</c:v>
                </c:pt>
                <c:pt idx="91">
                  <c:v>16.3</c:v>
                </c:pt>
                <c:pt idx="92">
                  <c:v>8.6999999999999993</c:v>
                </c:pt>
                <c:pt idx="93">
                  <c:v>12.2</c:v>
                </c:pt>
                <c:pt idx="94">
                  <c:v>15.4</c:v>
                </c:pt>
                <c:pt idx="95">
                  <c:v>17</c:v>
                </c:pt>
                <c:pt idx="96">
                  <c:v>18.899999999999999</c:v>
                </c:pt>
                <c:pt idx="97">
                  <c:v>23.3</c:v>
                </c:pt>
                <c:pt idx="98">
                  <c:v>18.2</c:v>
                </c:pt>
                <c:pt idx="99">
                  <c:v>25.9</c:v>
                </c:pt>
                <c:pt idx="100">
                  <c:v>15.8</c:v>
                </c:pt>
                <c:pt idx="101">
                  <c:v>19.399999999999999</c:v>
                </c:pt>
                <c:pt idx="102">
                  <c:v>17.2</c:v>
                </c:pt>
                <c:pt idx="103">
                  <c:v>15.2</c:v>
                </c:pt>
                <c:pt idx="104">
                  <c:v>18.3</c:v>
                </c:pt>
                <c:pt idx="105">
                  <c:v>13.6</c:v>
                </c:pt>
                <c:pt idx="106">
                  <c:v>29.9</c:v>
                </c:pt>
                <c:pt idx="107">
                  <c:v>19.600000000000001</c:v>
                </c:pt>
                <c:pt idx="108">
                  <c:v>8.5</c:v>
                </c:pt>
                <c:pt idx="109">
                  <c:v>14.4</c:v>
                </c:pt>
                <c:pt idx="110">
                  <c:v>38.4</c:v>
                </c:pt>
                <c:pt idx="111">
                  <c:v>16.600000000000001</c:v>
                </c:pt>
                <c:pt idx="112">
                  <c:v>9.3000000000000007</c:v>
                </c:pt>
                <c:pt idx="113">
                  <c:v>16.2</c:v>
                </c:pt>
                <c:pt idx="114">
                  <c:v>4.0999999999999996</c:v>
                </c:pt>
                <c:pt idx="115">
                  <c:v>52.5</c:v>
                </c:pt>
                <c:pt idx="116">
                  <c:v>40.5</c:v>
                </c:pt>
                <c:pt idx="117">
                  <c:v>70.400000000000006</c:v>
                </c:pt>
                <c:pt idx="118">
                  <c:v>27.6</c:v>
                </c:pt>
                <c:pt idx="119">
                  <c:v>22.2</c:v>
                </c:pt>
                <c:pt idx="120">
                  <c:v>18.8</c:v>
                </c:pt>
                <c:pt idx="121">
                  <c:v>59.1</c:v>
                </c:pt>
                <c:pt idx="122">
                  <c:v>24.6</c:v>
                </c:pt>
                <c:pt idx="123">
                  <c:v>38.9</c:v>
                </c:pt>
                <c:pt idx="124">
                  <c:v>10.8</c:v>
                </c:pt>
                <c:pt idx="125">
                  <c:v>14.6</c:v>
                </c:pt>
                <c:pt idx="126">
                  <c:v>20.5</c:v>
                </c:pt>
                <c:pt idx="127">
                  <c:v>19</c:v>
                </c:pt>
                <c:pt idx="128">
                  <c:v>9.1999999999999993</c:v>
                </c:pt>
                <c:pt idx="129">
                  <c:v>28.3</c:v>
                </c:pt>
                <c:pt idx="130">
                  <c:v>19.5</c:v>
                </c:pt>
                <c:pt idx="131">
                  <c:v>19.3</c:v>
                </c:pt>
                <c:pt idx="132">
                  <c:v>20.3</c:v>
                </c:pt>
                <c:pt idx="133">
                  <c:v>22.5</c:v>
                </c:pt>
                <c:pt idx="134">
                  <c:v>12.6</c:v>
                </c:pt>
                <c:pt idx="135">
                  <c:v>39.299999999999997</c:v>
                </c:pt>
                <c:pt idx="136">
                  <c:v>21.4</c:v>
                </c:pt>
                <c:pt idx="137">
                  <c:v>14.8</c:v>
                </c:pt>
                <c:pt idx="138">
                  <c:v>24.4</c:v>
                </c:pt>
                <c:pt idx="139">
                  <c:v>42</c:v>
                </c:pt>
                <c:pt idx="140">
                  <c:v>22.1</c:v>
                </c:pt>
                <c:pt idx="141">
                  <c:v>21.5</c:v>
                </c:pt>
                <c:pt idx="142">
                  <c:v>26.3</c:v>
                </c:pt>
                <c:pt idx="143">
                  <c:v>20.7</c:v>
                </c:pt>
                <c:pt idx="144">
                  <c:v>7.1</c:v>
                </c:pt>
                <c:pt idx="145">
                  <c:v>22.8</c:v>
                </c:pt>
                <c:pt idx="146">
                  <c:v>30.3</c:v>
                </c:pt>
                <c:pt idx="147">
                  <c:v>26.1</c:v>
                </c:pt>
                <c:pt idx="148">
                  <c:v>25</c:v>
                </c:pt>
                <c:pt idx="149">
                  <c:v>16.5</c:v>
                </c:pt>
                <c:pt idx="150">
                  <c:v>37.4</c:v>
                </c:pt>
                <c:pt idx="151">
                  <c:v>7.7</c:v>
                </c:pt>
                <c:pt idx="152">
                  <c:v>12.3</c:v>
                </c:pt>
                <c:pt idx="153">
                  <c:v>43.4</c:v>
                </c:pt>
                <c:pt idx="154">
                  <c:v>24.2</c:v>
                </c:pt>
                <c:pt idx="155">
                  <c:v>11.2</c:v>
                </c:pt>
                <c:pt idx="156">
                  <c:v>43.2</c:v>
                </c:pt>
                <c:pt idx="157">
                  <c:v>17.899999999999999</c:v>
                </c:pt>
              </c:numCache>
            </c:numRef>
          </c:xVal>
          <c:yVal>
            <c:numRef>
              <c:f>'EDA 9'!$C$16:$C$173</c:f>
              <c:numCache>
                <c:formatCode>General</c:formatCode>
                <c:ptCount val="158"/>
                <c:pt idx="0">
                  <c:v>74.662099999999995</c:v>
                </c:pt>
                <c:pt idx="1">
                  <c:v>62.622399999999999</c:v>
                </c:pt>
                <c:pt idx="2">
                  <c:v>55.026499999999999</c:v>
                </c:pt>
                <c:pt idx="3">
                  <c:v>50.980800000000002</c:v>
                </c:pt>
                <c:pt idx="4">
                  <c:v>55.725700000000003</c:v>
                </c:pt>
                <c:pt idx="5">
                  <c:v>57.799199999999999</c:v>
                </c:pt>
                <c:pt idx="6">
                  <c:v>62.825899999999997</c:v>
                </c:pt>
                <c:pt idx="7">
                  <c:v>57.528100000000002</c:v>
                </c:pt>
                <c:pt idx="8">
                  <c:v>69.7059</c:v>
                </c:pt>
                <c:pt idx="9">
                  <c:v>53.770800000000001</c:v>
                </c:pt>
                <c:pt idx="10">
                  <c:v>49.685699999999997</c:v>
                </c:pt>
                <c:pt idx="11">
                  <c:v>48.863599999999998</c:v>
                </c:pt>
                <c:pt idx="12">
                  <c:v>58.043799999999997</c:v>
                </c:pt>
                <c:pt idx="13">
                  <c:v>99.664100000000005</c:v>
                </c:pt>
                <c:pt idx="14">
                  <c:v>55.474800000000002</c:v>
                </c:pt>
                <c:pt idx="15">
                  <c:v>50.192</c:v>
                </c:pt>
                <c:pt idx="16">
                  <c:v>67.862700000000004</c:v>
                </c:pt>
                <c:pt idx="17">
                  <c:v>64.4191</c:v>
                </c:pt>
                <c:pt idx="18">
                  <c:v>59.442399999999999</c:v>
                </c:pt>
                <c:pt idx="19">
                  <c:v>60.2562</c:v>
                </c:pt>
                <c:pt idx="20">
                  <c:v>60.020600000000002</c:v>
                </c:pt>
                <c:pt idx="21">
                  <c:v>61.059600000000003</c:v>
                </c:pt>
                <c:pt idx="22">
                  <c:v>76.053299999999993</c:v>
                </c:pt>
                <c:pt idx="23">
                  <c:v>66.397999999999996</c:v>
                </c:pt>
                <c:pt idx="24">
                  <c:v>53.5396</c:v>
                </c:pt>
                <c:pt idx="25">
                  <c:v>47.307899999999997</c:v>
                </c:pt>
                <c:pt idx="26">
                  <c:v>46.355600000000003</c:v>
                </c:pt>
                <c:pt idx="27">
                  <c:v>81.054100000000005</c:v>
                </c:pt>
                <c:pt idx="28">
                  <c:v>66.504300000000001</c:v>
                </c:pt>
                <c:pt idx="29">
                  <c:v>53.270499999999998</c:v>
                </c:pt>
                <c:pt idx="30">
                  <c:v>88.173100000000005</c:v>
                </c:pt>
                <c:pt idx="31">
                  <c:v>71.647099999999995</c:v>
                </c:pt>
                <c:pt idx="32">
                  <c:v>130</c:v>
                </c:pt>
                <c:pt idx="33">
                  <c:v>73.684899999999999</c:v>
                </c:pt>
                <c:pt idx="34">
                  <c:v>103.6271</c:v>
                </c:pt>
                <c:pt idx="35">
                  <c:v>80.696100000000001</c:v>
                </c:pt>
                <c:pt idx="36">
                  <c:v>70.944400000000002</c:v>
                </c:pt>
                <c:pt idx="37">
                  <c:v>55.543599999999998</c:v>
                </c:pt>
                <c:pt idx="38">
                  <c:v>56.929600000000001</c:v>
                </c:pt>
                <c:pt idx="39">
                  <c:v>86.165000000000006</c:v>
                </c:pt>
                <c:pt idx="40">
                  <c:v>55.193100000000001</c:v>
                </c:pt>
                <c:pt idx="41">
                  <c:v>73.510599999999997</c:v>
                </c:pt>
                <c:pt idx="42">
                  <c:v>53.496600000000001</c:v>
                </c:pt>
                <c:pt idx="43">
                  <c:v>46.048299999999998</c:v>
                </c:pt>
                <c:pt idx="44">
                  <c:v>43.3125</c:v>
                </c:pt>
                <c:pt idx="45">
                  <c:v>54.152799999999999</c:v>
                </c:pt>
                <c:pt idx="46">
                  <c:v>37.8384</c:v>
                </c:pt>
                <c:pt idx="47">
                  <c:v>49.866700000000002</c:v>
                </c:pt>
                <c:pt idx="48">
                  <c:v>98.292599999999993</c:v>
                </c:pt>
                <c:pt idx="49">
                  <c:v>65.142899999999997</c:v>
                </c:pt>
                <c:pt idx="50">
                  <c:v>80.245599999999996</c:v>
                </c:pt>
                <c:pt idx="51">
                  <c:v>104.53660000000001</c:v>
                </c:pt>
                <c:pt idx="52">
                  <c:v>57.057699999999997</c:v>
                </c:pt>
                <c:pt idx="53">
                  <c:v>163.7353</c:v>
                </c:pt>
                <c:pt idx="54">
                  <c:v>43.472200000000001</c:v>
                </c:pt>
                <c:pt idx="55">
                  <c:v>65.916700000000006</c:v>
                </c:pt>
                <c:pt idx="56">
                  <c:v>86.679199999999994</c:v>
                </c:pt>
                <c:pt idx="57">
                  <c:v>93.569000000000003</c:v>
                </c:pt>
                <c:pt idx="58">
                  <c:v>42.261499999999998</c:v>
                </c:pt>
                <c:pt idx="59">
                  <c:v>72.885999999999996</c:v>
                </c:pt>
                <c:pt idx="60">
                  <c:v>44.6252</c:v>
                </c:pt>
                <c:pt idx="61">
                  <c:v>66.581999999999994</c:v>
                </c:pt>
                <c:pt idx="62">
                  <c:v>84.980599999999995</c:v>
                </c:pt>
                <c:pt idx="63">
                  <c:v>137.67400000000001</c:v>
                </c:pt>
                <c:pt idx="64">
                  <c:v>70.502300000000005</c:v>
                </c:pt>
                <c:pt idx="65">
                  <c:v>107.369</c:v>
                </c:pt>
                <c:pt idx="66">
                  <c:v>95.256399999999999</c:v>
                </c:pt>
                <c:pt idx="67">
                  <c:v>126.8184</c:v>
                </c:pt>
                <c:pt idx="68">
                  <c:v>63.081200000000003</c:v>
                </c:pt>
                <c:pt idx="69">
                  <c:v>49.453499999999998</c:v>
                </c:pt>
                <c:pt idx="70">
                  <c:v>73.663399999999996</c:v>
                </c:pt>
                <c:pt idx="71">
                  <c:v>158.04349999999999</c:v>
                </c:pt>
                <c:pt idx="72">
                  <c:v>75.322000000000003</c:v>
                </c:pt>
                <c:pt idx="73">
                  <c:v>61.3262</c:v>
                </c:pt>
                <c:pt idx="74">
                  <c:v>58.768099999999997</c:v>
                </c:pt>
                <c:pt idx="75">
                  <c:v>58.24</c:v>
                </c:pt>
                <c:pt idx="76">
                  <c:v>114.1101</c:v>
                </c:pt>
                <c:pt idx="77">
                  <c:v>57.916699999999999</c:v>
                </c:pt>
                <c:pt idx="78">
                  <c:v>365.5</c:v>
                </c:pt>
                <c:pt idx="79">
                  <c:v>127.7842</c:v>
                </c:pt>
                <c:pt idx="80">
                  <c:v>97.869600000000005</c:v>
                </c:pt>
                <c:pt idx="81">
                  <c:v>105.95650000000001</c:v>
                </c:pt>
                <c:pt idx="82">
                  <c:v>55.42</c:v>
                </c:pt>
                <c:pt idx="83">
                  <c:v>188.4545</c:v>
                </c:pt>
                <c:pt idx="84">
                  <c:v>69.980900000000005</c:v>
                </c:pt>
                <c:pt idx="85">
                  <c:v>56.053199999999997</c:v>
                </c:pt>
                <c:pt idx="86">
                  <c:v>137.67310000000001</c:v>
                </c:pt>
                <c:pt idx="87">
                  <c:v>54.182499999999997</c:v>
                </c:pt>
                <c:pt idx="88">
                  <c:v>73.616699999999994</c:v>
                </c:pt>
                <c:pt idx="89">
                  <c:v>40.408499999999997</c:v>
                </c:pt>
                <c:pt idx="90">
                  <c:v>209.71430000000001</c:v>
                </c:pt>
                <c:pt idx="91">
                  <c:v>96.833299999999994</c:v>
                </c:pt>
                <c:pt idx="92">
                  <c:v>51.6</c:v>
                </c:pt>
                <c:pt idx="93">
                  <c:v>127.37179999999999</c:v>
                </c:pt>
                <c:pt idx="94">
                  <c:v>53.331000000000003</c:v>
                </c:pt>
                <c:pt idx="95">
                  <c:v>64.172399999999996</c:v>
                </c:pt>
                <c:pt idx="96">
                  <c:v>110.9884</c:v>
                </c:pt>
                <c:pt idx="97">
                  <c:v>417.5455</c:v>
                </c:pt>
                <c:pt idx="98">
                  <c:v>73.030799999999999</c:v>
                </c:pt>
                <c:pt idx="99">
                  <c:v>98.031700000000001</c:v>
                </c:pt>
                <c:pt idx="100">
                  <c:v>124.54349999999999</c:v>
                </c:pt>
                <c:pt idx="101">
                  <c:v>117.8305</c:v>
                </c:pt>
                <c:pt idx="102">
                  <c:v>225.2647</c:v>
                </c:pt>
                <c:pt idx="103">
                  <c:v>122</c:v>
                </c:pt>
                <c:pt idx="104">
                  <c:v>166.85</c:v>
                </c:pt>
                <c:pt idx="105">
                  <c:v>63.472000000000001</c:v>
                </c:pt>
                <c:pt idx="106">
                  <c:v>70.172799999999995</c:v>
                </c:pt>
                <c:pt idx="107">
                  <c:v>374.0455</c:v>
                </c:pt>
                <c:pt idx="108">
                  <c:v>101.3721</c:v>
                </c:pt>
                <c:pt idx="109">
                  <c:v>97.012</c:v>
                </c:pt>
                <c:pt idx="110">
                  <c:v>48</c:v>
                </c:pt>
                <c:pt idx="111">
                  <c:v>118.9773</c:v>
                </c:pt>
                <c:pt idx="112">
                  <c:v>102.94119999999999</c:v>
                </c:pt>
                <c:pt idx="113">
                  <c:v>116.9808</c:v>
                </c:pt>
                <c:pt idx="114">
                  <c:v>51.136699999999998</c:v>
                </c:pt>
                <c:pt idx="115">
                  <c:v>107.9796</c:v>
                </c:pt>
                <c:pt idx="116">
                  <c:v>89.692300000000003</c:v>
                </c:pt>
                <c:pt idx="117">
                  <c:v>51.441899999999997</c:v>
                </c:pt>
                <c:pt idx="118">
                  <c:v>107.26090000000001</c:v>
                </c:pt>
                <c:pt idx="119">
                  <c:v>268.03570000000002</c:v>
                </c:pt>
                <c:pt idx="120">
                  <c:v>78.156400000000005</c:v>
                </c:pt>
                <c:pt idx="121">
                  <c:v>203.72730000000001</c:v>
                </c:pt>
                <c:pt idx="122">
                  <c:v>96</c:v>
                </c:pt>
                <c:pt idx="123">
                  <c:v>98.7</c:v>
                </c:pt>
                <c:pt idx="124">
                  <c:v>80.156999999999996</c:v>
                </c:pt>
                <c:pt idx="125">
                  <c:v>77.573499999999996</c:v>
                </c:pt>
                <c:pt idx="126">
                  <c:v>93.033900000000003</c:v>
                </c:pt>
                <c:pt idx="127">
                  <c:v>118</c:v>
                </c:pt>
                <c:pt idx="128">
                  <c:v>119.5385</c:v>
                </c:pt>
                <c:pt idx="129">
                  <c:v>238.22730000000001</c:v>
                </c:pt>
                <c:pt idx="130">
                  <c:v>49.2014</c:v>
                </c:pt>
                <c:pt idx="131">
                  <c:v>50.324800000000003</c:v>
                </c:pt>
                <c:pt idx="132">
                  <c:v>117.23909999999999</c:v>
                </c:pt>
                <c:pt idx="133">
                  <c:v>119.2</c:v>
                </c:pt>
                <c:pt idx="134">
                  <c:v>134.61760000000001</c:v>
                </c:pt>
                <c:pt idx="135">
                  <c:v>107.413</c:v>
                </c:pt>
                <c:pt idx="136">
                  <c:v>42</c:v>
                </c:pt>
                <c:pt idx="137">
                  <c:v>90.305800000000005</c:v>
                </c:pt>
                <c:pt idx="138">
                  <c:v>65.982100000000003</c:v>
                </c:pt>
                <c:pt idx="139">
                  <c:v>111.47499999999999</c:v>
                </c:pt>
                <c:pt idx="140">
                  <c:v>53.833300000000001</c:v>
                </c:pt>
                <c:pt idx="141">
                  <c:v>194.6765</c:v>
                </c:pt>
                <c:pt idx="142">
                  <c:v>119.2</c:v>
                </c:pt>
                <c:pt idx="143">
                  <c:v>112.73909999999999</c:v>
                </c:pt>
                <c:pt idx="144">
                  <c:v>208.64709999999999</c:v>
                </c:pt>
                <c:pt idx="145">
                  <c:v>131.07140000000001</c:v>
                </c:pt>
                <c:pt idx="146">
                  <c:v>166.3235</c:v>
                </c:pt>
                <c:pt idx="147">
                  <c:v>114.5714</c:v>
                </c:pt>
                <c:pt idx="148">
                  <c:v>307.96429999999998</c:v>
                </c:pt>
                <c:pt idx="149">
                  <c:v>244.75</c:v>
                </c:pt>
                <c:pt idx="150">
                  <c:v>58.333300000000001</c:v>
                </c:pt>
                <c:pt idx="151">
                  <c:v>159.36670000000001</c:v>
                </c:pt>
                <c:pt idx="152">
                  <c:v>196.13640000000001</c:v>
                </c:pt>
                <c:pt idx="153">
                  <c:v>166.81819999999999</c:v>
                </c:pt>
                <c:pt idx="154">
                  <c:v>211.86359999999999</c:v>
                </c:pt>
                <c:pt idx="155">
                  <c:v>51.833300000000001</c:v>
                </c:pt>
                <c:pt idx="156">
                  <c:v>330.0455</c:v>
                </c:pt>
                <c:pt idx="157">
                  <c:v>52.333300000000001</c:v>
                </c:pt>
              </c:numCache>
            </c:numRef>
          </c:yVal>
          <c:smooth val="0"/>
          <c:extLst>
            <c:ext xmlns:c16="http://schemas.microsoft.com/office/drawing/2014/chart" uri="{C3380CC4-5D6E-409C-BE32-E72D297353CC}">
              <c16:uniqueId val="{00000001-E7D9-4115-8493-2580A1AEB3CE}"/>
            </c:ext>
          </c:extLst>
        </c:ser>
        <c:dLbls>
          <c:showLegendKey val="0"/>
          <c:showVal val="0"/>
          <c:showCatName val="0"/>
          <c:showSerName val="0"/>
          <c:showPercent val="0"/>
          <c:showBubbleSize val="0"/>
        </c:dLbls>
        <c:axId val="1007540448"/>
        <c:axId val="1007539616"/>
      </c:scatterChart>
      <c:valAx>
        <c:axId val="10075404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07539616"/>
        <c:crosses val="autoZero"/>
        <c:crossBetween val="midCat"/>
      </c:valAx>
      <c:valAx>
        <c:axId val="10075396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0754044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'EDA 10'!$B$15</c:f>
              <c:strCache>
                <c:ptCount val="1"/>
                <c:pt idx="0">
                  <c:v>Total_Female_Students</c:v>
                </c:pt>
              </c:strCache>
            </c:strRef>
          </c:tx>
          <c:spPr>
            <a:solidFill>
              <a:schemeClr val="accent1"/>
            </a:solidFill>
            <a:ln>
              <a:noFill/>
            </a:ln>
            <a:effectLst/>
          </c:spPr>
          <c:invertIfNegative val="0"/>
          <c:cat>
            <c:strRef>
              <c:f>'EDA 10'!$A$16:$A$260</c:f>
              <c:strCache>
                <c:ptCount val="245"/>
                <c:pt idx="0">
                  <c:v>Harvard University</c:v>
                </c:pt>
                <c:pt idx="1">
                  <c:v>California Institute of Technology</c:v>
                </c:pt>
                <c:pt idx="2">
                  <c:v>Massachusetts Institute of Technology</c:v>
                </c:pt>
                <c:pt idx="3">
                  <c:v>Stanford University</c:v>
                </c:pt>
                <c:pt idx="4">
                  <c:v>Princeton University</c:v>
                </c:pt>
                <c:pt idx="5">
                  <c:v>University of Cambridge</c:v>
                </c:pt>
                <c:pt idx="6">
                  <c:v>University of Oxford</c:v>
                </c:pt>
                <c:pt idx="7">
                  <c:v>University of California, Berkeley</c:v>
                </c:pt>
                <c:pt idx="8">
                  <c:v>Imperial College London</c:v>
                </c:pt>
                <c:pt idx="9">
                  <c:v>Yale University</c:v>
                </c:pt>
                <c:pt idx="10">
                  <c:v>University of California, Los Angeles</c:v>
                </c:pt>
                <c:pt idx="11">
                  <c:v>University of Chicago</c:v>
                </c:pt>
                <c:pt idx="12">
                  <c:v>Johns Hopkins University</c:v>
                </c:pt>
                <c:pt idx="13">
                  <c:v>Cornell University</c:v>
                </c:pt>
                <c:pt idx="14">
                  <c:v>ETH Zurich Ã¢â‚¬â€œ Swiss Federal Institute of Technology Zurich</c:v>
                </c:pt>
                <c:pt idx="15">
                  <c:v>University of Michigan</c:v>
                </c:pt>
                <c:pt idx="16">
                  <c:v>Columbia University</c:v>
                </c:pt>
                <c:pt idx="17">
                  <c:v>University of Pennsylvania</c:v>
                </c:pt>
                <c:pt idx="18">
                  <c:v>Carnegie Mellon University</c:v>
                </c:pt>
                <c:pt idx="19">
                  <c:v>University of Hong Kong</c:v>
                </c:pt>
                <c:pt idx="20">
                  <c:v>University College London</c:v>
                </c:pt>
                <c:pt idx="21">
                  <c:v>University of Washington</c:v>
                </c:pt>
                <c:pt idx="22">
                  <c:v>Duke University</c:v>
                </c:pt>
                <c:pt idx="23">
                  <c:v>Northwestern University</c:v>
                </c:pt>
                <c:pt idx="24">
                  <c:v>University of Tokyo</c:v>
                </c:pt>
                <c:pt idx="25">
                  <c:v>Georgia Institute of Technology</c:v>
                </c:pt>
                <c:pt idx="26">
                  <c:v>Pohang University of Science and Technology</c:v>
                </c:pt>
                <c:pt idx="27">
                  <c:v>University of California, Santa Barbara</c:v>
                </c:pt>
                <c:pt idx="28">
                  <c:v>University of British Columbia</c:v>
                </c:pt>
                <c:pt idx="29">
                  <c:v>University of North Carolina at Chapel Hill</c:v>
                </c:pt>
                <c:pt idx="30">
                  <c:v>University of California, San Diego</c:v>
                </c:pt>
                <c:pt idx="31">
                  <c:v>University of Illinois at Urbana-Champaign</c:v>
                </c:pt>
                <c:pt idx="32">
                  <c:v>National University of Singapore</c:v>
                </c:pt>
                <c:pt idx="33">
                  <c:v>McGill University</c:v>
                </c:pt>
                <c:pt idx="34">
                  <c:v>University of Melbourne</c:v>
                </c:pt>
                <c:pt idx="35">
                  <c:v>Peking University</c:v>
                </c:pt>
                <c:pt idx="36">
                  <c:v>Washington University in St Louis</c:v>
                </c:pt>
                <c:pt idx="37">
                  <c:v>Ãƒâ€°cole Polytechnique</c:v>
                </c:pt>
                <c:pt idx="38">
                  <c:v>University of Edinburgh</c:v>
                </c:pt>
                <c:pt idx="39">
                  <c:v>Hong Kong University of Science and Technology</c:v>
                </c:pt>
                <c:pt idx="40">
                  <c:v>Ãƒâ€°cole Normale SupÃƒÂ©rieure</c:v>
                </c:pt>
                <c:pt idx="41">
                  <c:v>Australian National University</c:v>
                </c:pt>
                <c:pt idx="42">
                  <c:v>University of GÃƒÂ¶ttingen</c:v>
                </c:pt>
                <c:pt idx="43">
                  <c:v>Rice University</c:v>
                </c:pt>
                <c:pt idx="44">
                  <c:v>Ãƒâ€°cole Polytechnique FÃƒÂ©dÃƒÂ©rale de Lausanne</c:v>
                </c:pt>
                <c:pt idx="45">
                  <c:v>University of California, Irvine</c:v>
                </c:pt>
                <c:pt idx="46">
                  <c:v>Vanderbilt University</c:v>
                </c:pt>
                <c:pt idx="47">
                  <c:v>University of Minnesota</c:v>
                </c:pt>
                <c:pt idx="48">
                  <c:v>Tufts University</c:v>
                </c:pt>
                <c:pt idx="49">
                  <c:v>University of California, Davis</c:v>
                </c:pt>
                <c:pt idx="50">
                  <c:v>Brown University</c:v>
                </c:pt>
                <c:pt idx="51">
                  <c:v>University of Massachusetts</c:v>
                </c:pt>
                <c:pt idx="52">
                  <c:v>Kyoto University</c:v>
                </c:pt>
                <c:pt idx="53">
                  <c:v>Tsinghua University</c:v>
                </c:pt>
                <c:pt idx="54">
                  <c:v>Boston University</c:v>
                </c:pt>
                <c:pt idx="55">
                  <c:v>New York University</c:v>
                </c:pt>
                <c:pt idx="56">
                  <c:v>Emory University</c:v>
                </c:pt>
                <c:pt idx="57">
                  <c:v>LMU Munich</c:v>
                </c:pt>
                <c:pt idx="58">
                  <c:v>University of Notre Dame</c:v>
                </c:pt>
                <c:pt idx="59">
                  <c:v>University of Pittsburgh</c:v>
                </c:pt>
                <c:pt idx="60">
                  <c:v>Case Western Reserve University</c:v>
                </c:pt>
                <c:pt idx="61">
                  <c:v>Ohio State University</c:v>
                </c:pt>
                <c:pt idx="62">
                  <c:v>University of Colorado Boulder</c:v>
                </c:pt>
                <c:pt idx="63">
                  <c:v>University of Bristol</c:v>
                </c:pt>
                <c:pt idx="64">
                  <c:v>University of California, Santa Cruz</c:v>
                </c:pt>
                <c:pt idx="65">
                  <c:v>Yeshiva University</c:v>
                </c:pt>
                <c:pt idx="66">
                  <c:v>University of Sydney</c:v>
                </c:pt>
                <c:pt idx="67">
                  <c:v>University of Virginia</c:v>
                </c:pt>
                <c:pt idx="68">
                  <c:v>University of Adelaide</c:v>
                </c:pt>
                <c:pt idx="69">
                  <c:v>University of Southern California</c:v>
                </c:pt>
                <c:pt idx="70">
                  <c:v>William &amp; Mary</c:v>
                </c:pt>
                <c:pt idx="71">
                  <c:v>Trinity College Dublin</c:v>
                </c:pt>
                <c:pt idx="72">
                  <c:v>KingÃ¢â‚¬â„¢s College London</c:v>
                </c:pt>
                <c:pt idx="73">
                  <c:v>Stony Brook University</c:v>
                </c:pt>
                <c:pt idx="74">
                  <c:v>Korea Advanced Institute of Science and Technology (KAIST)</c:v>
                </c:pt>
                <c:pt idx="75">
                  <c:v>University of Sussex</c:v>
                </c:pt>
                <c:pt idx="76">
                  <c:v>The University of Queensland</c:v>
                </c:pt>
                <c:pt idx="77">
                  <c:v>Heidelberg University</c:v>
                </c:pt>
                <c:pt idx="78">
                  <c:v>University of Utah</c:v>
                </c:pt>
                <c:pt idx="79">
                  <c:v>Durham University</c:v>
                </c:pt>
                <c:pt idx="80">
                  <c:v>University of Manchester</c:v>
                </c:pt>
                <c:pt idx="81">
                  <c:v>Royal Holloway, University of London</c:v>
                </c:pt>
                <c:pt idx="82">
                  <c:v>Lund University</c:v>
                </c:pt>
                <c:pt idx="83">
                  <c:v>University of Southampton</c:v>
                </c:pt>
                <c:pt idx="84">
                  <c:v>University of Zurich</c:v>
                </c:pt>
                <c:pt idx="85">
                  <c:v>Wake Forest University</c:v>
                </c:pt>
                <c:pt idx="86">
                  <c:v>University College Dublin</c:v>
                </c:pt>
                <c:pt idx="87">
                  <c:v>George Washington University</c:v>
                </c:pt>
                <c:pt idx="88">
                  <c:v>University of Arizona</c:v>
                </c:pt>
                <c:pt idx="89">
                  <c:v>University of Basel</c:v>
                </c:pt>
                <c:pt idx="90">
                  <c:v>University of Maryland, College Park</c:v>
                </c:pt>
                <c:pt idx="91">
                  <c:v>Dartmouth College</c:v>
                </c:pt>
                <c:pt idx="92">
                  <c:v>Ãƒâ€°cole normale supÃƒÂ©rieure de Lyon</c:v>
                </c:pt>
                <c:pt idx="93">
                  <c:v>Technical University of Munich</c:v>
                </c:pt>
                <c:pt idx="94">
                  <c:v>University of Helsinki</c:v>
                </c:pt>
                <c:pt idx="95">
                  <c:v>University of St Andrews</c:v>
                </c:pt>
                <c:pt idx="96">
                  <c:v>Rensselaer Polytechnic Institute</c:v>
                </c:pt>
                <c:pt idx="97">
                  <c:v>Rutgers, the State University of New Jersey</c:v>
                </c:pt>
                <c:pt idx="98">
                  <c:v>Purdue University</c:v>
                </c:pt>
                <c:pt idx="99">
                  <c:v>National Tsing Hua University</c:v>
                </c:pt>
                <c:pt idx="100">
                  <c:v>University of Cape Town</c:v>
                </c:pt>
                <c:pt idx="101">
                  <c:v>Pennsylvania State University</c:v>
                </c:pt>
                <c:pt idx="102">
                  <c:v>Seoul National University</c:v>
                </c:pt>
                <c:pt idx="103">
                  <c:v>Hong Kong Baptist University</c:v>
                </c:pt>
                <c:pt idx="104">
                  <c:v>Tokyo Institute of Technology</c:v>
                </c:pt>
                <c:pt idx="105">
                  <c:v>Eindhoven University of Technology</c:v>
                </c:pt>
                <c:pt idx="106">
                  <c:v>National Taiwan University</c:v>
                </c:pt>
                <c:pt idx="107">
                  <c:v>University of California, Riverside</c:v>
                </c:pt>
                <c:pt idx="108">
                  <c:v>University of Geneva</c:v>
                </c:pt>
                <c:pt idx="109">
                  <c:v>KU Leuven</c:v>
                </c:pt>
                <c:pt idx="110">
                  <c:v>Nanjing University</c:v>
                </c:pt>
                <c:pt idx="111">
                  <c:v>Queen Mary University of London</c:v>
                </c:pt>
                <c:pt idx="112">
                  <c:v>Michigan State University</c:v>
                </c:pt>
                <c:pt idx="113">
                  <c:v>Technical University of Denmark</c:v>
                </c:pt>
                <c:pt idx="114">
                  <c:v>Ghent University</c:v>
                </c:pt>
                <c:pt idx="115">
                  <c:v>Lancaster University</c:v>
                </c:pt>
                <c:pt idx="116">
                  <c:v>Leiden University</c:v>
                </c:pt>
                <c:pt idx="117">
                  <c:v>University of Alberta</c:v>
                </c:pt>
                <c:pt idx="118">
                  <c:v>University of Glasgow</c:v>
                </c:pt>
                <c:pt idx="119">
                  <c:v>Osaka University</c:v>
                </c:pt>
                <c:pt idx="120">
                  <c:v>Tohoku University</c:v>
                </c:pt>
                <c:pt idx="121">
                  <c:v>University of Freiburg</c:v>
                </c:pt>
                <c:pt idx="122">
                  <c:v>University of Iowa</c:v>
                </c:pt>
                <c:pt idx="123">
                  <c:v>University of Bergen</c:v>
                </c:pt>
                <c:pt idx="124">
                  <c:v>University of Lausanne</c:v>
                </c:pt>
                <c:pt idx="125">
                  <c:v>University of Sheffield</c:v>
                </c:pt>
                <c:pt idx="126">
                  <c:v>VU University Amsterdam</c:v>
                </c:pt>
                <c:pt idx="127">
                  <c:v>Pierre and Marie Curie University</c:v>
                </c:pt>
                <c:pt idx="128">
                  <c:v>University of Dundee</c:v>
                </c:pt>
                <c:pt idx="129">
                  <c:v>University of Barcelona</c:v>
                </c:pt>
                <c:pt idx="130">
                  <c:v>Utrecht University</c:v>
                </c:pt>
                <c:pt idx="131">
                  <c:v>Wageningen University and Research Center</c:v>
                </c:pt>
                <c:pt idx="132">
                  <c:v>University of Auckland</c:v>
                </c:pt>
                <c:pt idx="133">
                  <c:v>University of Birmingham</c:v>
                </c:pt>
                <c:pt idx="134">
                  <c:v>Alexandria University</c:v>
                </c:pt>
                <c:pt idx="135">
                  <c:v>Uppsala University</c:v>
                </c:pt>
                <c:pt idx="136">
                  <c:v>Hong Kong Polytechnic University</c:v>
                </c:pt>
                <c:pt idx="137">
                  <c:v>University of Aberdeen</c:v>
                </c:pt>
                <c:pt idx="138">
                  <c:v>Delft University of Technology</c:v>
                </c:pt>
                <c:pt idx="139">
                  <c:v>Birkbeck, University of London</c:v>
                </c:pt>
                <c:pt idx="140">
                  <c:v>Newcastle University</c:v>
                </c:pt>
                <c:pt idx="141">
                  <c:v>University of New South Wales</c:v>
                </c:pt>
                <c:pt idx="142">
                  <c:v>Pompeu Fabra University</c:v>
                </c:pt>
                <c:pt idx="143">
                  <c:v>Indiana University</c:v>
                </c:pt>
                <c:pt idx="144">
                  <c:v>Iowa State University</c:v>
                </c:pt>
                <c:pt idx="145">
                  <c:v>Erasmus University Rotterdam</c:v>
                </c:pt>
                <c:pt idx="146">
                  <c:v>University of Delaware</c:v>
                </c:pt>
                <c:pt idx="147">
                  <c:v>Arizona State University</c:v>
                </c:pt>
                <c:pt idx="148">
                  <c:v>Boston College</c:v>
                </c:pt>
                <c:pt idx="149">
                  <c:v>National Sun Yat-sen University</c:v>
                </c:pt>
                <c:pt idx="150">
                  <c:v>Georgetown University</c:v>
                </c:pt>
                <c:pt idx="151">
                  <c:v>University of Amsterdam</c:v>
                </c:pt>
                <c:pt idx="152">
                  <c:v>University of Liverpool</c:v>
                </c:pt>
                <c:pt idx="153">
                  <c:v>Aarhus University</c:v>
                </c:pt>
                <c:pt idx="154">
                  <c:v>University of Leeds</c:v>
                </c:pt>
                <c:pt idx="155">
                  <c:v>University of WÃƒÂ¼rzburg</c:v>
                </c:pt>
                <c:pt idx="156">
                  <c:v>University of Groningen</c:v>
                </c:pt>
                <c:pt idx="157">
                  <c:v>Sun Yat-sen University</c:v>
                </c:pt>
                <c:pt idx="158">
                  <c:v>Goethe University Frankfurt</c:v>
                </c:pt>
                <c:pt idx="159">
                  <c:v>Nanyang Technological University</c:v>
                </c:pt>
                <c:pt idx="160">
                  <c:v>University of East Anglia</c:v>
                </c:pt>
                <c:pt idx="161">
                  <c:v>University of Nottingham</c:v>
                </c:pt>
                <c:pt idx="162">
                  <c:v>University of Copenhagen</c:v>
                </c:pt>
                <c:pt idx="163">
                  <c:v>Humboldt University of Berlin</c:v>
                </c:pt>
                <c:pt idx="164">
                  <c:v>Monash University</c:v>
                </c:pt>
                <c:pt idx="165">
                  <c:v>University of Bonn</c:v>
                </c:pt>
                <c:pt idx="166">
                  <c:v>National Chiao Tung University</c:v>
                </c:pt>
                <c:pt idx="167">
                  <c:v>RWTH Aachen University</c:v>
                </c:pt>
                <c:pt idx="168">
                  <c:v>Middle East Technical University</c:v>
                </c:pt>
                <c:pt idx="169">
                  <c:v>University of Exeter</c:v>
                </c:pt>
                <c:pt idx="170">
                  <c:v>University of Twente</c:v>
                </c:pt>
                <c:pt idx="171">
                  <c:v>University of Konstanz</c:v>
                </c:pt>
                <c:pt idx="172">
                  <c:v>Karlsruhe Institute of Technology</c:v>
                </c:pt>
                <c:pt idx="173">
                  <c:v>University of Innsbruck</c:v>
                </c:pt>
                <c:pt idx="174">
                  <c:v>University of TÃƒÂ¼bingen</c:v>
                </c:pt>
                <c:pt idx="175">
                  <c:v>Drexel University</c:v>
                </c:pt>
                <c:pt idx="176">
                  <c:v>University of Cincinnati</c:v>
                </c:pt>
                <c:pt idx="177">
                  <c:v>Yonsei University</c:v>
                </c:pt>
                <c:pt idx="178">
                  <c:v>Dalhousie University</c:v>
                </c:pt>
                <c:pt idx="179">
                  <c:v>KTH Royal Institute of Technology</c:v>
                </c:pt>
                <c:pt idx="180">
                  <c:v>University of Vienna</c:v>
                </c:pt>
                <c:pt idx="181">
                  <c:v>Kent State University</c:v>
                </c:pt>
                <c:pt idx="182">
                  <c:v>University of Illinois at Chicago</c:v>
                </c:pt>
                <c:pt idx="183">
                  <c:v>Zhejiang University</c:v>
                </c:pt>
                <c:pt idx="184">
                  <c:v>Simon Fraser University</c:v>
                </c:pt>
                <c:pt idx="185">
                  <c:v>University of Toronto</c:v>
                </c:pt>
                <c:pt idx="186">
                  <c:v>University of Wisconsin-Madison</c:v>
                </c:pt>
                <c:pt idx="187">
                  <c:v>University of Texas at Austin</c:v>
                </c:pt>
                <c:pt idx="188">
                  <c:v>Karolinska Institute</c:v>
                </c:pt>
                <c:pt idx="189">
                  <c:v>McMaster University</c:v>
                </c:pt>
                <c:pt idx="190">
                  <c:v>University of Rochester</c:v>
                </c:pt>
                <c:pt idx="191">
                  <c:v>University of Montreal</c:v>
                </c:pt>
                <c:pt idx="192">
                  <c:v>University of Bern</c:v>
                </c:pt>
                <c:pt idx="193">
                  <c:v>Hebrew University of Jerusalem</c:v>
                </c:pt>
                <c:pt idx="194">
                  <c:v>University of Florida</c:v>
                </c:pt>
                <c:pt idx="195">
                  <c:v>Stockholm University</c:v>
                </c:pt>
                <c:pt idx="196">
                  <c:v>Brandeis University</c:v>
                </c:pt>
                <c:pt idx="197">
                  <c:v>Chinese University of Hong Kong</c:v>
                </c:pt>
                <c:pt idx="198">
                  <c:v>Free University of Berlin</c:v>
                </c:pt>
                <c:pt idx="199">
                  <c:v>University of Warwick</c:v>
                </c:pt>
                <c:pt idx="200">
                  <c:v>Radboud University Nijmegen</c:v>
                </c:pt>
                <c:pt idx="201">
                  <c:v>Texas A&amp;M University</c:v>
                </c:pt>
                <c:pt idx="202">
                  <c:v>University of Reading</c:v>
                </c:pt>
                <c:pt idx="203">
                  <c:v>Tel Aviv University</c:v>
                </c:pt>
                <c:pt idx="204">
                  <c:v>Paris Diderot University Ã¢â‚¬â€œ Paris 7</c:v>
                </c:pt>
                <c:pt idx="205">
                  <c:v>UniversitÃƒÂ© catholique de Louvain</c:v>
                </c:pt>
                <c:pt idx="206">
                  <c:v>University of Miami</c:v>
                </c:pt>
                <c:pt idx="207">
                  <c:v>QueenÃ¢â‚¬â„¢s University</c:v>
                </c:pt>
                <c:pt idx="208">
                  <c:v>University of Victoria</c:v>
                </c:pt>
                <c:pt idx="209">
                  <c:v>University of SÃƒÂ£o Paulo</c:v>
                </c:pt>
                <c:pt idx="210">
                  <c:v>University of Oslo</c:v>
                </c:pt>
                <c:pt idx="211">
                  <c:v>University of Ottawa</c:v>
                </c:pt>
                <c:pt idx="212">
                  <c:v>University of Western Australia</c:v>
                </c:pt>
                <c:pt idx="213">
                  <c:v>University of Science and Technology of China</c:v>
                </c:pt>
                <c:pt idx="214">
                  <c:v>City University of Hong Kong</c:v>
                </c:pt>
                <c:pt idx="215">
                  <c:v>Maastricht University</c:v>
                </c:pt>
                <c:pt idx="216">
                  <c:v>University of Leicester</c:v>
                </c:pt>
                <c:pt idx="217">
                  <c:v>Paris-Sud University</c:v>
                </c:pt>
                <c:pt idx="218">
                  <c:v>University of Texas at Dallas</c:v>
                </c:pt>
                <c:pt idx="219">
                  <c:v>Joseph Fourier University</c:v>
                </c:pt>
                <c:pt idx="220">
                  <c:v>Colorado School of Mines</c:v>
                </c:pt>
                <c:pt idx="221">
                  <c:v>University of Antwerp</c:v>
                </c:pt>
                <c:pt idx="222">
                  <c:v>Technion Israel Institute of Technology</c:v>
                </c:pt>
                <c:pt idx="223">
                  <c:v>University at Buffalo</c:v>
                </c:pt>
                <c:pt idx="224">
                  <c:v>UniversitÃƒÂ© libre de Bruxelles</c:v>
                </c:pt>
                <c:pt idx="225">
                  <c:v>Northeastern University</c:v>
                </c:pt>
                <c:pt idx="226">
                  <c:v>Mines ParisTech</c:v>
                </c:pt>
                <c:pt idx="227">
                  <c:v>Florida Institute of Technology</c:v>
                </c:pt>
                <c:pt idx="228">
                  <c:v>BoÃ„Å¸aziÃƒÂ§i University</c:v>
                </c:pt>
                <c:pt idx="229">
                  <c:v>Scuola Normale Superiore di Pisa</c:v>
                </c:pt>
                <c:pt idx="230">
                  <c:v>TU Dresden</c:v>
                </c:pt>
                <c:pt idx="231">
                  <c:v>Sungkyunkwan University (SKKU)</c:v>
                </c:pt>
                <c:pt idx="232">
                  <c:v>Istanbul Technical University</c:v>
                </c:pt>
                <c:pt idx="233">
                  <c:v>Syracuse University</c:v>
                </c:pt>
                <c:pt idx="234">
                  <c:v>SabancÃ„Â± University</c:v>
                </c:pt>
                <c:pt idx="235">
                  <c:v>Fudan University</c:v>
                </c:pt>
                <c:pt idx="236">
                  <c:v>Lomonosov Moscow State University</c:v>
                </c:pt>
                <c:pt idx="237">
                  <c:v>St GeorgeÃ¢â‚¬â„¢s, University of London</c:v>
                </c:pt>
                <c:pt idx="238">
                  <c:v>Autonomous University of Barcelona</c:v>
                </c:pt>
                <c:pt idx="239">
                  <c:v>University of Cologne</c:v>
                </c:pt>
                <c:pt idx="240">
                  <c:v>University of Waterloo</c:v>
                </c:pt>
                <c:pt idx="241">
                  <c:v>Ulm University</c:v>
                </c:pt>
                <c:pt idx="242">
                  <c:v>CharitÃƒÂ© - UniversitÃƒÂ¤tsmedizin Berlin</c:v>
                </c:pt>
                <c:pt idx="243">
                  <c:v>University of Trento</c:v>
                </c:pt>
                <c:pt idx="244">
                  <c:v>QueenÃ¢â‚¬â„¢s University Belfast</c:v>
                </c:pt>
              </c:strCache>
            </c:strRef>
          </c:cat>
          <c:val>
            <c:numRef>
              <c:f>'EDA 10'!$B$16:$B$260</c:f>
              <c:numCache>
                <c:formatCode>General</c:formatCode>
                <c:ptCount val="245"/>
                <c:pt idx="0">
                  <c:v>0</c:v>
                </c:pt>
                <c:pt idx="1">
                  <c:v>4441</c:v>
                </c:pt>
                <c:pt idx="2">
                  <c:v>24584</c:v>
                </c:pt>
                <c:pt idx="3">
                  <c:v>39302</c:v>
                </c:pt>
                <c:pt idx="4">
                  <c:v>21408</c:v>
                </c:pt>
                <c:pt idx="5">
                  <c:v>51921</c:v>
                </c:pt>
                <c:pt idx="6">
                  <c:v>54976</c:v>
                </c:pt>
                <c:pt idx="7">
                  <c:v>108558</c:v>
                </c:pt>
                <c:pt idx="8">
                  <c:v>33433</c:v>
                </c:pt>
                <c:pt idx="9">
                  <c:v>35253</c:v>
                </c:pt>
                <c:pt idx="10">
                  <c:v>119203</c:v>
                </c:pt>
                <c:pt idx="11">
                  <c:v>35837</c:v>
                </c:pt>
                <c:pt idx="12">
                  <c:v>45384</c:v>
                </c:pt>
                <c:pt idx="13">
                  <c:v>61701</c:v>
                </c:pt>
                <c:pt idx="14">
                  <c:v>33811</c:v>
                </c:pt>
                <c:pt idx="15">
                  <c:v>120344</c:v>
                </c:pt>
                <c:pt idx="16">
                  <c:v>0</c:v>
                </c:pt>
                <c:pt idx="17">
                  <c:v>62351</c:v>
                </c:pt>
                <c:pt idx="18">
                  <c:v>27811</c:v>
                </c:pt>
                <c:pt idx="19">
                  <c:v>52563</c:v>
                </c:pt>
                <c:pt idx="20">
                  <c:v>89400</c:v>
                </c:pt>
                <c:pt idx="21">
                  <c:v>139984</c:v>
                </c:pt>
                <c:pt idx="22">
                  <c:v>44606</c:v>
                </c:pt>
                <c:pt idx="23">
                  <c:v>52802</c:v>
                </c:pt>
                <c:pt idx="24">
                  <c:v>0</c:v>
                </c:pt>
                <c:pt idx="25">
                  <c:v>37139</c:v>
                </c:pt>
                <c:pt idx="26">
                  <c:v>3666</c:v>
                </c:pt>
                <c:pt idx="27">
                  <c:v>57252</c:v>
                </c:pt>
                <c:pt idx="28">
                  <c:v>162492</c:v>
                </c:pt>
                <c:pt idx="29">
                  <c:v>92283</c:v>
                </c:pt>
                <c:pt idx="30">
                  <c:v>65359</c:v>
                </c:pt>
                <c:pt idx="31">
                  <c:v>120490</c:v>
                </c:pt>
                <c:pt idx="32">
                  <c:v>92880</c:v>
                </c:pt>
                <c:pt idx="33">
                  <c:v>105255</c:v>
                </c:pt>
                <c:pt idx="34">
                  <c:v>132422</c:v>
                </c:pt>
                <c:pt idx="35">
                  <c:v>0</c:v>
                </c:pt>
                <c:pt idx="36">
                  <c:v>0</c:v>
                </c:pt>
                <c:pt idx="37">
                  <c:v>2186</c:v>
                </c:pt>
                <c:pt idx="38">
                  <c:v>89694</c:v>
                </c:pt>
                <c:pt idx="39">
                  <c:v>0</c:v>
                </c:pt>
                <c:pt idx="40">
                  <c:v>6624</c:v>
                </c:pt>
                <c:pt idx="41">
                  <c:v>45564</c:v>
                </c:pt>
                <c:pt idx="42">
                  <c:v>65232</c:v>
                </c:pt>
                <c:pt idx="43">
                  <c:v>13933</c:v>
                </c:pt>
                <c:pt idx="44">
                  <c:v>15659</c:v>
                </c:pt>
                <c:pt idx="45">
                  <c:v>69196</c:v>
                </c:pt>
                <c:pt idx="46">
                  <c:v>37942</c:v>
                </c:pt>
                <c:pt idx="47">
                  <c:v>121745</c:v>
                </c:pt>
                <c:pt idx="48">
                  <c:v>28107</c:v>
                </c:pt>
                <c:pt idx="49">
                  <c:v>95483</c:v>
                </c:pt>
                <c:pt idx="50">
                  <c:v>0</c:v>
                </c:pt>
                <c:pt idx="51">
                  <c:v>167459</c:v>
                </c:pt>
                <c:pt idx="52">
                  <c:v>0</c:v>
                </c:pt>
                <c:pt idx="53">
                  <c:v>63621</c:v>
                </c:pt>
                <c:pt idx="54">
                  <c:v>86266</c:v>
                </c:pt>
                <c:pt idx="55">
                  <c:v>138785</c:v>
                </c:pt>
                <c:pt idx="56">
                  <c:v>34546</c:v>
                </c:pt>
                <c:pt idx="57">
                  <c:v>132771</c:v>
                </c:pt>
                <c:pt idx="58">
                  <c:v>31229</c:v>
                </c:pt>
                <c:pt idx="59">
                  <c:v>81044</c:v>
                </c:pt>
                <c:pt idx="60">
                  <c:v>22222</c:v>
                </c:pt>
                <c:pt idx="61">
                  <c:v>126082</c:v>
                </c:pt>
                <c:pt idx="62">
                  <c:v>65981</c:v>
                </c:pt>
                <c:pt idx="63">
                  <c:v>56941</c:v>
                </c:pt>
                <c:pt idx="64">
                  <c:v>46121</c:v>
                </c:pt>
                <c:pt idx="65">
                  <c:v>17895</c:v>
                </c:pt>
                <c:pt idx="66">
                  <c:v>119324</c:v>
                </c:pt>
                <c:pt idx="67">
                  <c:v>74396</c:v>
                </c:pt>
                <c:pt idx="68">
                  <c:v>29910</c:v>
                </c:pt>
                <c:pt idx="69">
                  <c:v>113986</c:v>
                </c:pt>
                <c:pt idx="70">
                  <c:v>12745</c:v>
                </c:pt>
                <c:pt idx="71">
                  <c:v>53082</c:v>
                </c:pt>
                <c:pt idx="72">
                  <c:v>78302</c:v>
                </c:pt>
                <c:pt idx="73">
                  <c:v>54770</c:v>
                </c:pt>
                <c:pt idx="74">
                  <c:v>10832</c:v>
                </c:pt>
                <c:pt idx="75">
                  <c:v>38883</c:v>
                </c:pt>
                <c:pt idx="76">
                  <c:v>92003</c:v>
                </c:pt>
                <c:pt idx="77">
                  <c:v>95307</c:v>
                </c:pt>
                <c:pt idx="78">
                  <c:v>57767</c:v>
                </c:pt>
                <c:pt idx="79">
                  <c:v>50184</c:v>
                </c:pt>
                <c:pt idx="80">
                  <c:v>90839</c:v>
                </c:pt>
                <c:pt idx="81">
                  <c:v>29915</c:v>
                </c:pt>
                <c:pt idx="82">
                  <c:v>0</c:v>
                </c:pt>
                <c:pt idx="83">
                  <c:v>55451</c:v>
                </c:pt>
                <c:pt idx="84">
                  <c:v>75762</c:v>
                </c:pt>
                <c:pt idx="85">
                  <c:v>14945</c:v>
                </c:pt>
                <c:pt idx="86">
                  <c:v>0</c:v>
                </c:pt>
                <c:pt idx="87">
                  <c:v>57515</c:v>
                </c:pt>
                <c:pt idx="88">
                  <c:v>113658</c:v>
                </c:pt>
                <c:pt idx="89">
                  <c:v>33888</c:v>
                </c:pt>
                <c:pt idx="90">
                  <c:v>90233</c:v>
                </c:pt>
                <c:pt idx="91">
                  <c:v>14518</c:v>
                </c:pt>
                <c:pt idx="92">
                  <c:v>5434</c:v>
                </c:pt>
                <c:pt idx="93">
                  <c:v>70419</c:v>
                </c:pt>
                <c:pt idx="94">
                  <c:v>77567</c:v>
                </c:pt>
                <c:pt idx="95">
                  <c:v>28016</c:v>
                </c:pt>
                <c:pt idx="96">
                  <c:v>8005</c:v>
                </c:pt>
                <c:pt idx="97">
                  <c:v>94432</c:v>
                </c:pt>
                <c:pt idx="98">
                  <c:v>82438</c:v>
                </c:pt>
                <c:pt idx="99">
                  <c:v>3373</c:v>
                </c:pt>
                <c:pt idx="100">
                  <c:v>53106</c:v>
                </c:pt>
                <c:pt idx="101">
                  <c:v>122823</c:v>
                </c:pt>
                <c:pt idx="102">
                  <c:v>0</c:v>
                </c:pt>
                <c:pt idx="103">
                  <c:v>6369</c:v>
                </c:pt>
                <c:pt idx="104">
                  <c:v>6231</c:v>
                </c:pt>
                <c:pt idx="105">
                  <c:v>7767</c:v>
                </c:pt>
                <c:pt idx="106">
                  <c:v>62187</c:v>
                </c:pt>
                <c:pt idx="107">
                  <c:v>52596</c:v>
                </c:pt>
                <c:pt idx="108">
                  <c:v>47787</c:v>
                </c:pt>
                <c:pt idx="109">
                  <c:v>137710</c:v>
                </c:pt>
                <c:pt idx="110">
                  <c:v>13682</c:v>
                </c:pt>
                <c:pt idx="111">
                  <c:v>44491</c:v>
                </c:pt>
                <c:pt idx="112">
                  <c:v>114113</c:v>
                </c:pt>
                <c:pt idx="113">
                  <c:v>13487</c:v>
                </c:pt>
                <c:pt idx="114">
                  <c:v>110008</c:v>
                </c:pt>
                <c:pt idx="115">
                  <c:v>35917</c:v>
                </c:pt>
                <c:pt idx="116">
                  <c:v>75126</c:v>
                </c:pt>
                <c:pt idx="117">
                  <c:v>119787</c:v>
                </c:pt>
                <c:pt idx="118">
                  <c:v>64456</c:v>
                </c:pt>
                <c:pt idx="119">
                  <c:v>35873</c:v>
                </c:pt>
                <c:pt idx="120">
                  <c:v>21500</c:v>
                </c:pt>
                <c:pt idx="121">
                  <c:v>82577</c:v>
                </c:pt>
                <c:pt idx="122">
                  <c:v>71568</c:v>
                </c:pt>
                <c:pt idx="123">
                  <c:v>13948</c:v>
                </c:pt>
                <c:pt idx="124">
                  <c:v>0</c:v>
                </c:pt>
                <c:pt idx="125">
                  <c:v>69933</c:v>
                </c:pt>
                <c:pt idx="126">
                  <c:v>78221</c:v>
                </c:pt>
                <c:pt idx="127">
                  <c:v>66869</c:v>
                </c:pt>
                <c:pt idx="128">
                  <c:v>20930</c:v>
                </c:pt>
                <c:pt idx="129">
                  <c:v>58889</c:v>
                </c:pt>
                <c:pt idx="130">
                  <c:v>108958</c:v>
                </c:pt>
                <c:pt idx="131">
                  <c:v>25894</c:v>
                </c:pt>
                <c:pt idx="132">
                  <c:v>80425</c:v>
                </c:pt>
                <c:pt idx="133">
                  <c:v>81956</c:v>
                </c:pt>
                <c:pt idx="134">
                  <c:v>58618</c:v>
                </c:pt>
                <c:pt idx="135">
                  <c:v>86410</c:v>
                </c:pt>
                <c:pt idx="136">
                  <c:v>11253</c:v>
                </c:pt>
                <c:pt idx="137">
                  <c:v>34933</c:v>
                </c:pt>
                <c:pt idx="138">
                  <c:v>20696</c:v>
                </c:pt>
                <c:pt idx="139">
                  <c:v>15599</c:v>
                </c:pt>
                <c:pt idx="140">
                  <c:v>40348</c:v>
                </c:pt>
                <c:pt idx="141">
                  <c:v>90026</c:v>
                </c:pt>
                <c:pt idx="142">
                  <c:v>25726</c:v>
                </c:pt>
                <c:pt idx="143">
                  <c:v>165540</c:v>
                </c:pt>
                <c:pt idx="144">
                  <c:v>65980</c:v>
                </c:pt>
                <c:pt idx="145">
                  <c:v>59270</c:v>
                </c:pt>
                <c:pt idx="146">
                  <c:v>53934</c:v>
                </c:pt>
                <c:pt idx="147">
                  <c:v>249708</c:v>
                </c:pt>
                <c:pt idx="148">
                  <c:v>35683</c:v>
                </c:pt>
                <c:pt idx="149">
                  <c:v>3454</c:v>
                </c:pt>
                <c:pt idx="150">
                  <c:v>40831</c:v>
                </c:pt>
                <c:pt idx="151">
                  <c:v>78133</c:v>
                </c:pt>
                <c:pt idx="152">
                  <c:v>58703</c:v>
                </c:pt>
                <c:pt idx="153">
                  <c:v>64517</c:v>
                </c:pt>
                <c:pt idx="154">
                  <c:v>80339</c:v>
                </c:pt>
                <c:pt idx="155">
                  <c:v>15148</c:v>
                </c:pt>
                <c:pt idx="156">
                  <c:v>76615</c:v>
                </c:pt>
                <c:pt idx="157">
                  <c:v>26189</c:v>
                </c:pt>
                <c:pt idx="158">
                  <c:v>57350</c:v>
                </c:pt>
                <c:pt idx="159">
                  <c:v>72081</c:v>
                </c:pt>
                <c:pt idx="160">
                  <c:v>43477</c:v>
                </c:pt>
                <c:pt idx="161">
                  <c:v>97667</c:v>
                </c:pt>
                <c:pt idx="162">
                  <c:v>92276</c:v>
                </c:pt>
                <c:pt idx="163">
                  <c:v>0</c:v>
                </c:pt>
                <c:pt idx="164">
                  <c:v>170964</c:v>
                </c:pt>
                <c:pt idx="165">
                  <c:v>71443</c:v>
                </c:pt>
                <c:pt idx="166">
                  <c:v>3414</c:v>
                </c:pt>
                <c:pt idx="167">
                  <c:v>58771</c:v>
                </c:pt>
                <c:pt idx="168">
                  <c:v>22686</c:v>
                </c:pt>
                <c:pt idx="169">
                  <c:v>57526</c:v>
                </c:pt>
                <c:pt idx="170">
                  <c:v>9814</c:v>
                </c:pt>
                <c:pt idx="171">
                  <c:v>17707</c:v>
                </c:pt>
                <c:pt idx="172">
                  <c:v>32882</c:v>
                </c:pt>
                <c:pt idx="173">
                  <c:v>9833</c:v>
                </c:pt>
                <c:pt idx="174">
                  <c:v>65719</c:v>
                </c:pt>
                <c:pt idx="175">
                  <c:v>9942</c:v>
                </c:pt>
                <c:pt idx="176">
                  <c:v>19498</c:v>
                </c:pt>
                <c:pt idx="177">
                  <c:v>0</c:v>
                </c:pt>
                <c:pt idx="178">
                  <c:v>8285</c:v>
                </c:pt>
                <c:pt idx="179">
                  <c:v>21712</c:v>
                </c:pt>
                <c:pt idx="180">
                  <c:v>139297</c:v>
                </c:pt>
                <c:pt idx="181">
                  <c:v>13411</c:v>
                </c:pt>
                <c:pt idx="182">
                  <c:v>51544</c:v>
                </c:pt>
                <c:pt idx="183">
                  <c:v>19478</c:v>
                </c:pt>
                <c:pt idx="184">
                  <c:v>14652</c:v>
                </c:pt>
                <c:pt idx="185">
                  <c:v>0</c:v>
                </c:pt>
                <c:pt idx="186">
                  <c:v>101120</c:v>
                </c:pt>
                <c:pt idx="187">
                  <c:v>126039</c:v>
                </c:pt>
                <c:pt idx="188">
                  <c:v>27209</c:v>
                </c:pt>
                <c:pt idx="189">
                  <c:v>50505</c:v>
                </c:pt>
                <c:pt idx="190">
                  <c:v>18404</c:v>
                </c:pt>
                <c:pt idx="191">
                  <c:v>87242</c:v>
                </c:pt>
                <c:pt idx="192">
                  <c:v>31769</c:v>
                </c:pt>
                <c:pt idx="193">
                  <c:v>38746</c:v>
                </c:pt>
                <c:pt idx="194">
                  <c:v>108205</c:v>
                </c:pt>
                <c:pt idx="195">
                  <c:v>98317</c:v>
                </c:pt>
                <c:pt idx="196">
                  <c:v>9067</c:v>
                </c:pt>
                <c:pt idx="197">
                  <c:v>37982</c:v>
                </c:pt>
                <c:pt idx="198">
                  <c:v>95880</c:v>
                </c:pt>
                <c:pt idx="199">
                  <c:v>44470</c:v>
                </c:pt>
                <c:pt idx="200">
                  <c:v>41094</c:v>
                </c:pt>
                <c:pt idx="201">
                  <c:v>95235</c:v>
                </c:pt>
                <c:pt idx="202">
                  <c:v>19883</c:v>
                </c:pt>
                <c:pt idx="203">
                  <c:v>0</c:v>
                </c:pt>
                <c:pt idx="204">
                  <c:v>87431</c:v>
                </c:pt>
                <c:pt idx="205">
                  <c:v>62329</c:v>
                </c:pt>
                <c:pt idx="206">
                  <c:v>30572</c:v>
                </c:pt>
                <c:pt idx="207">
                  <c:v>11883</c:v>
                </c:pt>
                <c:pt idx="208">
                  <c:v>29536</c:v>
                </c:pt>
                <c:pt idx="209">
                  <c:v>78146</c:v>
                </c:pt>
                <c:pt idx="210">
                  <c:v>0</c:v>
                </c:pt>
                <c:pt idx="211">
                  <c:v>88159</c:v>
                </c:pt>
                <c:pt idx="212">
                  <c:v>52128</c:v>
                </c:pt>
                <c:pt idx="213">
                  <c:v>0</c:v>
                </c:pt>
                <c:pt idx="214">
                  <c:v>15323</c:v>
                </c:pt>
                <c:pt idx="215">
                  <c:v>35002</c:v>
                </c:pt>
                <c:pt idx="216">
                  <c:v>31409</c:v>
                </c:pt>
                <c:pt idx="217">
                  <c:v>0</c:v>
                </c:pt>
                <c:pt idx="218">
                  <c:v>14349</c:v>
                </c:pt>
                <c:pt idx="219">
                  <c:v>0</c:v>
                </c:pt>
                <c:pt idx="220">
                  <c:v>4124</c:v>
                </c:pt>
                <c:pt idx="221">
                  <c:v>20741</c:v>
                </c:pt>
                <c:pt idx="222">
                  <c:v>4849</c:v>
                </c:pt>
                <c:pt idx="223">
                  <c:v>36192</c:v>
                </c:pt>
                <c:pt idx="224">
                  <c:v>12862</c:v>
                </c:pt>
                <c:pt idx="225">
                  <c:v>18539</c:v>
                </c:pt>
                <c:pt idx="226">
                  <c:v>359</c:v>
                </c:pt>
                <c:pt idx="227">
                  <c:v>2997</c:v>
                </c:pt>
                <c:pt idx="228">
                  <c:v>11506</c:v>
                </c:pt>
                <c:pt idx="229">
                  <c:v>259</c:v>
                </c:pt>
                <c:pt idx="230">
                  <c:v>14905</c:v>
                </c:pt>
                <c:pt idx="231">
                  <c:v>19005</c:v>
                </c:pt>
                <c:pt idx="232">
                  <c:v>11747</c:v>
                </c:pt>
                <c:pt idx="233">
                  <c:v>10813</c:v>
                </c:pt>
                <c:pt idx="234">
                  <c:v>1068</c:v>
                </c:pt>
                <c:pt idx="235">
                  <c:v>16088</c:v>
                </c:pt>
                <c:pt idx="236">
                  <c:v>13253</c:v>
                </c:pt>
                <c:pt idx="237">
                  <c:v>1804</c:v>
                </c:pt>
                <c:pt idx="238">
                  <c:v>18017</c:v>
                </c:pt>
                <c:pt idx="239">
                  <c:v>25968</c:v>
                </c:pt>
                <c:pt idx="240">
                  <c:v>13827</c:v>
                </c:pt>
                <c:pt idx="241">
                  <c:v>4318</c:v>
                </c:pt>
                <c:pt idx="242">
                  <c:v>4386</c:v>
                </c:pt>
                <c:pt idx="243">
                  <c:v>8589</c:v>
                </c:pt>
                <c:pt idx="244">
                  <c:v>9688</c:v>
                </c:pt>
              </c:numCache>
            </c:numRef>
          </c:val>
          <c:extLst>
            <c:ext xmlns:c16="http://schemas.microsoft.com/office/drawing/2014/chart" uri="{C3380CC4-5D6E-409C-BE32-E72D297353CC}">
              <c16:uniqueId val="{00000000-331F-4435-8CDB-AB9D79EA1585}"/>
            </c:ext>
          </c:extLst>
        </c:ser>
        <c:dLbls>
          <c:showLegendKey val="0"/>
          <c:showVal val="0"/>
          <c:showCatName val="0"/>
          <c:showSerName val="0"/>
          <c:showPercent val="0"/>
          <c:showBubbleSize val="0"/>
        </c:dLbls>
        <c:gapWidth val="219"/>
        <c:overlap val="-27"/>
        <c:axId val="1967538303"/>
        <c:axId val="1967541215"/>
      </c:barChart>
      <c:catAx>
        <c:axId val="19675383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67541215"/>
        <c:crosses val="autoZero"/>
        <c:auto val="1"/>
        <c:lblAlgn val="ctr"/>
        <c:lblOffset val="100"/>
        <c:noMultiLvlLbl val="0"/>
      </c:catAx>
      <c:valAx>
        <c:axId val="19675412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675383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'EDA 11'!$B$14</c:f>
              <c:strCache>
                <c:ptCount val="1"/>
                <c:pt idx="0">
                  <c:v>Num_of_Universities</c:v>
                </c:pt>
              </c:strCache>
            </c:strRef>
          </c:tx>
          <c:spPr>
            <a:solidFill>
              <a:schemeClr val="accent1"/>
            </a:solidFill>
            <a:ln>
              <a:noFill/>
            </a:ln>
            <a:effectLst/>
          </c:spPr>
          <c:invertIfNegative val="0"/>
          <c:cat>
            <c:strRef>
              <c:f>'EDA 11'!$A$15:$A$88</c:f>
              <c:strCache>
                <c:ptCount val="74"/>
                <c:pt idx="0">
                  <c:v>United States of America</c:v>
                </c:pt>
                <c:pt idx="1">
                  <c:v>China</c:v>
                </c:pt>
                <c:pt idx="2">
                  <c:v>United Kingdom</c:v>
                </c:pt>
                <c:pt idx="3">
                  <c:v>Japan</c:v>
                </c:pt>
                <c:pt idx="4">
                  <c:v>Germany</c:v>
                </c:pt>
                <c:pt idx="5">
                  <c:v>France</c:v>
                </c:pt>
                <c:pt idx="6">
                  <c:v>Italy</c:v>
                </c:pt>
                <c:pt idx="7">
                  <c:v>Spain</c:v>
                </c:pt>
                <c:pt idx="8">
                  <c:v>South Korea</c:v>
                </c:pt>
                <c:pt idx="9">
                  <c:v>Canada</c:v>
                </c:pt>
                <c:pt idx="10">
                  <c:v>Australia</c:v>
                </c:pt>
                <c:pt idx="11">
                  <c:v>Taiwan</c:v>
                </c:pt>
                <c:pt idx="12">
                  <c:v>Brazil</c:v>
                </c:pt>
                <c:pt idx="13">
                  <c:v>India</c:v>
                </c:pt>
                <c:pt idx="14">
                  <c:v>Turkey</c:v>
                </c:pt>
                <c:pt idx="15">
                  <c:v>Netherlands</c:v>
                </c:pt>
                <c:pt idx="16">
                  <c:v>Russia</c:v>
                </c:pt>
                <c:pt idx="17">
                  <c:v>Switzerland</c:v>
                </c:pt>
                <c:pt idx="18">
                  <c:v>Austria</c:v>
                </c:pt>
                <c:pt idx="19">
                  <c:v>Poland</c:v>
                </c:pt>
                <c:pt idx="20">
                  <c:v>Sweden</c:v>
                </c:pt>
                <c:pt idx="21">
                  <c:v>Belgium</c:v>
                </c:pt>
                <c:pt idx="22">
                  <c:v>Iran</c:v>
                </c:pt>
                <c:pt idx="23">
                  <c:v>Czech Republic</c:v>
                </c:pt>
                <c:pt idx="24">
                  <c:v>Ireland</c:v>
                </c:pt>
                <c:pt idx="25">
                  <c:v>Finland</c:v>
                </c:pt>
                <c:pt idx="26">
                  <c:v>Portugal</c:v>
                </c:pt>
                <c:pt idx="27">
                  <c:v>Greece</c:v>
                </c:pt>
                <c:pt idx="28">
                  <c:v>Malaysia</c:v>
                </c:pt>
                <c:pt idx="29">
                  <c:v>Israel</c:v>
                </c:pt>
                <c:pt idx="30">
                  <c:v>New Zealand</c:v>
                </c:pt>
                <c:pt idx="31">
                  <c:v>Thailand</c:v>
                </c:pt>
                <c:pt idx="32">
                  <c:v>Chile</c:v>
                </c:pt>
                <c:pt idx="33">
                  <c:v>South Africa</c:v>
                </c:pt>
                <c:pt idx="34">
                  <c:v>Denmark</c:v>
                </c:pt>
                <c:pt idx="35">
                  <c:v>Hong Kong</c:v>
                </c:pt>
                <c:pt idx="36">
                  <c:v>Hungary</c:v>
                </c:pt>
                <c:pt idx="37">
                  <c:v>Norway</c:v>
                </c:pt>
                <c:pt idx="38">
                  <c:v>Egypt</c:v>
                </c:pt>
                <c:pt idx="39">
                  <c:v>Romania</c:v>
                </c:pt>
                <c:pt idx="40">
                  <c:v>Argentina</c:v>
                </c:pt>
                <c:pt idx="41">
                  <c:v>Saudi Arabia</c:v>
                </c:pt>
                <c:pt idx="42">
                  <c:v>Colombia</c:v>
                </c:pt>
                <c:pt idx="43">
                  <c:v>Mexico</c:v>
                </c:pt>
                <c:pt idx="44">
                  <c:v>Pakistan</c:v>
                </c:pt>
                <c:pt idx="45">
                  <c:v>Jordan</c:v>
                </c:pt>
                <c:pt idx="46">
                  <c:v>Singapore</c:v>
                </c:pt>
                <c:pt idx="47">
                  <c:v>Slovakia</c:v>
                </c:pt>
                <c:pt idx="48">
                  <c:v>Slovenia</c:v>
                </c:pt>
                <c:pt idx="49">
                  <c:v>Estonia</c:v>
                </c:pt>
                <c:pt idx="50">
                  <c:v>Ukraine</c:v>
                </c:pt>
                <c:pt idx="51">
                  <c:v>United Arab Emirates</c:v>
                </c:pt>
                <c:pt idx="52">
                  <c:v>Puerto Rico</c:v>
                </c:pt>
                <c:pt idx="53">
                  <c:v>Qatar</c:v>
                </c:pt>
                <c:pt idx="54">
                  <c:v>Iceland</c:v>
                </c:pt>
                <c:pt idx="55">
                  <c:v>Ghana</c:v>
                </c:pt>
                <c:pt idx="56">
                  <c:v>Serbia</c:v>
                </c:pt>
                <c:pt idx="57">
                  <c:v>Bangladesh</c:v>
                </c:pt>
                <c:pt idx="58">
                  <c:v>Macau</c:v>
                </c:pt>
                <c:pt idx="59">
                  <c:v>Lebanon</c:v>
                </c:pt>
                <c:pt idx="60">
                  <c:v>Luxembourg</c:v>
                </c:pt>
                <c:pt idx="61">
                  <c:v>Morocco</c:v>
                </c:pt>
                <c:pt idx="62">
                  <c:v>Latvia</c:v>
                </c:pt>
                <c:pt idx="63">
                  <c:v>Kenya</c:v>
                </c:pt>
                <c:pt idx="64">
                  <c:v>Nigeria</c:v>
                </c:pt>
                <c:pt idx="65">
                  <c:v>Cyprus</c:v>
                </c:pt>
                <c:pt idx="66">
                  <c:v>Croatia</c:v>
                </c:pt>
                <c:pt idx="67">
                  <c:v>Lithuania</c:v>
                </c:pt>
                <c:pt idx="68">
                  <c:v>Uganda</c:v>
                </c:pt>
                <c:pt idx="69">
                  <c:v>Oman</c:v>
                </c:pt>
                <c:pt idx="70">
                  <c:v>Indonesia</c:v>
                </c:pt>
                <c:pt idx="71">
                  <c:v>Bulgaria</c:v>
                </c:pt>
                <c:pt idx="72">
                  <c:v>Belarus</c:v>
                </c:pt>
                <c:pt idx="73">
                  <c:v>Uruguay</c:v>
                </c:pt>
              </c:strCache>
            </c:strRef>
          </c:cat>
          <c:val>
            <c:numRef>
              <c:f>'EDA 11'!$B$15:$B$88</c:f>
              <c:numCache>
                <c:formatCode>General</c:formatCode>
                <c:ptCount val="74"/>
                <c:pt idx="0">
                  <c:v>273</c:v>
                </c:pt>
                <c:pt idx="1">
                  <c:v>96</c:v>
                </c:pt>
                <c:pt idx="2">
                  <c:v>89</c:v>
                </c:pt>
                <c:pt idx="3">
                  <c:v>81</c:v>
                </c:pt>
                <c:pt idx="4">
                  <c:v>68</c:v>
                </c:pt>
                <c:pt idx="5">
                  <c:v>68</c:v>
                </c:pt>
                <c:pt idx="6">
                  <c:v>54</c:v>
                </c:pt>
                <c:pt idx="7">
                  <c:v>43</c:v>
                </c:pt>
                <c:pt idx="8">
                  <c:v>37</c:v>
                </c:pt>
                <c:pt idx="9">
                  <c:v>37</c:v>
                </c:pt>
                <c:pt idx="10">
                  <c:v>35</c:v>
                </c:pt>
                <c:pt idx="11">
                  <c:v>29</c:v>
                </c:pt>
                <c:pt idx="12">
                  <c:v>27</c:v>
                </c:pt>
                <c:pt idx="13">
                  <c:v>22</c:v>
                </c:pt>
                <c:pt idx="14">
                  <c:v>15</c:v>
                </c:pt>
                <c:pt idx="15">
                  <c:v>14</c:v>
                </c:pt>
                <c:pt idx="16">
                  <c:v>13</c:v>
                </c:pt>
                <c:pt idx="17">
                  <c:v>12</c:v>
                </c:pt>
                <c:pt idx="18">
                  <c:v>12</c:v>
                </c:pt>
                <c:pt idx="19">
                  <c:v>12</c:v>
                </c:pt>
                <c:pt idx="20">
                  <c:v>12</c:v>
                </c:pt>
                <c:pt idx="21">
                  <c:v>11</c:v>
                </c:pt>
                <c:pt idx="22">
                  <c:v>11</c:v>
                </c:pt>
                <c:pt idx="23">
                  <c:v>10</c:v>
                </c:pt>
                <c:pt idx="24">
                  <c:v>10</c:v>
                </c:pt>
                <c:pt idx="25">
                  <c:v>10</c:v>
                </c:pt>
                <c:pt idx="26">
                  <c:v>9</c:v>
                </c:pt>
                <c:pt idx="27">
                  <c:v>8</c:v>
                </c:pt>
                <c:pt idx="28">
                  <c:v>8</c:v>
                </c:pt>
                <c:pt idx="29">
                  <c:v>8</c:v>
                </c:pt>
                <c:pt idx="30">
                  <c:v>7</c:v>
                </c:pt>
                <c:pt idx="31">
                  <c:v>7</c:v>
                </c:pt>
                <c:pt idx="32">
                  <c:v>7</c:v>
                </c:pt>
                <c:pt idx="33">
                  <c:v>6</c:v>
                </c:pt>
                <c:pt idx="34">
                  <c:v>6</c:v>
                </c:pt>
                <c:pt idx="35">
                  <c:v>6</c:v>
                </c:pt>
                <c:pt idx="36">
                  <c:v>6</c:v>
                </c:pt>
                <c:pt idx="37">
                  <c:v>6</c:v>
                </c:pt>
                <c:pt idx="38">
                  <c:v>5</c:v>
                </c:pt>
                <c:pt idx="39">
                  <c:v>4</c:v>
                </c:pt>
                <c:pt idx="40">
                  <c:v>4</c:v>
                </c:pt>
                <c:pt idx="41">
                  <c:v>4</c:v>
                </c:pt>
                <c:pt idx="42">
                  <c:v>4</c:v>
                </c:pt>
                <c:pt idx="43">
                  <c:v>3</c:v>
                </c:pt>
                <c:pt idx="44">
                  <c:v>2</c:v>
                </c:pt>
                <c:pt idx="45">
                  <c:v>2</c:v>
                </c:pt>
                <c:pt idx="46">
                  <c:v>2</c:v>
                </c:pt>
                <c:pt idx="47">
                  <c:v>2</c:v>
                </c:pt>
                <c:pt idx="48">
                  <c:v>2</c:v>
                </c:pt>
                <c:pt idx="49">
                  <c:v>2</c:v>
                </c:pt>
                <c:pt idx="50">
                  <c:v>2</c:v>
                </c:pt>
                <c:pt idx="51">
                  <c:v>2</c:v>
                </c:pt>
                <c:pt idx="52">
                  <c:v>1</c:v>
                </c:pt>
                <c:pt idx="53">
                  <c:v>1</c:v>
                </c:pt>
                <c:pt idx="54">
                  <c:v>1</c:v>
                </c:pt>
                <c:pt idx="55">
                  <c:v>1</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pt idx="72">
                  <c:v>1</c:v>
                </c:pt>
                <c:pt idx="73">
                  <c:v>1</c:v>
                </c:pt>
              </c:numCache>
            </c:numRef>
          </c:val>
          <c:extLst>
            <c:ext xmlns:c16="http://schemas.microsoft.com/office/drawing/2014/chart" uri="{C3380CC4-5D6E-409C-BE32-E72D297353CC}">
              <c16:uniqueId val="{00000000-2A0C-4AE8-AE43-D0C01F69709A}"/>
            </c:ext>
          </c:extLst>
        </c:ser>
        <c:dLbls>
          <c:showLegendKey val="0"/>
          <c:showVal val="0"/>
          <c:showCatName val="0"/>
          <c:showSerName val="0"/>
          <c:showPercent val="0"/>
          <c:showBubbleSize val="0"/>
        </c:dLbls>
        <c:gapWidth val="219"/>
        <c:overlap val="-27"/>
        <c:axId val="46909983"/>
        <c:axId val="46900831"/>
      </c:barChart>
      <c:catAx>
        <c:axId val="469099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900831"/>
        <c:crosses val="autoZero"/>
        <c:auto val="1"/>
        <c:lblAlgn val="ctr"/>
        <c:lblOffset val="100"/>
        <c:noMultiLvlLbl val="0"/>
      </c:catAx>
      <c:valAx>
        <c:axId val="469008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9099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clustered"/>
        <c:varyColors val="0"/>
        <c:ser>
          <c:idx val="0"/>
          <c:order val="0"/>
          <c:tx>
            <c:strRef>
              <c:f>'EDA 12'!$C$14</c:f>
              <c:strCache>
                <c:ptCount val="1"/>
                <c:pt idx="0">
                  <c:v>Ranking</c:v>
                </c:pt>
              </c:strCache>
            </c:strRef>
          </c:tx>
          <c:spPr>
            <a:solidFill>
              <a:schemeClr val="accent1"/>
            </a:solidFill>
            <a:ln>
              <a:noFill/>
            </a:ln>
            <a:effectLst/>
          </c:spPr>
          <c:invertIfNegative val="0"/>
          <c:cat>
            <c:strRef>
              <c:f>'EDA 12'!$A$15:$A$2014</c:f>
              <c:strCache>
                <c:ptCount val="2000"/>
                <c:pt idx="0">
                  <c:v>Henan Normal University</c:v>
                </c:pt>
                <c:pt idx="1">
                  <c:v>University of Pau and Pays de l'Adour</c:v>
                </c:pt>
                <c:pt idx="2">
                  <c:v>Yuan Ze University</c:v>
                </c:pt>
                <c:pt idx="3">
                  <c:v>Dokuz EylÃƒÂ¼l University</c:v>
                </c:pt>
                <c:pt idx="4">
                  <c:v>University of Thessaly</c:v>
                </c:pt>
                <c:pt idx="5">
                  <c:v>Hunan Normal University</c:v>
                </c:pt>
                <c:pt idx="6">
                  <c:v>University of Hyderabad</c:v>
                </c:pt>
                <c:pt idx="7">
                  <c:v>Mansoura University</c:v>
                </c:pt>
                <c:pt idx="8">
                  <c:v>Shanghai Normal University</c:v>
                </c:pt>
                <c:pt idx="9">
                  <c:v>University of Chemistry and Technology, Prague</c:v>
                </c:pt>
                <c:pt idx="10">
                  <c:v>University of Wales, Trinity Saint David</c:v>
                </c:pt>
                <c:pt idx="11">
                  <c:v>Federal University of Santa Maria</c:v>
                </c:pt>
                <c:pt idx="12">
                  <c:v>Feng Chia University</c:v>
                </c:pt>
                <c:pt idx="13">
                  <c:v>Yangzhou University</c:v>
                </c:pt>
                <c:pt idx="14">
                  <c:v>Tarbiat Modares University</c:v>
                </c:pt>
                <c:pt idx="15">
                  <c:v>Harbin Engineering University</c:v>
                </c:pt>
                <c:pt idx="16">
                  <c:v>University of AlmerÃƒÂ­a</c:v>
                </c:pt>
                <c:pt idx="17">
                  <c:v>Shahid Beheshti University of Medical Sciences</c:v>
                </c:pt>
                <c:pt idx="18">
                  <c:v>BabeÃˆâ„¢-Bolyai University</c:v>
                </c:pt>
                <c:pt idx="19">
                  <c:v>University of Pau and Pays de l'Adour</c:v>
                </c:pt>
                <c:pt idx="20">
                  <c:v>University of the Algarve</c:v>
                </c:pt>
                <c:pt idx="21">
                  <c:v>Tianjin Medical University</c:v>
                </c:pt>
                <c:pt idx="22">
                  <c:v>Fu Jen Catholic University</c:v>
                </c:pt>
                <c:pt idx="23">
                  <c:v>Oakland University</c:v>
                </c:pt>
                <c:pt idx="24">
                  <c:v>South China Agricultural University</c:v>
                </c:pt>
                <c:pt idx="25">
                  <c:v>Federal University of ABC</c:v>
                </c:pt>
                <c:pt idx="26">
                  <c:v>Tehran University of Medical Sciences</c:v>
                </c:pt>
                <c:pt idx="27">
                  <c:v>University of Lleida</c:v>
                </c:pt>
                <c:pt idx="28">
                  <c:v>University of Basilicata</c:v>
                </c:pt>
                <c:pt idx="29">
                  <c:v>University of AlmerÃƒÂ­a</c:v>
                </c:pt>
                <c:pt idx="30">
                  <c:v>Teikyo University</c:v>
                </c:pt>
                <c:pt idx="31">
                  <c:v>Shaanxi Normal University</c:v>
                </c:pt>
                <c:pt idx="32">
                  <c:v>Magna GrÃƒÂ¦cia University of Catanzaro</c:v>
                </c:pt>
                <c:pt idx="33">
                  <c:v>Shiraz University</c:v>
                </c:pt>
                <c:pt idx="34">
                  <c:v>University of Valenciennes and Hainaut-Cambresis</c:v>
                </c:pt>
                <c:pt idx="35">
                  <c:v>Zhejiang University of Technology</c:v>
                </c:pt>
                <c:pt idx="36">
                  <c:v>Tamkang University</c:v>
                </c:pt>
                <c:pt idx="37">
                  <c:v>Southwest Jiaotong University</c:v>
                </c:pt>
                <c:pt idx="38">
                  <c:v>Shanghai Normal University</c:v>
                </c:pt>
                <c:pt idx="39">
                  <c:v>Federal University of Santa Maria</c:v>
                </c:pt>
                <c:pt idx="40">
                  <c:v>University of A CoruÃƒÂ±a</c:v>
                </c:pt>
                <c:pt idx="41">
                  <c:v>Public University of Navarre</c:v>
                </c:pt>
                <c:pt idx="42">
                  <c:v>University of Puerto Rico at MayagÃƒÂ¼ez</c:v>
                </c:pt>
                <c:pt idx="43">
                  <c:v>Hefei University of Technology</c:v>
                </c:pt>
                <c:pt idx="44">
                  <c:v>National Chung Cheng University</c:v>
                </c:pt>
                <c:pt idx="45">
                  <c:v>United Arab Emirates University</c:v>
                </c:pt>
                <c:pt idx="46">
                  <c:v>Yuan Ze University</c:v>
                </c:pt>
                <c:pt idx="47">
                  <c:v>Fu Jen Catholic University</c:v>
                </c:pt>
                <c:pt idx="48">
                  <c:v>Dokuz EylÃƒÂ¼l University</c:v>
                </c:pt>
                <c:pt idx="49">
                  <c:v>Alexandria University</c:v>
                </c:pt>
                <c:pt idx="50">
                  <c:v>University of Chemistry and Technology, Prague</c:v>
                </c:pt>
                <c:pt idx="51">
                  <c:v>I-Shou University</c:v>
                </c:pt>
                <c:pt idx="52">
                  <c:v>Wilfrid Laurier University</c:v>
                </c:pt>
                <c:pt idx="53">
                  <c:v>National Taipei University of Technology</c:v>
                </c:pt>
                <c:pt idx="54">
                  <c:v>Clarkson University</c:v>
                </c:pt>
                <c:pt idx="55">
                  <c:v>University of Camerino</c:v>
                </c:pt>
                <c:pt idx="56">
                  <c:v>Nanjing University of Aeronautics and Astronautics</c:v>
                </c:pt>
                <c:pt idx="57">
                  <c:v>Federal University of CearÃƒÂ¡</c:v>
                </c:pt>
                <c:pt idx="58">
                  <c:v>Hunan Normal University</c:v>
                </c:pt>
                <c:pt idx="59">
                  <c:v>Zhejiang Normal University</c:v>
                </c:pt>
                <c:pt idx="60">
                  <c:v>University of Brighton</c:v>
                </c:pt>
                <c:pt idx="61">
                  <c:v>All India Institute of Medical Sciences, New Delhi</c:v>
                </c:pt>
                <c:pt idx="62">
                  <c:v>National Taiwan Ocean University</c:v>
                </c:pt>
                <c:pt idx="63">
                  <c:v>Federal University of SÃƒÂ£o Carlos</c:v>
                </c:pt>
                <c:pt idx="64">
                  <c:v>Yangzhou University</c:v>
                </c:pt>
                <c:pt idx="65">
                  <c:v>National Dong Hwa University</c:v>
                </c:pt>
                <c:pt idx="66">
                  <c:v>Wright State University - Dayton</c:v>
                </c:pt>
                <c:pt idx="67">
                  <c:v>University of Southern Mississippi</c:v>
                </c:pt>
                <c:pt idx="68">
                  <c:v>Alexandria University</c:v>
                </c:pt>
                <c:pt idx="69">
                  <c:v>King Fahd University of Petroleum and Minerals</c:v>
                </c:pt>
                <c:pt idx="70">
                  <c:v>Zhejiang University of Technology</c:v>
                </c:pt>
                <c:pt idx="71">
                  <c:v>University of Maine (Le Mans)</c:v>
                </c:pt>
                <c:pt idx="72">
                  <c:v>National Taiwan University of Science and Technology</c:v>
                </c:pt>
                <c:pt idx="73">
                  <c:v>Tarbiat Modares University</c:v>
                </c:pt>
                <c:pt idx="74">
                  <c:v>University of Hyderabad</c:v>
                </c:pt>
                <c:pt idx="75">
                  <c:v>Chung Shan Medical University</c:v>
                </c:pt>
                <c:pt idx="76">
                  <c:v>Federal University of Bahia</c:v>
                </c:pt>
                <c:pt idx="77">
                  <c:v>Shanxi University</c:v>
                </c:pt>
                <c:pt idx="78">
                  <c:v>China Pharmaceutical University</c:v>
                </c:pt>
                <c:pt idx="79">
                  <c:v>National University of Rosario</c:v>
                </c:pt>
                <c:pt idx="80">
                  <c:v>Toho University</c:v>
                </c:pt>
                <c:pt idx="81">
                  <c:v>Xiangtan University</c:v>
                </c:pt>
                <c:pt idx="82">
                  <c:v>Amirkabir University of Technology</c:v>
                </c:pt>
                <c:pt idx="83">
                  <c:v>University of the Algarve</c:v>
                </c:pt>
                <c:pt idx="84">
                  <c:v>Western Michigan University</c:v>
                </c:pt>
                <c:pt idx="85">
                  <c:v>South China Agricultural University</c:v>
                </c:pt>
                <c:pt idx="86">
                  <c:v>Charles Darwin University</c:v>
                </c:pt>
                <c:pt idx="87">
                  <c:v>Mansoura University</c:v>
                </c:pt>
                <c:pt idx="88">
                  <c:v>Harbin Medical University</c:v>
                </c:pt>
                <c:pt idx="89">
                  <c:v>Feng Chia University</c:v>
                </c:pt>
                <c:pt idx="90">
                  <c:v>Nanjing University of Aeronautics and Astronautics</c:v>
                </c:pt>
                <c:pt idx="91">
                  <c:v>University of Cyprus</c:v>
                </c:pt>
                <c:pt idx="92">
                  <c:v>Guangxi University</c:v>
                </c:pt>
                <c:pt idx="93">
                  <c:v>National Chung Cheng University</c:v>
                </c:pt>
                <c:pt idx="94">
                  <c:v>University of Fukui</c:v>
                </c:pt>
                <c:pt idx="95">
                  <c:v>University of Southern Mississippi</c:v>
                </c:pt>
                <c:pt idx="96">
                  <c:v>Hallym University</c:v>
                </c:pt>
                <c:pt idx="97">
                  <c:v>Bilkent University</c:v>
                </c:pt>
                <c:pt idx="98">
                  <c:v>University of Extremadura</c:v>
                </c:pt>
                <c:pt idx="99">
                  <c:v>University of the Republic (Uruguay)</c:v>
                </c:pt>
                <c:pt idx="100">
                  <c:v>National University of Defense Technology</c:v>
                </c:pt>
                <c:pt idx="101">
                  <c:v>Oakland University</c:v>
                </c:pt>
                <c:pt idx="102">
                  <c:v>Xiangtan University</c:v>
                </c:pt>
                <c:pt idx="103">
                  <c:v>Southern Medical University</c:v>
                </c:pt>
                <c:pt idx="104">
                  <c:v>China Pharmaceutical University</c:v>
                </c:pt>
                <c:pt idx="105">
                  <c:v>Kurume University</c:v>
                </c:pt>
                <c:pt idx="106">
                  <c:v>University of Texas at El Paso</c:v>
                </c:pt>
                <c:pt idx="107">
                  <c:v>Northeastern University (China)</c:v>
                </c:pt>
                <c:pt idx="108">
                  <c:v>Teikyo University</c:v>
                </c:pt>
                <c:pt idx="109">
                  <c:v>Jiangnan University</c:v>
                </c:pt>
                <c:pt idx="110">
                  <c:v>Hallym University</c:v>
                </c:pt>
                <c:pt idx="111">
                  <c:v>Kyoto Prefectural University of Medicine</c:v>
                </c:pt>
                <c:pt idx="112">
                  <c:v>Florida Atlantic University</c:v>
                </c:pt>
                <c:pt idx="113">
                  <c:v>Federal University of Santa Catarina</c:v>
                </c:pt>
                <c:pt idx="114">
                  <c:v>Isfahan University of Technology</c:v>
                </c:pt>
                <c:pt idx="115">
                  <c:v>King Juan Carlos University</c:v>
                </c:pt>
                <c:pt idx="116">
                  <c:v>Showa University</c:v>
                </c:pt>
                <c:pt idx="117">
                  <c:v>Jikei University School of Medicine</c:v>
                </c:pt>
                <c:pt idx="118">
                  <c:v>University of the Republic (Uruguay)</c:v>
                </c:pt>
                <c:pt idx="119">
                  <c:v>University of Silesia</c:v>
                </c:pt>
                <c:pt idx="120">
                  <c:v>University of Augsburg</c:v>
                </c:pt>
                <c:pt idx="121">
                  <c:v>Gazi University</c:v>
                </c:pt>
                <c:pt idx="122">
                  <c:v>University of Oldenburg</c:v>
                </c:pt>
                <c:pt idx="123">
                  <c:v>Northwest A&amp;F University</c:v>
                </c:pt>
                <c:pt idx="124">
                  <c:v>Yanbian University</c:v>
                </c:pt>
                <c:pt idx="125">
                  <c:v>Wilfrid Laurier University</c:v>
                </c:pt>
                <c:pt idx="126">
                  <c:v>Sofia University</c:v>
                </c:pt>
                <c:pt idx="127">
                  <c:v>National Taiwan Normal University</c:v>
                </c:pt>
                <c:pt idx="128">
                  <c:v>University of Messina</c:v>
                </c:pt>
                <c:pt idx="129">
                  <c:v>WrocÃ…â€šaw University of Technology</c:v>
                </c:pt>
                <c:pt idx="130">
                  <c:v>Ain Shams University</c:v>
                </c:pt>
                <c:pt idx="131">
                  <c:v>Federal University of ABC</c:v>
                </c:pt>
                <c:pt idx="132">
                  <c:v>University of New Orleans</c:v>
                </c:pt>
                <c:pt idx="133">
                  <c:v>University of PÃƒÂ©cs</c:v>
                </c:pt>
                <c:pt idx="134">
                  <c:v>University of WrocÃ…â€šaw</c:v>
                </c:pt>
                <c:pt idx="135">
                  <c:v>Fukuoka University</c:v>
                </c:pt>
                <c:pt idx="136">
                  <c:v>King Fahd University of Petroleum and Minerals</c:v>
                </c:pt>
                <c:pt idx="137">
                  <c:v>KÃ…Âchi University</c:v>
                </c:pt>
                <c:pt idx="138">
                  <c:v>University of Thessaly</c:v>
                </c:pt>
                <c:pt idx="139">
                  <c:v>Federal University of Bahia</c:v>
                </c:pt>
                <c:pt idx="140">
                  <c:v>Wright State University - Dayton</c:v>
                </c:pt>
                <c:pt idx="141">
                  <c:v>University of Fukui</c:v>
                </c:pt>
                <c:pt idx="142">
                  <c:v>University of North Dakota</c:v>
                </c:pt>
                <c:pt idx="143">
                  <c:v>University of Mannheim</c:v>
                </c:pt>
                <c:pt idx="144">
                  <c:v>WrocÃ…â€šaw University of Technology</c:v>
                </c:pt>
                <c:pt idx="145">
                  <c:v>China Medical University (PRC)</c:v>
                </c:pt>
                <c:pt idx="146">
                  <c:v>Chung Yuan Christian University</c:v>
                </c:pt>
                <c:pt idx="147">
                  <c:v>University of Salzburg</c:v>
                </c:pt>
                <c:pt idx="148">
                  <c:v>University of Basilicata</c:v>
                </c:pt>
                <c:pt idx="149">
                  <c:v>Federal University of CearÃƒÂ¡</c:v>
                </c:pt>
                <c:pt idx="150">
                  <c:v>Gachon University</c:v>
                </c:pt>
                <c:pt idx="151">
                  <c:v>G. d'Annunzio University, Chieti-Pescara</c:v>
                </c:pt>
                <c:pt idx="152">
                  <c:v>Makerere University</c:v>
                </c:pt>
                <c:pt idx="153">
                  <c:v>Federal University of SÃƒÂ£o Carlos</c:v>
                </c:pt>
                <c:pt idx="154">
                  <c:v>Shiraz University</c:v>
                </c:pt>
                <c:pt idx="155">
                  <c:v>Beijing University of Technology</c:v>
                </c:pt>
                <c:pt idx="156">
                  <c:v>Kurume University</c:v>
                </c:pt>
                <c:pt idx="157">
                  <c:v>Jaume I University</c:v>
                </c:pt>
                <c:pt idx="158">
                  <c:v>Manchester Metropolitan University</c:v>
                </c:pt>
                <c:pt idx="159">
                  <c:v>University of Limerick</c:v>
                </c:pt>
                <c:pt idx="160">
                  <c:v>University of Reims Champagne-Ardenne</c:v>
                </c:pt>
                <c:pt idx="161">
                  <c:v>Ryerson University</c:v>
                </c:pt>
                <c:pt idx="162">
                  <c:v>University of South Alabama</c:v>
                </c:pt>
                <c:pt idx="163">
                  <c:v>Jiangnan University</c:v>
                </c:pt>
                <c:pt idx="164">
                  <c:v>Pukyong National University</c:v>
                </c:pt>
                <c:pt idx="165">
                  <c:v>University of Bucharest</c:v>
                </c:pt>
                <c:pt idx="166">
                  <c:v>University of Lethbridge</c:v>
                </c:pt>
                <c:pt idx="167">
                  <c:v>National University of CÃƒÂ³rdoba</c:v>
                </c:pt>
                <c:pt idx="168">
                  <c:v>Xidian University</c:v>
                </c:pt>
                <c:pt idx="169">
                  <c:v>Ãƒâ€°cole Centrale Paris</c:v>
                </c:pt>
                <c:pt idx="170">
                  <c:v>Shanghai University</c:v>
                </c:pt>
                <c:pt idx="171">
                  <c:v>Hamamatsu University School of Medicine</c:v>
                </c:pt>
                <c:pt idx="172">
                  <c:v>National University of Colombia</c:v>
                </c:pt>
                <c:pt idx="173">
                  <c:v>RMIT University</c:v>
                </c:pt>
                <c:pt idx="174">
                  <c:v>Shimane University</c:v>
                </c:pt>
                <c:pt idx="175">
                  <c:v>National Taiwan University of Science and Technology</c:v>
                </c:pt>
                <c:pt idx="176">
                  <c:v>Federal University of ParanÃƒÂ¡</c:v>
                </c:pt>
                <c:pt idx="177">
                  <c:v>University of Puerto Rico at MayagÃƒÂ¼ez</c:v>
                </c:pt>
                <c:pt idx="178">
                  <c:v>Kitasato University</c:v>
                </c:pt>
                <c:pt idx="179">
                  <c:v>University of Angers</c:v>
                </c:pt>
                <c:pt idx="180">
                  <c:v>Hamamatsu University School of Medicine</c:v>
                </c:pt>
                <c:pt idx="181">
                  <c:v>Public University of Navarre</c:v>
                </c:pt>
                <c:pt idx="182">
                  <c:v>Federal University of Santa Catarina</c:v>
                </c:pt>
                <c:pt idx="183">
                  <c:v>University of JaÃƒÂ©n</c:v>
                </c:pt>
                <c:pt idx="184">
                  <c:v>Novosibirsk State University</c:v>
                </c:pt>
                <c:pt idx="185">
                  <c:v>South China Normal University</c:v>
                </c:pt>
                <c:pt idx="186">
                  <c:v>Northwestern Polytechnical University</c:v>
                </c:pt>
                <c:pt idx="187">
                  <c:v>University of Salzburg</c:v>
                </c:pt>
                <c:pt idx="188">
                  <c:v>Northeastern University (China)</c:v>
                </c:pt>
                <c:pt idx="189">
                  <c:v>Northwest University (China)</c:v>
                </c:pt>
                <c:pt idx="190">
                  <c:v>University of Seoul</c:v>
                </c:pt>
                <c:pt idx="191">
                  <c:v>China Medical University (PRC)</c:v>
                </c:pt>
                <c:pt idx="192">
                  <c:v>North Dakota State University - Main Campus</c:v>
                </c:pt>
                <c:pt idx="193">
                  <c:v>Clarkson University</c:v>
                </c:pt>
                <c:pt idx="194">
                  <c:v>Ege University</c:v>
                </c:pt>
                <c:pt idx="195">
                  <c:v>RMIT University</c:v>
                </c:pt>
                <c:pt idx="196">
                  <c:v>University of Camerino</c:v>
                </c:pt>
                <c:pt idx="197">
                  <c:v>Florida Atlantic University</c:v>
                </c:pt>
                <c:pt idx="198">
                  <c:v>University of BrasÃƒÂ­lia</c:v>
                </c:pt>
                <c:pt idx="199">
                  <c:v>Jadavpur University</c:v>
                </c:pt>
                <c:pt idx="200">
                  <c:v>Northwestern Polytechnical University</c:v>
                </c:pt>
                <c:pt idx="201">
                  <c:v>Ain Shams University</c:v>
                </c:pt>
                <c:pt idx="202">
                  <c:v>University of Tehran</c:v>
                </c:pt>
                <c:pt idx="203">
                  <c:v>Queens College, City University of New York</c:v>
                </c:pt>
                <c:pt idx="204">
                  <c:v>National Taiwan Ocean University</c:v>
                </c:pt>
                <c:pt idx="205">
                  <c:v>Chung Shan Medical University</c:v>
                </c:pt>
                <c:pt idx="206">
                  <c:v>Magna GrÃƒÂ¦cia University of Catanzaro</c:v>
                </c:pt>
                <c:pt idx="207">
                  <c:v>University of Sassari</c:v>
                </c:pt>
                <c:pt idx="208">
                  <c:v>Chiang Mai University</c:v>
                </c:pt>
                <c:pt idx="209">
                  <c:v>University of BrasÃƒÂ­lia</c:v>
                </c:pt>
                <c:pt idx="210">
                  <c:v>University of WrocÃ…â€šaw</c:v>
                </c:pt>
                <c:pt idx="211">
                  <c:v>University of A CoruÃƒÂ±a</c:v>
                </c:pt>
                <c:pt idx="212">
                  <c:v>Renmin University of China</c:v>
                </c:pt>
                <c:pt idx="213">
                  <c:v>Northeast Normal University</c:v>
                </c:pt>
                <c:pt idx="214">
                  <c:v>University of Stirling</c:v>
                </c:pt>
                <c:pt idx="215">
                  <c:v>National University of Ireland, Maynooth</c:v>
                </c:pt>
                <c:pt idx="216">
                  <c:v>Jinan University</c:v>
                </c:pt>
                <c:pt idx="217">
                  <c:v>Fluminense Federal University</c:v>
                </c:pt>
                <c:pt idx="218">
                  <c:v>University of Mannheim</c:v>
                </c:pt>
                <c:pt idx="219">
                  <c:v>Northwest University (China)</c:v>
                </c:pt>
                <c:pt idx="220">
                  <c:v>Amirkabir University of Technology</c:v>
                </c:pt>
                <c:pt idx="221">
                  <c:v>University of Ioannina</c:v>
                </c:pt>
                <c:pt idx="222">
                  <c:v>University of Brighton</c:v>
                </c:pt>
                <c:pt idx="223">
                  <c:v>Chosun University</c:v>
                </c:pt>
                <c:pt idx="224">
                  <c:v>University of North Carolina at Greensboro</c:v>
                </c:pt>
                <c:pt idx="225">
                  <c:v>Kyoto Institute of Technology</c:v>
                </c:pt>
                <c:pt idx="226">
                  <c:v>Jadavpur University</c:v>
                </c:pt>
                <c:pt idx="227">
                  <c:v>Federal University of ParanÃƒÂ¡</c:v>
                </c:pt>
                <c:pt idx="228">
                  <c:v>Showa University</c:v>
                </c:pt>
                <c:pt idx="229">
                  <c:v>University of Maribor</c:v>
                </c:pt>
                <c:pt idx="230">
                  <c:v>Hirosaki University</c:v>
                </c:pt>
                <c:pt idx="231">
                  <c:v>University of Waikato</c:v>
                </c:pt>
                <c:pt idx="232">
                  <c:v>Southern Medical University</c:v>
                </c:pt>
                <c:pt idx="233">
                  <c:v>University of NeuchÃƒÂ¢tel</c:v>
                </c:pt>
                <c:pt idx="234">
                  <c:v>Tehran University of Medical Sciences</c:v>
                </c:pt>
                <c:pt idx="235">
                  <c:v>Trent University</c:v>
                </c:pt>
                <c:pt idx="236">
                  <c:v>University of Extremadura</c:v>
                </c:pt>
                <c:pt idx="237">
                  <c:v>Gazi University</c:v>
                </c:pt>
                <c:pt idx="238">
                  <c:v>Beijing Jiaotong University</c:v>
                </c:pt>
                <c:pt idx="239">
                  <c:v>Iran University of Science and Technology</c:v>
                </c:pt>
                <c:pt idx="240">
                  <c:v>University of LÃƒÂ¼beck</c:v>
                </c:pt>
                <c:pt idx="241">
                  <c:v>Rio de Janeiro State University</c:v>
                </c:pt>
                <c:pt idx="242">
                  <c:v>Pukyong National University</c:v>
                </c:pt>
                <c:pt idx="243">
                  <c:v>United Arab Emirates University</c:v>
                </c:pt>
                <c:pt idx="244">
                  <c:v>University of Cyprus</c:v>
                </c:pt>
                <c:pt idx="245">
                  <c:v>Xidian University</c:v>
                </c:pt>
                <c:pt idx="246">
                  <c:v>American University of Beirut</c:v>
                </c:pt>
                <c:pt idx="247">
                  <c:v>Hasselt University</c:v>
                </c:pt>
                <c:pt idx="248">
                  <c:v>Third Military Medical University</c:v>
                </c:pt>
                <c:pt idx="249">
                  <c:v>Ryerson University</c:v>
                </c:pt>
                <c:pt idx="250">
                  <c:v>New York Medical College</c:v>
                </c:pt>
                <c:pt idx="251">
                  <c:v>University of Girona</c:v>
                </c:pt>
                <c:pt idx="252">
                  <c:v>Inje University</c:v>
                </c:pt>
                <c:pt idx="253">
                  <c:v>Sejong University</c:v>
                </c:pt>
                <c:pt idx="254">
                  <c:v>Indian Institute of Technology Roorkee</c:v>
                </c:pt>
                <c:pt idx="255">
                  <c:v>Sapporo Medical University</c:v>
                </c:pt>
                <c:pt idx="256">
                  <c:v>Marche Polytechnic University</c:v>
                </c:pt>
                <c:pt idx="257">
                  <c:v>University of Lleida</c:v>
                </c:pt>
                <c:pt idx="258">
                  <c:v>University of OsnabrÃƒÂ¼ck</c:v>
                </c:pt>
                <c:pt idx="259">
                  <c:v>Nicolaus Copernicus University in ToruÃ…â€ž</c:v>
                </c:pt>
                <c:pt idx="260">
                  <c:v>Jiangsu University</c:v>
                </c:pt>
                <c:pt idx="261">
                  <c:v>University of Valenciennes and Hainaut-Cambresis</c:v>
                </c:pt>
                <c:pt idx="262">
                  <c:v>Bowling Green State University</c:v>
                </c:pt>
                <c:pt idx="263">
                  <c:v>Zhengzhou University</c:v>
                </c:pt>
                <c:pt idx="264">
                  <c:v>University of Silesia</c:v>
                </c:pt>
                <c:pt idx="265">
                  <c:v>Federico Santa MarÃƒÂ­a Technical University</c:v>
                </c:pt>
                <c:pt idx="266">
                  <c:v>National Research Nuclear University MEPhI</c:v>
                </c:pt>
                <c:pt idx="267">
                  <c:v>University of Ãƒâ€°vry Val d'Essonne</c:v>
                </c:pt>
                <c:pt idx="268">
                  <c:v>University of Hohenheim</c:v>
                </c:pt>
                <c:pt idx="269">
                  <c:v>University of OsnabrÃƒÂ¼ck</c:v>
                </c:pt>
                <c:pt idx="270">
                  <c:v>Beijing University of Technology</c:v>
                </c:pt>
                <c:pt idx="271">
                  <c:v>University of Angers</c:v>
                </c:pt>
                <c:pt idx="272">
                  <c:v>Marquette University</c:v>
                </c:pt>
                <c:pt idx="273">
                  <c:v>Kaohsiung Medical University</c:v>
                </c:pt>
                <c:pt idx="274">
                  <c:v>University of Texas at El Paso</c:v>
                </c:pt>
                <c:pt idx="275">
                  <c:v>All India Institute of Medical Sciences, New Delhi</c:v>
                </c:pt>
                <c:pt idx="276">
                  <c:v>University of Western Brittany</c:v>
                </c:pt>
                <c:pt idx="277">
                  <c:v>Rutgers, The State University of New Jersey - Newark</c:v>
                </c:pt>
                <c:pt idx="278">
                  <c:v>Yamagata University</c:v>
                </c:pt>
                <c:pt idx="279">
                  <c:v>University of PÃƒÂ©cs</c:v>
                </c:pt>
                <c:pt idx="280">
                  <c:v>Makerere University</c:v>
                </c:pt>
                <c:pt idx="281">
                  <c:v>University of Wales, Trinity Saint David</c:v>
                </c:pt>
                <c:pt idx="282">
                  <c:v>Chemnitz University of Technology</c:v>
                </c:pt>
                <c:pt idx="283">
                  <c:v>Isfahan University of Technology</c:v>
                </c:pt>
                <c:pt idx="284">
                  <c:v>South China Normal University</c:v>
                </c:pt>
                <c:pt idx="285">
                  <c:v>University of L'Aquila</c:v>
                </c:pt>
                <c:pt idx="286">
                  <c:v>Soochow University (Suzhou)</c:v>
                </c:pt>
                <c:pt idx="287">
                  <c:v>University of the Ryukyus</c:v>
                </c:pt>
                <c:pt idx="288">
                  <c:v>Nanjing Medical University</c:v>
                </c:pt>
                <c:pt idx="289">
                  <c:v>Comenius University in Bratislava</c:v>
                </c:pt>
                <c:pt idx="290">
                  <c:v>Saga University</c:v>
                </c:pt>
                <c:pt idx="291">
                  <c:v>University of Caen Lower Normandy</c:v>
                </c:pt>
                <c:pt idx="292">
                  <c:v>Charles Darwin University</c:v>
                </c:pt>
                <c:pt idx="293">
                  <c:v>Federal University of Pernambuco</c:v>
                </c:pt>
                <c:pt idx="294">
                  <c:v>University of New Orleans</c:v>
                </c:pt>
                <c:pt idx="295">
                  <c:v>Albany Medical College</c:v>
                </c:pt>
                <c:pt idx="296">
                  <c:v>Wuhan University of Technology</c:v>
                </c:pt>
                <c:pt idx="297">
                  <c:v>University of North Carolina at Greensboro</c:v>
                </c:pt>
                <c:pt idx="298">
                  <c:v>Ãƒâ€“rebro University</c:v>
                </c:pt>
                <c:pt idx="299">
                  <c:v>Marquette University</c:v>
                </c:pt>
                <c:pt idx="300">
                  <c:v>Jikei University School of Medicine</c:v>
                </c:pt>
                <c:pt idx="301">
                  <c:v>KÃ…Âchi University</c:v>
                </c:pt>
                <c:pt idx="302">
                  <c:v>Queens College, City University of New York</c:v>
                </c:pt>
                <c:pt idx="303">
                  <c:v>University of Limerick</c:v>
                </c:pt>
                <c:pt idx="304">
                  <c:v>University of Reims Champagne-Ardenne</c:v>
                </c:pt>
                <c:pt idx="305">
                  <c:v>Mines ParisTech</c:v>
                </c:pt>
                <c:pt idx="306">
                  <c:v>Paris-Est CrÃƒÂ©teil Val-de-Marne University</c:v>
                </c:pt>
                <c:pt idx="307">
                  <c:v>Loma Linda University</c:v>
                </c:pt>
                <c:pt idx="308">
                  <c:v>Ãƒâ€¦bo Akademi University</c:v>
                </c:pt>
                <c:pt idx="309">
                  <c:v>Zhengzhou University</c:v>
                </c:pt>
                <c:pt idx="310">
                  <c:v>National University of Ireland, Maynooth</c:v>
                </c:pt>
                <c:pt idx="311">
                  <c:v>University of AlcalÃƒÂ¡</c:v>
                </c:pt>
                <c:pt idx="312">
                  <c:v>University of Bucharest</c:v>
                </c:pt>
                <c:pt idx="313">
                  <c:v>Hunter College</c:v>
                </c:pt>
                <c:pt idx="314">
                  <c:v>Novosibirsk State University</c:v>
                </c:pt>
                <c:pt idx="315">
                  <c:v>Nanjing Medical University</c:v>
                </c:pt>
                <c:pt idx="316">
                  <c:v>University of Oldenburg</c:v>
                </c:pt>
                <c:pt idx="317">
                  <c:v>Lille 2 University of Health and Law</c:v>
                </c:pt>
                <c:pt idx="318">
                  <c:v>Loma Linda University</c:v>
                </c:pt>
                <c:pt idx="319">
                  <c:v>University of Alabama in Huntsville</c:v>
                </c:pt>
                <c:pt idx="320">
                  <c:v>University of CÃƒÂ³rdoba (Spain)</c:v>
                </c:pt>
                <c:pt idx="321">
                  <c:v>University of Regina</c:v>
                </c:pt>
                <c:pt idx="322">
                  <c:v>Bilkent University</c:v>
                </c:pt>
                <c:pt idx="323">
                  <c:v>Southwest University</c:v>
                </c:pt>
                <c:pt idx="324">
                  <c:v>University of Seoul</c:v>
                </c:pt>
                <c:pt idx="325">
                  <c:v>Wuhan University of Technology</c:v>
                </c:pt>
                <c:pt idx="326">
                  <c:v>National Sun Yat-sen University</c:v>
                </c:pt>
                <c:pt idx="327">
                  <c:v>China Medical University (Taiwan)</c:v>
                </c:pt>
                <c:pt idx="328">
                  <c:v>Carlos III University of Madrid</c:v>
                </c:pt>
                <c:pt idx="329">
                  <c:v>Ãƒâ€°cole Centrale Paris</c:v>
                </c:pt>
                <c:pt idx="330">
                  <c:v>University of Insubria</c:v>
                </c:pt>
                <c:pt idx="331">
                  <c:v>University of CÃƒÂ¡diz</c:v>
                </c:pt>
                <c:pt idx="332">
                  <c:v>Federico Santa MarÃƒÂ­a Technical University</c:v>
                </c:pt>
                <c:pt idx="333">
                  <c:v>Ulsan National Institute of Science and Technology</c:v>
                </c:pt>
                <c:pt idx="334">
                  <c:v>Central China Normal University</c:v>
                </c:pt>
                <c:pt idx="335">
                  <c:v>Toho University</c:v>
                </c:pt>
                <c:pt idx="336">
                  <c:v>Hasselt University</c:v>
                </c:pt>
                <c:pt idx="337">
                  <c:v>University of NeuchÃƒÂ¢tel</c:v>
                </c:pt>
                <c:pt idx="338">
                  <c:v>National Sun Yat-sen University</c:v>
                </c:pt>
                <c:pt idx="339">
                  <c:v>Chosun University</c:v>
                </c:pt>
                <c:pt idx="340">
                  <c:v>Chiang Mai University</c:v>
                </c:pt>
                <c:pt idx="341">
                  <c:v>Southwest University</c:v>
                </c:pt>
                <c:pt idx="342">
                  <c:v>Albany Medical College</c:v>
                </c:pt>
                <c:pt idx="343">
                  <c:v>University of Messina</c:v>
                </c:pt>
                <c:pt idx="344">
                  <c:v>Kyoto Prefectural University of Medicine</c:v>
                </c:pt>
                <c:pt idx="345">
                  <c:v>Fukuoka University</c:v>
                </c:pt>
                <c:pt idx="346">
                  <c:v>University of New Brunswick</c:v>
                </c:pt>
                <c:pt idx="347">
                  <c:v>University of Sassari</c:v>
                </c:pt>
                <c:pt idx="348">
                  <c:v>Nanjing Agricultural University</c:v>
                </c:pt>
                <c:pt idx="349">
                  <c:v>National University of CÃƒÂ³rdoba</c:v>
                </c:pt>
                <c:pt idx="350">
                  <c:v>University of Mons</c:v>
                </c:pt>
                <c:pt idx="351">
                  <c:v>University of AlcalÃƒÂ¡</c:v>
                </c:pt>
                <c:pt idx="352">
                  <c:v>Fluminense Federal University</c:v>
                </c:pt>
                <c:pt idx="353">
                  <c:v>Trent University</c:v>
                </c:pt>
                <c:pt idx="354">
                  <c:v>Nanjing University of Technology</c:v>
                </c:pt>
                <c:pt idx="355">
                  <c:v>University of Siegen</c:v>
                </c:pt>
                <c:pt idx="356">
                  <c:v>Jiangsu University</c:v>
                </c:pt>
                <c:pt idx="357">
                  <c:v>Ãƒâ€°cole centrale de Lyon</c:v>
                </c:pt>
                <c:pt idx="358">
                  <c:v>Indian Institute of Technology Roorkee</c:v>
                </c:pt>
                <c:pt idx="359">
                  <c:v>University of Paris 13</c:v>
                </c:pt>
                <c:pt idx="360">
                  <c:v>Chung Yuan Christian University</c:v>
                </c:pt>
                <c:pt idx="361">
                  <c:v>University of Alabama in Huntsville</c:v>
                </c:pt>
                <c:pt idx="362">
                  <c:v>University of Yamanashi</c:v>
                </c:pt>
                <c:pt idx="363">
                  <c:v>Kyoto Institute of Technology</c:v>
                </c:pt>
                <c:pt idx="364">
                  <c:v>Brock University</c:v>
                </c:pt>
                <c:pt idx="365">
                  <c:v>Shimane University</c:v>
                </c:pt>
                <c:pt idx="366">
                  <c:v>Nanjing Agricultural University</c:v>
                </c:pt>
                <c:pt idx="367">
                  <c:v>University of Tehran</c:v>
                </c:pt>
                <c:pt idx="368">
                  <c:v>Vilnius University</c:v>
                </c:pt>
                <c:pt idx="369">
                  <c:v>Ocean University of China</c:v>
                </c:pt>
                <c:pt idx="370">
                  <c:v>University of California, Merced</c:v>
                </c:pt>
                <c:pt idx="371">
                  <c:v>China University of Geosciences (Wuhan)</c:v>
                </c:pt>
                <c:pt idx="372">
                  <c:v>University of Central Lancashire</c:v>
                </c:pt>
                <c:pt idx="373">
                  <c:v>Northeast Normal University</c:v>
                </c:pt>
                <c:pt idx="374">
                  <c:v>Marche Polytechnic University</c:v>
                </c:pt>
                <c:pt idx="375">
                  <c:v>University of Bradford</c:v>
                </c:pt>
                <c:pt idx="376">
                  <c:v>Jaume I University</c:v>
                </c:pt>
                <c:pt idx="377">
                  <c:v>Manchester Metropolitan University</c:v>
                </c:pt>
                <c:pt idx="378">
                  <c:v>Chungbuk National University</c:v>
                </c:pt>
                <c:pt idx="379">
                  <c:v>Murdoch University</c:v>
                </c:pt>
                <c:pt idx="380">
                  <c:v>University of Maribor</c:v>
                </c:pt>
                <c:pt idx="381">
                  <c:v>University of Franche-ComtÃƒÂ©</c:v>
                </c:pt>
                <c:pt idx="382">
                  <c:v>Dankook University</c:v>
                </c:pt>
                <c:pt idx="383">
                  <c:v>Lille 2 University of Health and Law</c:v>
                </c:pt>
                <c:pt idx="384">
                  <c:v>San Francisco State University</c:v>
                </c:pt>
                <c:pt idx="385">
                  <c:v>Donghua University</c:v>
                </c:pt>
                <c:pt idx="386">
                  <c:v>Vilnius University</c:v>
                </c:pt>
                <c:pt idx="387">
                  <c:v>University of CÃƒÂ¡diz</c:v>
                </c:pt>
                <c:pt idx="388">
                  <c:v>University of Windsor</c:v>
                </c:pt>
                <c:pt idx="389">
                  <c:v>Jichi Medical University</c:v>
                </c:pt>
                <c:pt idx="390">
                  <c:v>Saitama Medical University</c:v>
                </c:pt>
                <c:pt idx="391">
                  <c:v>Jinan University</c:v>
                </c:pt>
                <c:pt idx="392">
                  <c:v>Nanjing University of Technology</c:v>
                </c:pt>
                <c:pt idx="393">
                  <c:v>Federal University of Pernambuco</c:v>
                </c:pt>
                <c:pt idx="394">
                  <c:v>University of Szeged</c:v>
                </c:pt>
                <c:pt idx="395">
                  <c:v>San Francisco State University</c:v>
                </c:pt>
                <c:pt idx="396">
                  <c:v>Mie University</c:v>
                </c:pt>
                <c:pt idx="397">
                  <c:v>University of South Alabama</c:v>
                </c:pt>
                <c:pt idx="398">
                  <c:v>University of CastillaÃ¢â‚¬â€œLa Mancha</c:v>
                </c:pt>
                <c:pt idx="399">
                  <c:v>University of Toyama</c:v>
                </c:pt>
                <c:pt idx="400">
                  <c:v>University of Girona</c:v>
                </c:pt>
                <c:pt idx="401">
                  <c:v>Saga University</c:v>
                </c:pt>
                <c:pt idx="402">
                  <c:v>University of Eastern Piedmont Amedeo Avogadro"</c:v>
                </c:pt>
                <c:pt idx="403">
                  <c:v>Beijing Institute of Technology</c:v>
                </c:pt>
                <c:pt idx="404">
                  <c:v>Murdoch University</c:v>
                </c:pt>
                <c:pt idx="405">
                  <c:v>Ocean University of China</c:v>
                </c:pt>
                <c:pt idx="406">
                  <c:v>Hirosaki University</c:v>
                </c:pt>
                <c:pt idx="407">
                  <c:v>University of North Dakota</c:v>
                </c:pt>
                <c:pt idx="408">
                  <c:v>Adam Mickiewicz University in PoznaÃ…â€ž</c:v>
                </c:pt>
                <c:pt idx="409">
                  <c:v>Brock University</c:v>
                </c:pt>
                <c:pt idx="410">
                  <c:v>University of L'Aquila</c:v>
                </c:pt>
                <c:pt idx="411">
                  <c:v>Louisiana Tech University</c:v>
                </c:pt>
                <c:pt idx="412">
                  <c:v>University of Paris 13</c:v>
                </c:pt>
                <c:pt idx="413">
                  <c:v>Soochow University (Suzhou)</c:v>
                </c:pt>
                <c:pt idx="414">
                  <c:v>North Dakota State University - Main Campus</c:v>
                </c:pt>
                <c:pt idx="415">
                  <c:v>Taipei Medical University</c:v>
                </c:pt>
                <c:pt idx="416">
                  <c:v>Chongqing University</c:v>
                </c:pt>
                <c:pt idx="417">
                  <c:v>University of Veterinary Medicine Vienna</c:v>
                </c:pt>
                <c:pt idx="418">
                  <c:v>University of OrlÃƒÂ©ans</c:v>
                </c:pt>
                <c:pt idx="419">
                  <c:v>Hong Kong Baptist University</c:v>
                </c:pt>
                <c:pt idx="420">
                  <c:v>University of Augsburg</c:v>
                </c:pt>
                <c:pt idx="421">
                  <c:v>Miguel HernÃƒÂ¡ndez University of Elche</c:v>
                </c:pt>
                <c:pt idx="422">
                  <c:v>University of Valladolid</c:v>
                </c:pt>
                <c:pt idx="423">
                  <c:v>Putra University, Malaysia</c:v>
                </c:pt>
                <c:pt idx="424">
                  <c:v>Putra University, Malaysia</c:v>
                </c:pt>
                <c:pt idx="425">
                  <c:v>Bowling Green State University</c:v>
                </c:pt>
                <c:pt idx="426">
                  <c:v>University of Veterinary Medicine Vienna</c:v>
                </c:pt>
                <c:pt idx="427">
                  <c:v>National University of Colombia</c:v>
                </c:pt>
                <c:pt idx="428">
                  <c:v>LSU Health Sciences Center New Orleans</c:v>
                </c:pt>
                <c:pt idx="429">
                  <c:v>Paris-Est CrÃƒÂ©teil Val-de-Marne University</c:v>
                </c:pt>
                <c:pt idx="430">
                  <c:v>Blaise Pascal University</c:v>
                </c:pt>
                <c:pt idx="431">
                  <c:v>Second University of Naples</c:v>
                </c:pt>
                <c:pt idx="432">
                  <c:v>Binghamton University</c:v>
                </c:pt>
                <c:pt idx="433">
                  <c:v>National Technical University of Athens</c:v>
                </c:pt>
                <c:pt idx="434">
                  <c:v>University of Nevada, Las Vegas</c:v>
                </c:pt>
                <c:pt idx="435">
                  <c:v>Sejong University</c:v>
                </c:pt>
                <c:pt idx="436">
                  <c:v>Ibaraki University</c:v>
                </c:pt>
                <c:pt idx="437">
                  <c:v>University of Brescia</c:v>
                </c:pt>
                <c:pt idx="438">
                  <c:v>Hunan University</c:v>
                </c:pt>
                <c:pt idx="439">
                  <c:v>East Carolina University</c:v>
                </c:pt>
                <c:pt idx="440">
                  <c:v>Hunter College</c:v>
                </c:pt>
                <c:pt idx="441">
                  <c:v>Masaryk University</c:v>
                </c:pt>
                <c:pt idx="442">
                  <c:v>University of Mississippi Medical Center</c:v>
                </c:pt>
                <c:pt idx="443">
                  <c:v>Kaohsiung Medical University</c:v>
                </c:pt>
                <c:pt idx="444">
                  <c:v>Capital Medical University</c:v>
                </c:pt>
                <c:pt idx="445">
                  <c:v>University of Massachusetts Boston</c:v>
                </c:pt>
                <c:pt idx="446">
                  <c:v>Fourth Military Medical University</c:v>
                </c:pt>
                <c:pt idx="447">
                  <c:v>King Abdulaziz University</c:v>
                </c:pt>
                <c:pt idx="448">
                  <c:v>Hong Kong Baptist University</c:v>
                </c:pt>
                <c:pt idx="449">
                  <c:v>University of Szeged</c:v>
                </c:pt>
                <c:pt idx="450">
                  <c:v>Inje University</c:v>
                </c:pt>
                <c:pt idx="451">
                  <c:v>Northern Arizona University</c:v>
                </c:pt>
                <c:pt idx="452">
                  <c:v>Ãƒâ€°cole Polytechnique de MontrÃƒÂ©al</c:v>
                </c:pt>
                <c:pt idx="453">
                  <c:v>University of Eastern Piedmont Amedeo Avogadro"</c:v>
                </c:pt>
                <c:pt idx="454">
                  <c:v>Capital Medical University</c:v>
                </c:pt>
                <c:pt idx="455">
                  <c:v>University of Western Brittany</c:v>
                </c:pt>
                <c:pt idx="456">
                  <c:v>Nicolaus Copernicus University in ToruÃ…â€ž</c:v>
                </c:pt>
                <c:pt idx="457">
                  <c:v>Ibaraki University</c:v>
                </c:pt>
                <c:pt idx="458">
                  <c:v>American University of Beirut</c:v>
                </c:pt>
                <c:pt idx="459">
                  <c:v>Kitasato University</c:v>
                </c:pt>
                <c:pt idx="460">
                  <c:v>University of Perpignan Via Domitia</c:v>
                </c:pt>
                <c:pt idx="461">
                  <c:v>University of Rouen</c:v>
                </c:pt>
                <c:pt idx="462">
                  <c:v>Chungbuk National University</c:v>
                </c:pt>
                <c:pt idx="463">
                  <c:v>Sharif University of Technology</c:v>
                </c:pt>
                <c:pt idx="464">
                  <c:v>Sharif University of Technology</c:v>
                </c:pt>
                <c:pt idx="465">
                  <c:v>University of Ioannina</c:v>
                </c:pt>
                <c:pt idx="466">
                  <c:v>UniversitÃƒÂ© de Namur</c:v>
                </c:pt>
                <c:pt idx="467">
                  <c:v>Kaiserslautern University of Technology</c:v>
                </c:pt>
                <c:pt idx="468">
                  <c:v>Norwegian University of Life Sciences</c:v>
                </c:pt>
                <c:pt idx="469">
                  <c:v>Jean Monnet University</c:v>
                </c:pt>
                <c:pt idx="470">
                  <c:v>Moscow Institute of Physics and Technology</c:v>
                </c:pt>
                <c:pt idx="471">
                  <c:v>City University London</c:v>
                </c:pt>
                <c:pt idx="472">
                  <c:v>Ãƒâ€“rebro University</c:v>
                </c:pt>
                <c:pt idx="473">
                  <c:v>Yeungnam University</c:v>
                </c:pt>
                <c:pt idx="474">
                  <c:v>Yeungnam University</c:v>
                </c:pt>
                <c:pt idx="475">
                  <c:v>Ankara University</c:v>
                </c:pt>
                <c:pt idx="476">
                  <c:v>Rio de Janeiro State University</c:v>
                </c:pt>
                <c:pt idx="477">
                  <c:v>University of Siegen</c:v>
                </c:pt>
                <c:pt idx="478">
                  <c:v>Carlos III University of Madrid</c:v>
                </c:pt>
                <c:pt idx="479">
                  <c:v>Third Military Medical University</c:v>
                </c:pt>
                <c:pt idx="480">
                  <c:v>University of Natural Resources and Life Sciences, Vienna</c:v>
                </c:pt>
                <c:pt idx="481">
                  <c:v>Jawaharlal Nehru Centre for Advanced Scientific Research</c:v>
                </c:pt>
                <c:pt idx="482">
                  <c:v>City University London</c:v>
                </c:pt>
                <c:pt idx="483">
                  <c:v>International School for Advanced Studies</c:v>
                </c:pt>
                <c:pt idx="484">
                  <c:v>Central China Normal University</c:v>
                </c:pt>
                <c:pt idx="485">
                  <c:v>Banaras Hindu University</c:v>
                </c:pt>
                <c:pt idx="486">
                  <c:v>University of Stirling</c:v>
                </c:pt>
                <c:pt idx="487">
                  <c:v>Indian Institute of Technology Kharagpur</c:v>
                </c:pt>
                <c:pt idx="488">
                  <c:v>University of Windsor</c:v>
                </c:pt>
                <c:pt idx="489">
                  <c:v>University of Calabria</c:v>
                </c:pt>
                <c:pt idx="490">
                  <c:v>University of Miyazaki</c:v>
                </c:pt>
                <c:pt idx="491">
                  <c:v>University of Massachusetts Boston</c:v>
                </c:pt>
                <c:pt idx="492">
                  <c:v>University of JaÃƒÂ©n</c:v>
                </c:pt>
                <c:pt idx="493">
                  <c:v>Jacobs University Bremen</c:v>
                </c:pt>
                <c:pt idx="494">
                  <c:v>University of Ãƒâ€°vry Val d'Essonne</c:v>
                </c:pt>
                <c:pt idx="495">
                  <c:v>Nagoya Institute of Technology</c:v>
                </c:pt>
                <c:pt idx="496">
                  <c:v>Budapest University of Technology and Economics</c:v>
                </c:pt>
                <c:pt idx="497">
                  <c:v>Dublin City University</c:v>
                </c:pt>
                <c:pt idx="498">
                  <c:v>Kangwon National University</c:v>
                </c:pt>
                <c:pt idx="499">
                  <c:v>University of New Brunswick</c:v>
                </c:pt>
                <c:pt idx="500">
                  <c:v>University of the Ryukyus</c:v>
                </c:pt>
                <c:pt idx="501">
                  <c:v>National Taiwan Normal University</c:v>
                </c:pt>
                <c:pt idx="502">
                  <c:v>Massey University</c:v>
                </c:pt>
                <c:pt idx="503">
                  <c:v>Medical University of Graz</c:v>
                </c:pt>
                <c:pt idx="504">
                  <c:v>Hacettepe University</c:v>
                </c:pt>
                <c:pt idx="505">
                  <c:v>Memorial University of Newfoundland</c:v>
                </c:pt>
                <c:pt idx="506">
                  <c:v>Rutgers, The State University of New Jersey - Newark</c:v>
                </c:pt>
                <c:pt idx="507">
                  <c:v>University of Hyogo</c:v>
                </c:pt>
                <c:pt idx="508">
                  <c:v>University of CÃƒÂ³rdoba (Spain)</c:v>
                </c:pt>
                <c:pt idx="509">
                  <c:v>University of Mons</c:v>
                </c:pt>
                <c:pt idx="510">
                  <c:v>China Medical University (Taiwan)</c:v>
                </c:pt>
                <c:pt idx="511">
                  <c:v>Cairo University</c:v>
                </c:pt>
                <c:pt idx="512">
                  <c:v>Cairo University</c:v>
                </c:pt>
                <c:pt idx="513">
                  <c:v>Ege University</c:v>
                </c:pt>
                <c:pt idx="514">
                  <c:v>Sofia University</c:v>
                </c:pt>
                <c:pt idx="515">
                  <c:v>University of Franche-ComtÃƒÂ©</c:v>
                </c:pt>
                <c:pt idx="516">
                  <c:v>Tampere University of Technology</c:v>
                </c:pt>
                <c:pt idx="517">
                  <c:v>Chang Gung University</c:v>
                </c:pt>
                <c:pt idx="518">
                  <c:v>Ankara University</c:v>
                </c:pt>
                <c:pt idx="519">
                  <c:v>University of Picardie Jules Verne</c:v>
                </c:pt>
                <c:pt idx="520">
                  <c:v>Beijing Institute of Technology</c:v>
                </c:pt>
                <c:pt idx="521">
                  <c:v>Royal Veterinary College, University of London</c:v>
                </c:pt>
                <c:pt idx="522">
                  <c:v>Jichi Medical University</c:v>
                </c:pt>
                <c:pt idx="523">
                  <c:v>Shanghai University</c:v>
                </c:pt>
                <c:pt idx="524">
                  <c:v>The Catholic University of America</c:v>
                </c:pt>
                <c:pt idx="525">
                  <c:v>University of Salento</c:v>
                </c:pt>
                <c:pt idx="526">
                  <c:v>Dongguk University</c:v>
                </c:pt>
                <c:pt idx="527">
                  <c:v>Louisiana Tech University</c:v>
                </c:pt>
                <c:pt idx="528">
                  <c:v>Kaiserslautern University of Technology</c:v>
                </c:pt>
                <c:pt idx="529">
                  <c:v>Nanjing University of Science and Technology</c:v>
                </c:pt>
                <c:pt idx="530">
                  <c:v>University of Valladolid</c:v>
                </c:pt>
                <c:pt idx="531">
                  <c:v>Budapest University of Technology and Economics</c:v>
                </c:pt>
                <c:pt idx="532">
                  <c:v>University of Waikato</c:v>
                </c:pt>
                <c:pt idx="533">
                  <c:v>University of California, Merced</c:v>
                </c:pt>
                <c:pt idx="534">
                  <c:v>University of New England (Australia)</c:v>
                </c:pt>
                <c:pt idx="535">
                  <c:v>Shenzhen University</c:v>
                </c:pt>
                <c:pt idx="536">
                  <c:v>Hunan University</c:v>
                </c:pt>
                <c:pt idx="537">
                  <c:v>Missouri University of Science and Technology</c:v>
                </c:pt>
                <c:pt idx="538">
                  <c:v>University of Hohenheim</c:v>
                </c:pt>
                <c:pt idx="539">
                  <c:v>University of Greifswald</c:v>
                </c:pt>
                <c:pt idx="540">
                  <c:v>G. d'Annunzio University, Chieti-Pescara</c:v>
                </c:pt>
                <c:pt idx="541">
                  <c:v>University of Perpignan Via Domitia</c:v>
                </c:pt>
                <c:pt idx="542">
                  <c:v>University of Electronic Science and Technology of China</c:v>
                </c:pt>
                <c:pt idx="543">
                  <c:v>University of Hertfordshire</c:v>
                </c:pt>
                <c:pt idx="544">
                  <c:v>Beijing University of Chemical Technology</c:v>
                </c:pt>
                <c:pt idx="545">
                  <c:v>Roma Tre University</c:v>
                </c:pt>
                <c:pt idx="546">
                  <c:v>Chongqing University</c:v>
                </c:pt>
                <c:pt idx="547">
                  <c:v>Sogang University</c:v>
                </c:pt>
                <c:pt idx="548">
                  <c:v>Creighton University</c:v>
                </c:pt>
                <c:pt idx="549">
                  <c:v>Sapporo Medical University</c:v>
                </c:pt>
                <c:pt idx="550">
                  <c:v>University of Yamanashi</c:v>
                </c:pt>
                <c:pt idx="551">
                  <c:v>Binghamton University</c:v>
                </c:pt>
                <c:pt idx="552">
                  <c:v>University of Insubria</c:v>
                </c:pt>
                <c:pt idx="553">
                  <c:v>University of Natural Resources and Life Sciences, Vienna</c:v>
                </c:pt>
                <c:pt idx="554">
                  <c:v>University of Western Sydney</c:v>
                </c:pt>
                <c:pt idx="555">
                  <c:v>University of Alicante</c:v>
                </c:pt>
                <c:pt idx="556">
                  <c:v>University FranÃƒÂ§ois Rabelais, Tours</c:v>
                </c:pt>
                <c:pt idx="557">
                  <c:v>Warsaw University of Technology</c:v>
                </c:pt>
                <c:pt idx="558">
                  <c:v>Masaryk University</c:v>
                </c:pt>
                <c:pt idx="559">
                  <c:v>Aberystwyth University</c:v>
                </c:pt>
                <c:pt idx="560">
                  <c:v>Indian Institute of Technology Delhi</c:v>
                </c:pt>
                <c:pt idx="561">
                  <c:v>University of North Texas, Denton</c:v>
                </c:pt>
                <c:pt idx="562">
                  <c:v>Czech Technical University in Prague</c:v>
                </c:pt>
                <c:pt idx="563">
                  <c:v>Cranfield University</c:v>
                </c:pt>
                <c:pt idx="564">
                  <c:v>Dongguk University</c:v>
                </c:pt>
                <c:pt idx="565">
                  <c:v>University of Dayton</c:v>
                </c:pt>
                <c:pt idx="566">
                  <c:v>La Trobe University</c:v>
                </c:pt>
                <c:pt idx="567">
                  <c:v>Liverpool John Moores University</c:v>
                </c:pt>
                <c:pt idx="568">
                  <c:v>Paul ValÃƒÂ©ry University, Montpellier III</c:v>
                </c:pt>
                <c:pt idx="569">
                  <c:v>Ãƒâ€°cole Polytechnique de MontrÃƒÂ©al</c:v>
                </c:pt>
                <c:pt idx="570">
                  <c:v>Nanjing Normal University</c:v>
                </c:pt>
                <c:pt idx="571">
                  <c:v>Nanjing University of Science and Technology</c:v>
                </c:pt>
                <c:pt idx="572">
                  <c:v>University of Western Sydney</c:v>
                </c:pt>
                <c:pt idx="573">
                  <c:v>University of New England (Australia)</c:v>
                </c:pt>
                <c:pt idx="574">
                  <c:v>Cranfield University</c:v>
                </c:pt>
                <c:pt idx="575">
                  <c:v>University of Dayton</c:v>
                </c:pt>
                <c:pt idx="576">
                  <c:v>University of Portsmouth</c:v>
                </c:pt>
                <c:pt idx="577">
                  <c:v>University of Burgundy</c:v>
                </c:pt>
                <c:pt idx="578">
                  <c:v>University of Mississippi Medical Center</c:v>
                </c:pt>
                <c:pt idx="579">
                  <c:v>University of LÃƒÂ¼beck</c:v>
                </c:pt>
                <c:pt idx="580">
                  <c:v>University of ConcepciÃƒÂ³n</c:v>
                </c:pt>
                <c:pt idx="581">
                  <c:v>Ritsumeikan University</c:v>
                </c:pt>
                <c:pt idx="582">
                  <c:v>Nanjing Normal University</c:v>
                </c:pt>
                <c:pt idx="583">
                  <c:v>University of Greifswald</c:v>
                </c:pt>
                <c:pt idx="584">
                  <c:v>Ãƒâ€°cole normale supÃƒÂ©rieure de Cachan</c:v>
                </c:pt>
                <c:pt idx="585">
                  <c:v>University of JyvÃƒÂ¤skylÃƒÂ¤</c:v>
                </c:pt>
                <c:pt idx="586">
                  <c:v>University of Toyama</c:v>
                </c:pt>
                <c:pt idx="587">
                  <c:v>Mie University</c:v>
                </c:pt>
                <c:pt idx="588">
                  <c:v>University of Ulster</c:v>
                </c:pt>
                <c:pt idx="589">
                  <c:v>Czech Technical University in Prague</c:v>
                </c:pt>
                <c:pt idx="590">
                  <c:v>Saitama Medical University</c:v>
                </c:pt>
                <c:pt idx="591">
                  <c:v>Adam Mickiewicz University in PoznaÃ…â€ž</c:v>
                </c:pt>
                <c:pt idx="592">
                  <c:v>Fourth Military Medical University</c:v>
                </c:pt>
                <c:pt idx="593">
                  <c:v>University of Calcutta</c:v>
                </c:pt>
                <c:pt idx="594">
                  <c:v>Istanbul University</c:v>
                </c:pt>
                <c:pt idx="595">
                  <c:v>Tilburg University</c:v>
                </c:pt>
                <c:pt idx="596">
                  <c:v>Medical University of Graz</c:v>
                </c:pt>
                <c:pt idx="597">
                  <c:v>Beijing University of Chemical Technology</c:v>
                </c:pt>
                <c:pt idx="598">
                  <c:v>East Carolina University</c:v>
                </c:pt>
                <c:pt idx="599">
                  <c:v>University of Massachusetts Lowell</c:v>
                </c:pt>
                <c:pt idx="600">
                  <c:v>University of Regina</c:v>
                </c:pt>
                <c:pt idx="601">
                  <c:v>Tokai University</c:v>
                </c:pt>
                <c:pt idx="602">
                  <c:v>University of Patras</c:v>
                </c:pt>
                <c:pt idx="603">
                  <c:v>New Jersey Institute of Technology</c:v>
                </c:pt>
                <c:pt idx="604">
                  <c:v>Ãƒâ€¦bo Akademi University</c:v>
                </c:pt>
                <c:pt idx="605">
                  <c:v>Aston University</c:v>
                </c:pt>
                <c:pt idx="606">
                  <c:v>Fuzhou University</c:v>
                </c:pt>
                <c:pt idx="607">
                  <c:v>Comenius University in Bratislava</c:v>
                </c:pt>
                <c:pt idx="608">
                  <c:v>Yamagata University</c:v>
                </c:pt>
                <c:pt idx="609">
                  <c:v>University of Electro-Communications</c:v>
                </c:pt>
                <c:pt idx="610">
                  <c:v>Wesleyan University</c:v>
                </c:pt>
                <c:pt idx="611">
                  <c:v>University of Delhi</c:v>
                </c:pt>
                <c:pt idx="612">
                  <c:v>Illinois Institute of Technology</c:v>
                </c:pt>
                <c:pt idx="613">
                  <c:v>Dankook University</c:v>
                </c:pt>
                <c:pt idx="614">
                  <c:v>Tilburg University</c:v>
                </c:pt>
                <c:pt idx="615">
                  <c:v>University of Vigo</c:v>
                </c:pt>
                <c:pt idx="616">
                  <c:v>University of Bradford</c:v>
                </c:pt>
                <c:pt idx="617">
                  <c:v>Tampere University of Technology</c:v>
                </c:pt>
                <c:pt idx="618">
                  <c:v>Michigan Technological University</c:v>
                </c:pt>
                <c:pt idx="619">
                  <c:v>Juntendo University</c:v>
                </c:pt>
                <c:pt idx="620">
                  <c:v>State University of New York Upstate Medical University</c:v>
                </c:pt>
                <c:pt idx="621">
                  <c:v>University of Nevada, Las Vegas</c:v>
                </c:pt>
                <c:pt idx="622">
                  <c:v>Fuzhou University</c:v>
                </c:pt>
                <c:pt idx="623">
                  <c:v>National University of La Plata</c:v>
                </c:pt>
                <c:pt idx="624">
                  <c:v>Paul ValÃƒÂ©ry University, Montpellier III</c:v>
                </c:pt>
                <c:pt idx="625">
                  <c:v>University of CastillaÃ¢â‚¬â€œLa Mancha</c:v>
                </c:pt>
                <c:pt idx="626">
                  <c:v>Memorial University of Newfoundland</c:v>
                </c:pt>
                <c:pt idx="627">
                  <c:v>Institut national des sciences AppliquÃƒÂ©es de Lyon</c:v>
                </c:pt>
                <c:pt idx="628">
                  <c:v>Dublin City University</c:v>
                </c:pt>
                <c:pt idx="629">
                  <c:v>Graduate University for Advanced Studies</c:v>
                </c:pt>
                <c:pt idx="630">
                  <c:v>University of Brescia</c:v>
                </c:pt>
                <c:pt idx="631">
                  <c:v>Royal College of Surgeons in Ireland</c:v>
                </c:pt>
                <c:pt idx="632">
                  <c:v>Johannes Kepler University of Linz</c:v>
                </c:pt>
                <c:pt idx="633">
                  <c:v>University of Calabria</c:v>
                </c:pt>
                <c:pt idx="634">
                  <c:v>University of Nebraska Omaha</c:v>
                </c:pt>
                <c:pt idx="635">
                  <c:v>Open University (UK)</c:v>
                </c:pt>
                <c:pt idx="636">
                  <c:v>Missouri University of Science and Technology</c:v>
                </c:pt>
                <c:pt idx="637">
                  <c:v>Loughborough University</c:v>
                </c:pt>
                <c:pt idx="638">
                  <c:v>Donghua University</c:v>
                </c:pt>
                <c:pt idx="639">
                  <c:v>University of Salerno</c:v>
                </c:pt>
                <c:pt idx="640">
                  <c:v>Gifu University</c:v>
                </c:pt>
                <c:pt idx="641">
                  <c:v>Liverpool John Moores University</c:v>
                </c:pt>
                <c:pt idx="642">
                  <c:v>Northern Arizona University</c:v>
                </c:pt>
                <c:pt idx="643">
                  <c:v>Saitama University</c:v>
                </c:pt>
                <c:pt idx="644">
                  <c:v>University of Mississippi - Oxford Campus</c:v>
                </c:pt>
                <c:pt idx="645">
                  <c:v>University of Crete</c:v>
                </c:pt>
                <c:pt idx="646">
                  <c:v>LSU Health Sciences Center New Orleans</c:v>
                </c:pt>
                <c:pt idx="647">
                  <c:v>La Trobe University</c:v>
                </c:pt>
                <c:pt idx="648">
                  <c:v>Swinburne University of Technology</c:v>
                </c:pt>
                <c:pt idx="649">
                  <c:v>Kangwon National University</c:v>
                </c:pt>
                <c:pt idx="650">
                  <c:v>University of Graz</c:v>
                </c:pt>
                <c:pt idx="651">
                  <c:v>Yamaguchi University</c:v>
                </c:pt>
                <c:pt idx="652">
                  <c:v>University of OrlÃƒÂ©ans</c:v>
                </c:pt>
                <c:pt idx="653">
                  <c:v>King Abdulaziz University</c:v>
                </c:pt>
                <c:pt idx="654">
                  <c:v>Second University of Naples</c:v>
                </c:pt>
                <c:pt idx="655">
                  <c:v>University of South Australia</c:v>
                </c:pt>
                <c:pt idx="656">
                  <c:v>University of Salerno</c:v>
                </c:pt>
                <c:pt idx="657">
                  <c:v>University of Massachusetts Lowell</c:v>
                </c:pt>
                <c:pt idx="658">
                  <c:v>Saitama University</c:v>
                </c:pt>
                <c:pt idx="659">
                  <c:v>Jean Monnet University</c:v>
                </c:pt>
                <c:pt idx="660">
                  <c:v>Innsbruck Medical University</c:v>
                </c:pt>
                <c:pt idx="661">
                  <c:v>University of Palermo</c:v>
                </c:pt>
                <c:pt idx="662">
                  <c:v>Chang Gung University</c:v>
                </c:pt>
                <c:pt idx="663">
                  <c:v>National Technical University of Athens</c:v>
                </c:pt>
                <c:pt idx="664">
                  <c:v>University of Alicante</c:v>
                </c:pt>
                <c:pt idx="665">
                  <c:v>University of Electro-Communications</c:v>
                </c:pt>
                <c:pt idx="666">
                  <c:v>University of Salento</c:v>
                </c:pt>
                <c:pt idx="667">
                  <c:v>University of Electronic Science and Technology of China</c:v>
                </c:pt>
                <c:pt idx="668">
                  <c:v>Keele University</c:v>
                </c:pt>
                <c:pt idx="669">
                  <c:v>Warsaw University of Technology</c:v>
                </c:pt>
                <c:pt idx="670">
                  <c:v>Taipei Medical University</c:v>
                </c:pt>
                <c:pt idx="671">
                  <c:v>University of Belgrade</c:v>
                </c:pt>
                <c:pt idx="672">
                  <c:v>Ritsumeikan University</c:v>
                </c:pt>
                <c:pt idx="673">
                  <c:v>New Mexico State University</c:v>
                </c:pt>
                <c:pt idx="674">
                  <c:v>Flinders University</c:v>
                </c:pt>
                <c:pt idx="675">
                  <c:v>National Polytechnic Institute of Toulouse</c:v>
                </c:pt>
                <c:pt idx="676">
                  <c:v>Deakin University</c:v>
                </c:pt>
                <c:pt idx="677">
                  <c:v>University of Burgundy</c:v>
                </c:pt>
                <c:pt idx="678">
                  <c:v>Banaras Hindu University</c:v>
                </c:pt>
                <c:pt idx="679">
                  <c:v>Miguel HernÃƒÂ¡ndez University of Elche</c:v>
                </c:pt>
                <c:pt idx="680">
                  <c:v>Norwegian University of Life Sciences</c:v>
                </c:pt>
                <c:pt idx="681">
                  <c:v>Federal University of SÃƒÂ£o Paulo</c:v>
                </c:pt>
                <c:pt idx="682">
                  <c:v>University of South Australia</c:v>
                </c:pt>
                <c:pt idx="683">
                  <c:v>Royal Veterinary College, University of London</c:v>
                </c:pt>
                <c:pt idx="684">
                  <c:v>University of MÃƒÂ¡laga</c:v>
                </c:pt>
                <c:pt idx="685">
                  <c:v>Nagoya Institute of Technology</c:v>
                </c:pt>
                <c:pt idx="686">
                  <c:v>Sogang University</c:v>
                </c:pt>
                <c:pt idx="687">
                  <c:v>Howard University</c:v>
                </c:pt>
                <c:pt idx="688">
                  <c:v>Illinois Institute of Technology</c:v>
                </c:pt>
                <c:pt idx="689">
                  <c:v>SUNY Downstate Medical Center</c:v>
                </c:pt>
                <c:pt idx="690">
                  <c:v>University of Poitiers</c:v>
                </c:pt>
                <c:pt idx="691">
                  <c:v>Carleton University</c:v>
                </c:pt>
                <c:pt idx="692">
                  <c:v>University of Hertfordshire</c:v>
                </c:pt>
                <c:pt idx="693">
                  <c:v>Portland State University</c:v>
                </c:pt>
                <c:pt idx="694">
                  <c:v>University of Kent</c:v>
                </c:pt>
                <c:pt idx="695">
                  <c:v>Huazhong Agricultural University</c:v>
                </c:pt>
                <c:pt idx="696">
                  <c:v>University of Essex</c:v>
                </c:pt>
                <c:pt idx="697">
                  <c:v>Semmelweis University</c:v>
                </c:pt>
                <c:pt idx="698">
                  <c:v>Catholic University of Korea</c:v>
                </c:pt>
                <c:pt idx="699">
                  <c:v>University of Caen Lower Normandy</c:v>
                </c:pt>
                <c:pt idx="700">
                  <c:v>Jawaharlal Nehru Centre for Advanced Scientific Research</c:v>
                </c:pt>
                <c:pt idx="701">
                  <c:v>PalackÃƒÂ½ University, Olomouc</c:v>
                </c:pt>
                <c:pt idx="702">
                  <c:v>SUNY Downstate Medical Center</c:v>
                </c:pt>
                <c:pt idx="703">
                  <c:v>University of Catania</c:v>
                </c:pt>
                <c:pt idx="704">
                  <c:v>Lanzhou University</c:v>
                </c:pt>
                <c:pt idx="705">
                  <c:v>Indian Institute of Technology Kharagpur</c:v>
                </c:pt>
                <c:pt idx="706">
                  <c:v>Tottori University</c:v>
                </c:pt>
                <c:pt idx="707">
                  <c:v>Southern Illinois University Carbondale</c:v>
                </c:pt>
                <c:pt idx="708">
                  <c:v>Hacettepe University</c:v>
                </c:pt>
                <c:pt idx="709">
                  <c:v>Loughborough University</c:v>
                </c:pt>
                <c:pt idx="710">
                  <c:v>Graz University of Technology</c:v>
                </c:pt>
                <c:pt idx="711">
                  <c:v>University of Picardie Jules Verne</c:v>
                </c:pt>
                <c:pt idx="712">
                  <c:v>University of Trento</c:v>
                </c:pt>
                <c:pt idx="713">
                  <c:v>UniversitÃƒÂ© de Namur</c:v>
                </c:pt>
                <c:pt idx="714">
                  <c:v>Istanbul Technical University</c:v>
                </c:pt>
                <c:pt idx="715">
                  <c:v>University of Miyazaki</c:v>
                </c:pt>
                <c:pt idx="716">
                  <c:v>Aristotle University of Thessaloniki</c:v>
                </c:pt>
                <c:pt idx="717">
                  <c:v>University of Cagliari</c:v>
                </c:pt>
                <c:pt idx="718">
                  <c:v>Birkbeck, University of London</c:v>
                </c:pt>
                <c:pt idx="719">
                  <c:v>University of Portsmouth</c:v>
                </c:pt>
                <c:pt idx="720">
                  <c:v>Royal College of Surgeons in Ireland</c:v>
                </c:pt>
                <c:pt idx="721">
                  <c:v>Portland State University</c:v>
                </c:pt>
                <c:pt idx="722">
                  <c:v>Aston University</c:v>
                </c:pt>
                <c:pt idx="723">
                  <c:v>Michigan Technological University</c:v>
                </c:pt>
                <c:pt idx="724">
                  <c:v>University of Delhi</c:v>
                </c:pt>
                <c:pt idx="725">
                  <c:v>University of Palermo</c:v>
                </c:pt>
                <c:pt idx="726">
                  <c:v>Rochester Institute of Technology</c:v>
                </c:pt>
                <c:pt idx="727">
                  <c:v>University of MissouriÃ¢â‚¬â€œSt. Louis</c:v>
                </c:pt>
                <c:pt idx="728">
                  <c:v>Second Military Medical University</c:v>
                </c:pt>
                <c:pt idx="729">
                  <c:v>PalackÃƒÂ½ University, Olomouc</c:v>
                </c:pt>
                <c:pt idx="730">
                  <c:v>University of Trento</c:v>
                </c:pt>
                <c:pt idx="731">
                  <c:v>AGH University of Science and Technology</c:v>
                </c:pt>
                <c:pt idx="732">
                  <c:v>University of ConcepciÃƒÂ³n</c:v>
                </c:pt>
                <c:pt idx="733">
                  <c:v>Indian Institute of Technology Delhi</c:v>
                </c:pt>
                <c:pt idx="734">
                  <c:v>Panjab University</c:v>
                </c:pt>
                <c:pt idx="735">
                  <c:v>University of MissouriÃ¢â‚¬â€œKansas City</c:v>
                </c:pt>
                <c:pt idx="736">
                  <c:v>University of North Texas, Denton</c:v>
                </c:pt>
                <c:pt idx="737">
                  <c:v>University of Catania</c:v>
                </c:pt>
                <c:pt idx="738">
                  <c:v>Shizuoka University</c:v>
                </c:pt>
                <c:pt idx="739">
                  <c:v>University of Los Andes (Colombia)</c:v>
                </c:pt>
                <c:pt idx="740">
                  <c:v>Istanbul University</c:v>
                </c:pt>
                <c:pt idx="741">
                  <c:v>Kindai University</c:v>
                </c:pt>
                <c:pt idx="742">
                  <c:v>Yamaguchi University</c:v>
                </c:pt>
                <c:pt idx="743">
                  <c:v>Tokyo Women's Medical University</c:v>
                </c:pt>
                <c:pt idx="744">
                  <c:v>University of Kent</c:v>
                </c:pt>
                <c:pt idx="745">
                  <c:v>University of North Carolina at Charlotte</c:v>
                </c:pt>
                <c:pt idx="746">
                  <c:v>University of Technology, Sydney</c:v>
                </c:pt>
                <c:pt idx="747">
                  <c:v>Martin Luther University of Halle-Wittenberg</c:v>
                </c:pt>
                <c:pt idx="748">
                  <c:v>Indian Institute of Technology Kanpur</c:v>
                </c:pt>
                <c:pt idx="749">
                  <c:v>International School for Advanced Studies</c:v>
                </c:pt>
                <c:pt idx="750">
                  <c:v>Open University (UK)</c:v>
                </c:pt>
                <c:pt idx="751">
                  <c:v>New Jersey Institute of Technology</c:v>
                </c:pt>
                <c:pt idx="752">
                  <c:v>University of Toledo</c:v>
                </c:pt>
                <c:pt idx="753">
                  <c:v>Aberystwyth University</c:v>
                </c:pt>
                <c:pt idx="754">
                  <c:v>Huazhong Agricultural University</c:v>
                </c:pt>
                <c:pt idx="755">
                  <c:v>Massey University</c:v>
                </c:pt>
                <c:pt idx="756">
                  <c:v>University of Debrecen</c:v>
                </c:pt>
                <c:pt idx="757">
                  <c:v>Queensland University of Technology</c:v>
                </c:pt>
                <c:pt idx="758">
                  <c:v>University of QuÃƒÂ©bec at Montreal</c:v>
                </c:pt>
                <c:pt idx="759">
                  <c:v>University of North Carolina at Charlotte</c:v>
                </c:pt>
                <c:pt idx="760">
                  <c:v>Swinburne University of Technology</c:v>
                </c:pt>
                <c:pt idx="761">
                  <c:v>Chung-Ang University</c:v>
                </c:pt>
                <c:pt idx="762">
                  <c:v>University of Arkansas for Medical Sciences</c:v>
                </c:pt>
                <c:pt idx="763">
                  <c:v>University of Cagliari</c:v>
                </c:pt>
                <c:pt idx="764">
                  <c:v>Universidade Nova de Lisboa</c:v>
                </c:pt>
                <c:pt idx="765">
                  <c:v>National Chung Hsing University</c:v>
                </c:pt>
                <c:pt idx="766">
                  <c:v>East China Normal University</c:v>
                </c:pt>
                <c:pt idx="767">
                  <c:v>Heriot-Watt University</c:v>
                </c:pt>
                <c:pt idx="768">
                  <c:v>Innsbruck Medical University</c:v>
                </c:pt>
                <c:pt idx="769">
                  <c:v>Federal University of Rio Grande do Sul</c:v>
                </c:pt>
                <c:pt idx="770">
                  <c:v>Osaka Prefecture University</c:v>
                </c:pt>
                <c:pt idx="771">
                  <c:v>Inha University</c:v>
                </c:pt>
                <c:pt idx="772">
                  <c:v>Keele University</c:v>
                </c:pt>
                <c:pt idx="773">
                  <c:v>University of Toledo</c:v>
                </c:pt>
                <c:pt idx="774">
                  <c:v>Blaise Pascal University</c:v>
                </c:pt>
                <c:pt idx="775">
                  <c:v>Chulalongkorn University</c:v>
                </c:pt>
                <c:pt idx="776">
                  <c:v>National Yang-Ming University</c:v>
                </c:pt>
                <c:pt idx="777">
                  <c:v>University of Salamanca</c:v>
                </c:pt>
                <c:pt idx="778">
                  <c:v>King Abdullah University of Science and Technology</c:v>
                </c:pt>
                <c:pt idx="779">
                  <c:v>Old Dominion University</c:v>
                </c:pt>
                <c:pt idx="780">
                  <c:v>The Catholic University of America</c:v>
                </c:pt>
                <c:pt idx="781">
                  <c:v>University of Belgrade</c:v>
                </c:pt>
                <c:pt idx="782">
                  <c:v>Concordia University</c:v>
                </c:pt>
                <c:pt idx="783">
                  <c:v>Creighton University</c:v>
                </c:pt>
                <c:pt idx="784">
                  <c:v>New York Medical College</c:v>
                </c:pt>
                <c:pt idx="785">
                  <c:v>Polytechnic University of Turin</c:v>
                </c:pt>
                <c:pt idx="786">
                  <c:v>University of Alaska Fairbanks</c:v>
                </c:pt>
                <c:pt idx="787">
                  <c:v>State University of New York Upstate Medical University</c:v>
                </c:pt>
                <c:pt idx="788">
                  <c:v>Swansea University</c:v>
                </c:pt>
                <c:pt idx="789">
                  <c:v>University of Rouen</c:v>
                </c:pt>
                <c:pt idx="790">
                  <c:v>Chonbuk National University</c:v>
                </c:pt>
                <c:pt idx="791">
                  <c:v>Miami University</c:v>
                </c:pt>
                <c:pt idx="792">
                  <c:v>Indian Institute of Technology Madras</c:v>
                </c:pt>
                <c:pt idx="793">
                  <c:v>Carleton University</c:v>
                </c:pt>
                <c:pt idx="794">
                  <c:v>Institut national des sciences AppliquÃƒÂ©es de Lyon</c:v>
                </c:pt>
                <c:pt idx="795">
                  <c:v>University of Denver</c:v>
                </c:pt>
                <c:pt idx="796">
                  <c:v>University of Zagreb</c:v>
                </c:pt>
                <c:pt idx="797">
                  <c:v>Tokai University</c:v>
                </c:pt>
                <c:pt idx="798">
                  <c:v>Southern Illinois University Carbondale</c:v>
                </c:pt>
                <c:pt idx="799">
                  <c:v>Tokyo University of Agriculture and Technology</c:v>
                </c:pt>
                <c:pt idx="800">
                  <c:v>University of Alaska Fairbanks</c:v>
                </c:pt>
                <c:pt idx="801">
                  <c:v>East China Normal University</c:v>
                </c:pt>
                <c:pt idx="802">
                  <c:v>Roma Tre University</c:v>
                </c:pt>
                <c:pt idx="803">
                  <c:v>Second Military Medical University</c:v>
                </c:pt>
                <c:pt idx="804">
                  <c:v>Catholic University of the Sacred Heart</c:v>
                </c:pt>
                <c:pt idx="805">
                  <c:v>Juntendo University</c:v>
                </c:pt>
                <c:pt idx="806">
                  <c:v>Federal University of SÃƒÂ£o Paulo</c:v>
                </c:pt>
                <c:pt idx="807">
                  <c:v>Graz University of Technology</c:v>
                </c:pt>
                <c:pt idx="808">
                  <c:v>University of Hyogo</c:v>
                </c:pt>
                <c:pt idx="809">
                  <c:v>National Polytechnic Institute</c:v>
                </c:pt>
                <c:pt idx="810">
                  <c:v>Middle East Technical University</c:v>
                </c:pt>
                <c:pt idx="811">
                  <c:v>Catholic University of Korea</c:v>
                </c:pt>
                <c:pt idx="812">
                  <c:v>University of La Laguna</c:v>
                </c:pt>
                <c:pt idx="813">
                  <c:v>Rovira i Virgili University</c:v>
                </c:pt>
                <c:pt idx="814">
                  <c:v>Heriot-Watt University</c:v>
                </c:pt>
                <c:pt idx="815">
                  <c:v>Yokohama National University</c:v>
                </c:pt>
                <c:pt idx="816">
                  <c:v>University of Montana - Missoula</c:v>
                </c:pt>
                <c:pt idx="817">
                  <c:v>Johannes Kepler University of Linz</c:v>
                </c:pt>
                <c:pt idx="818">
                  <c:v>University of Cantabria</c:v>
                </c:pt>
                <c:pt idx="819">
                  <c:v>University of Murcia</c:v>
                </c:pt>
                <c:pt idx="820">
                  <c:v>Bielefeld University</c:v>
                </c:pt>
                <c:pt idx="821">
                  <c:v>Martin Luther University of Halle-Wittenberg</c:v>
                </c:pt>
                <c:pt idx="822">
                  <c:v>Victoria University of Wellington</c:v>
                </c:pt>
                <c:pt idx="823">
                  <c:v>University of Udine</c:v>
                </c:pt>
                <c:pt idx="824">
                  <c:v>University of Memphis</c:v>
                </c:pt>
                <c:pt idx="825">
                  <c:v>University of MissouriÃ¢â‚¬â€œSt. Louis</c:v>
                </c:pt>
                <c:pt idx="826">
                  <c:v>Panjab University</c:v>
                </c:pt>
                <c:pt idx="827">
                  <c:v>Kindai University</c:v>
                </c:pt>
                <c:pt idx="828">
                  <c:v>University of Vigo</c:v>
                </c:pt>
                <c:pt idx="829">
                  <c:v>University of Haifa</c:v>
                </c:pt>
                <c:pt idx="830">
                  <c:v>University of Science, Malaysia</c:v>
                </c:pt>
                <c:pt idx="831">
                  <c:v>University of MissouriÃ¢â‚¬â€œKansas City</c:v>
                </c:pt>
                <c:pt idx="832">
                  <c:v>Semmelweis University</c:v>
                </c:pt>
                <c:pt idx="833">
                  <c:v>Queensland University of Technology</c:v>
                </c:pt>
                <c:pt idx="834">
                  <c:v>National Chung Hsing University</c:v>
                </c:pt>
                <c:pt idx="835">
                  <c:v>University of La Laguna</c:v>
                </c:pt>
                <c:pt idx="836">
                  <c:v>AGH University of Science and Technology</c:v>
                </c:pt>
                <c:pt idx="837">
                  <c:v>Gifu University</c:v>
                </c:pt>
                <c:pt idx="838">
                  <c:v>King Abdullah University of Science and Technology</c:v>
                </c:pt>
                <c:pt idx="839">
                  <c:v>University of Memphis</c:v>
                </c:pt>
                <c:pt idx="840">
                  <c:v>Wesleyan University</c:v>
                </c:pt>
                <c:pt idx="841">
                  <c:v>Konkuk University</c:v>
                </c:pt>
                <c:pt idx="842">
                  <c:v>University of the Balearic Islands</c:v>
                </c:pt>
                <c:pt idx="843">
                  <c:v>University of Ulster</c:v>
                </c:pt>
                <c:pt idx="844">
                  <c:v>University of Technology, Sydney</c:v>
                </c:pt>
                <c:pt idx="845">
                  <c:v>Polytechnic University of Turin</c:v>
                </c:pt>
                <c:pt idx="846">
                  <c:v>UNESP, SÃƒÂ£o Paulo State University</c:v>
                </c:pt>
                <c:pt idx="847">
                  <c:v>Indian Institute of Technology Bombay</c:v>
                </c:pt>
                <c:pt idx="848">
                  <c:v>Plymouth University</c:v>
                </c:pt>
                <c:pt idx="849">
                  <c:v>University of Debrecen</c:v>
                </c:pt>
                <c:pt idx="850">
                  <c:v>National University of La Plata</c:v>
                </c:pt>
                <c:pt idx="851">
                  <c:v>University of Murcia</c:v>
                </c:pt>
                <c:pt idx="852">
                  <c:v>Beihang University</c:v>
                </c:pt>
                <c:pt idx="853">
                  <c:v>Texas A&amp;M Health Science Center</c:v>
                </c:pt>
                <c:pt idx="854">
                  <c:v>University of QuÃƒÂ©bec at Montreal</c:v>
                </c:pt>
                <c:pt idx="855">
                  <c:v>University of Science, Malaysia</c:v>
                </c:pt>
                <c:pt idx="856">
                  <c:v>East China University of Science and Technology</c:v>
                </c:pt>
                <c:pt idx="857">
                  <c:v>University of Savoy</c:v>
                </c:pt>
                <c:pt idx="858">
                  <c:v>University of Rostock</c:v>
                </c:pt>
                <c:pt idx="859">
                  <c:v>Mahidol University</c:v>
                </c:pt>
                <c:pt idx="860">
                  <c:v>Ehime University</c:v>
                </c:pt>
                <c:pt idx="861">
                  <c:v>Tata Institute of Fundamental Research</c:v>
                </c:pt>
                <c:pt idx="862">
                  <c:v>National University of Ireland, Galway</c:v>
                </c:pt>
                <c:pt idx="863">
                  <c:v>Birkbeck, University of London</c:v>
                </c:pt>
                <c:pt idx="864">
                  <c:v>Universidade Nova de Lisboa</c:v>
                </c:pt>
                <c:pt idx="865">
                  <c:v>Gyeongsang National University</c:v>
                </c:pt>
                <c:pt idx="866">
                  <c:v>University of Nebraska Omaha</c:v>
                </c:pt>
                <c:pt idx="867">
                  <c:v>University of Iceland</c:v>
                </c:pt>
                <c:pt idx="868">
                  <c:v>Tianjin University</c:v>
                </c:pt>
                <c:pt idx="869">
                  <c:v>Loyola University Chicago</c:v>
                </c:pt>
                <c:pt idx="870">
                  <c:v>National Central University</c:v>
                </c:pt>
                <c:pt idx="871">
                  <c:v>National Polytechnic Institute of Toulouse</c:v>
                </c:pt>
                <c:pt idx="872">
                  <c:v>Kent State University</c:v>
                </c:pt>
                <c:pt idx="873">
                  <c:v>University of Los Andes (Colombia)</c:v>
                </c:pt>
                <c:pt idx="874">
                  <c:v>University of Tasmania</c:v>
                </c:pt>
                <c:pt idx="875">
                  <c:v>University of Idaho</c:v>
                </c:pt>
                <c:pt idx="876">
                  <c:v>Old Dominion University</c:v>
                </c:pt>
                <c:pt idx="877">
                  <c:v>St George's, University of London</c:v>
                </c:pt>
                <c:pt idx="878">
                  <c:v>Clemson University</c:v>
                </c:pt>
                <c:pt idx="879">
                  <c:v>University of Sherbrooke</c:v>
                </c:pt>
                <c:pt idx="880">
                  <c:v>University of Salamanca</c:v>
                </c:pt>
                <c:pt idx="881">
                  <c:v>University of JyvÃƒÂ¤skylÃƒÂ¤</c:v>
                </c:pt>
                <c:pt idx="882">
                  <c:v>Gyeongsang National University</c:v>
                </c:pt>
                <c:pt idx="883">
                  <c:v>Baylor University</c:v>
                </c:pt>
                <c:pt idx="884">
                  <c:v>Nihon University</c:v>
                </c:pt>
                <c:pt idx="885">
                  <c:v>University of Newcastle</c:v>
                </c:pt>
                <c:pt idx="886">
                  <c:v>Rovira i Virgili University</c:v>
                </c:pt>
                <c:pt idx="887">
                  <c:v>Chung-Ang University</c:v>
                </c:pt>
                <c:pt idx="888">
                  <c:v>Konkuk University</c:v>
                </c:pt>
                <c:pt idx="889">
                  <c:v>University of Udine</c:v>
                </c:pt>
                <c:pt idx="890">
                  <c:v>University of Newcastle</c:v>
                </c:pt>
                <c:pt idx="891">
                  <c:v>Tottori University</c:v>
                </c:pt>
                <c:pt idx="892">
                  <c:v>University of Oklahoma Health Sciences Center</c:v>
                </c:pt>
                <c:pt idx="893">
                  <c:v>University of Navarra</c:v>
                </c:pt>
                <c:pt idx="894">
                  <c:v>Chonbuk National University</c:v>
                </c:pt>
                <c:pt idx="895">
                  <c:v>New Mexico State University</c:v>
                </c:pt>
                <c:pt idx="896">
                  <c:v>University of Malaya</c:v>
                </c:pt>
                <c:pt idx="897">
                  <c:v>University of Texas at Arlington</c:v>
                </c:pt>
                <c:pt idx="898">
                  <c:v>Saint Petersburg State University</c:v>
                </c:pt>
                <c:pt idx="899">
                  <c:v>Brunel University</c:v>
                </c:pt>
                <c:pt idx="900">
                  <c:v>Clemson University</c:v>
                </c:pt>
                <c:pt idx="901">
                  <c:v>Tokyo Women's Medical University</c:v>
                </c:pt>
                <c:pt idx="902">
                  <c:v>Nara Institute of Science and Technology</c:v>
                </c:pt>
                <c:pt idx="903">
                  <c:v>Florida International University</c:v>
                </c:pt>
                <c:pt idx="904">
                  <c:v>Otto-von-Guericke University Magdeburg</c:v>
                </c:pt>
                <c:pt idx="905">
                  <c:v>University of Crete</c:v>
                </c:pt>
                <c:pt idx="906">
                  <c:v>University of TromsÃƒÂ¸ - The Arctic University of Norway</c:v>
                </c:pt>
                <c:pt idx="907">
                  <c:v>Tokyo University of Agriculture and Technology</c:v>
                </c:pt>
                <c:pt idx="908">
                  <c:v>University of Patras</c:v>
                </c:pt>
                <c:pt idx="909">
                  <c:v>Rochester Institute of Technology</c:v>
                </c:pt>
                <c:pt idx="910">
                  <c:v>University of the Balearic Islands</c:v>
                </c:pt>
                <c:pt idx="911">
                  <c:v>University of Cantabria</c:v>
                </c:pt>
                <c:pt idx="912">
                  <c:v>Aristotle University of Thessaloniki</c:v>
                </c:pt>
                <c:pt idx="913">
                  <c:v>University of Ulsan</c:v>
                </c:pt>
                <c:pt idx="914">
                  <c:v>University of Essex</c:v>
                </c:pt>
                <c:pt idx="915">
                  <c:v>University FranÃƒÂ§ois Rabelais, Tours</c:v>
                </c:pt>
                <c:pt idx="916">
                  <c:v>Swansea University</c:v>
                </c:pt>
                <c:pt idx="917">
                  <c:v>Graduate University for Advanced Studies</c:v>
                </c:pt>
                <c:pt idx="918">
                  <c:v>University of Nantes</c:v>
                </c:pt>
                <c:pt idx="919">
                  <c:v>National University of Ireland, Galway</c:v>
                </c:pt>
                <c:pt idx="920">
                  <c:v>University of Texas at Arlington</c:v>
                </c:pt>
                <c:pt idx="921">
                  <c:v>University of Turku</c:v>
                </c:pt>
                <c:pt idx="922">
                  <c:v>Catholic University of the Sacred Heart</c:v>
                </c:pt>
                <c:pt idx="923">
                  <c:v>Georgia Regents University</c:v>
                </c:pt>
                <c:pt idx="924">
                  <c:v>Loyola University Chicago</c:v>
                </c:pt>
                <c:pt idx="925">
                  <c:v>University of Modena and Reggio Emilia</c:v>
                </c:pt>
                <c:pt idx="926">
                  <c:v>Flinders University</c:v>
                </c:pt>
                <c:pt idx="927">
                  <c:v>Sichuan University</c:v>
                </c:pt>
                <c:pt idx="928">
                  <c:v>Northern Illinois University</c:v>
                </c:pt>
                <c:pt idx="929">
                  <c:v>Bielefeld University</c:v>
                </c:pt>
                <c:pt idx="930">
                  <c:v>University of Tasmania</c:v>
                </c:pt>
                <c:pt idx="931">
                  <c:v>Ajou University</c:v>
                </c:pt>
                <c:pt idx="932">
                  <c:v>Nihon University</c:v>
                </c:pt>
                <c:pt idx="933">
                  <c:v>Chungnam National University</c:v>
                </c:pt>
                <c:pt idx="934">
                  <c:v>University of Haifa</c:v>
                </c:pt>
                <c:pt idx="935">
                  <c:v>University of Navarra</c:v>
                </c:pt>
                <c:pt idx="936">
                  <c:v>University of Science and Technology Beijing</c:v>
                </c:pt>
                <c:pt idx="937">
                  <c:v>Deakin University</c:v>
                </c:pt>
                <c:pt idx="938">
                  <c:v>University of Akron</c:v>
                </c:pt>
                <c:pt idx="939">
                  <c:v>East China University of Science and Technology</c:v>
                </c:pt>
                <c:pt idx="940">
                  <c:v>University of Potsdam</c:v>
                </c:pt>
                <c:pt idx="941">
                  <c:v>University of Science and Technology Beijing</c:v>
                </c:pt>
                <c:pt idx="942">
                  <c:v>Howard University</c:v>
                </c:pt>
                <c:pt idx="943">
                  <c:v>China Agricultural University</c:v>
                </c:pt>
                <c:pt idx="944">
                  <c:v>Vita-Salute San Raffaele University</c:v>
                </c:pt>
                <c:pt idx="945">
                  <c:v>University of Eastern Finland</c:v>
                </c:pt>
                <c:pt idx="946">
                  <c:v>Inha University</c:v>
                </c:pt>
                <c:pt idx="947">
                  <c:v>UNESP, SÃƒÂ£o Paulo State University</c:v>
                </c:pt>
                <c:pt idx="948">
                  <c:v>Chulalongkorn University</c:v>
                </c:pt>
                <c:pt idx="949">
                  <c:v>University of Montana - Missoula</c:v>
                </c:pt>
                <c:pt idx="950">
                  <c:v>University of Pretoria</c:v>
                </c:pt>
                <c:pt idx="951">
                  <c:v>University of Fribourg</c:v>
                </c:pt>
                <c:pt idx="952">
                  <c:v>Indian Institute of Technology Bombay</c:v>
                </c:pt>
                <c:pt idx="953">
                  <c:v>University of WisconsinÃ¢â‚¬â€œMilwaukee</c:v>
                </c:pt>
                <c:pt idx="954">
                  <c:v>University of Coimbra</c:v>
                </c:pt>
                <c:pt idx="955">
                  <c:v>University of Rhode Island</c:v>
                </c:pt>
                <c:pt idx="956">
                  <c:v>University of Verona</c:v>
                </c:pt>
                <c:pt idx="957">
                  <c:v>University of Denver</c:v>
                </c:pt>
                <c:pt idx="958">
                  <c:v>Lanzhou University</c:v>
                </c:pt>
                <c:pt idx="959">
                  <c:v>Texas A&amp;M Health Science Center</c:v>
                </c:pt>
                <c:pt idx="960">
                  <c:v>Gunma University</c:v>
                </c:pt>
                <c:pt idx="961">
                  <c:v>Jagiellonian University</c:v>
                </c:pt>
                <c:pt idx="962">
                  <c:v>Kagoshima University</c:v>
                </c:pt>
                <c:pt idx="963">
                  <c:v>Peking Union Medical College</c:v>
                </c:pt>
                <c:pt idx="964">
                  <c:v>Ajou University</c:v>
                </c:pt>
                <c:pt idx="965">
                  <c:v>University of Ulsan</c:v>
                </c:pt>
                <c:pt idx="966">
                  <c:v>University of Maine, Orono</c:v>
                </c:pt>
                <c:pt idx="967">
                  <c:v>Rush University</c:v>
                </c:pt>
                <c:pt idx="968">
                  <c:v>Sichuan University</c:v>
                </c:pt>
                <c:pt idx="969">
                  <c:v>Federal University of Rio Grande do Sul</c:v>
                </c:pt>
                <c:pt idx="970">
                  <c:v>University of Potsdam</c:v>
                </c:pt>
                <c:pt idx="971">
                  <c:v>National Yang-Ming University</c:v>
                </c:pt>
                <c:pt idx="972">
                  <c:v>University of Poitiers</c:v>
                </c:pt>
                <c:pt idx="973">
                  <c:v>University of Minho</c:v>
                </c:pt>
                <c:pt idx="974">
                  <c:v>University of Tampere</c:v>
                </c:pt>
                <c:pt idx="975">
                  <c:v>Mahidol University</c:v>
                </c:pt>
                <c:pt idx="976">
                  <c:v>Miami University</c:v>
                </c:pt>
                <c:pt idx="977">
                  <c:v>University of Iceland</c:v>
                </c:pt>
                <c:pt idx="978">
                  <c:v>University of Montpellier 1</c:v>
                </c:pt>
                <c:pt idx="979">
                  <c:v>Florida International University</c:v>
                </c:pt>
                <c:pt idx="980">
                  <c:v>Jagiellonian University</c:v>
                </c:pt>
                <c:pt idx="981">
                  <c:v>University of Rostock</c:v>
                </c:pt>
                <c:pt idx="982">
                  <c:v>Mississippi State University</c:v>
                </c:pt>
                <c:pt idx="983">
                  <c:v>University of Oviedo</c:v>
                </c:pt>
                <c:pt idx="984">
                  <c:v>Osaka Prefecture University</c:v>
                </c:pt>
                <c:pt idx="985">
                  <c:v>China Agricultural University</c:v>
                </c:pt>
                <c:pt idx="986">
                  <c:v>University of Akron</c:v>
                </c:pt>
                <c:pt idx="987">
                  <c:v>Griffith University</c:v>
                </c:pt>
                <c:pt idx="988">
                  <c:v>University of Verona</c:v>
                </c:pt>
                <c:pt idx="989">
                  <c:v>National Chiao Tung University</c:v>
                </c:pt>
                <c:pt idx="990">
                  <c:v>Beihang University</c:v>
                </c:pt>
                <c:pt idx="991">
                  <c:v>Montana State University - Bozeman</c:v>
                </c:pt>
                <c:pt idx="992">
                  <c:v>Nagoya City University</c:v>
                </c:pt>
                <c:pt idx="993">
                  <c:v>University of TromsÃƒÂ¸ - The Arctic University of Norway</c:v>
                </c:pt>
                <c:pt idx="994">
                  <c:v>James Cook University</c:v>
                </c:pt>
                <c:pt idx="995">
                  <c:v>Gunma University</c:v>
                </c:pt>
                <c:pt idx="996">
                  <c:v>Victoria University of Wellington</c:v>
                </c:pt>
                <c:pt idx="997">
                  <c:v>Kagoshima University</c:v>
                </c:pt>
                <c:pt idx="998">
                  <c:v>Chalmers University of Technology</c:v>
                </c:pt>
                <c:pt idx="999">
                  <c:v>National Chiao Tung University</c:v>
                </c:pt>
                <c:pt idx="1000">
                  <c:v>University of Maryland, Baltimore County</c:v>
                </c:pt>
                <c:pt idx="1001">
                  <c:v>Nara Institute of Science and Technology</c:v>
                </c:pt>
                <c:pt idx="1002">
                  <c:v>University of Zagreb</c:v>
                </c:pt>
                <c:pt idx="1003">
                  <c:v>Aalborg University</c:v>
                </c:pt>
                <c:pt idx="1004">
                  <c:v>Curtin University</c:v>
                </c:pt>
                <c:pt idx="1005">
                  <c:v>University of Minho</c:v>
                </c:pt>
                <c:pt idx="1006">
                  <c:v>University of Sherbrooke</c:v>
                </c:pt>
                <c:pt idx="1007">
                  <c:v>University of Aveiro</c:v>
                </c:pt>
                <c:pt idx="1008">
                  <c:v>Tata Institute of Fundamental Research</c:v>
                </c:pt>
                <c:pt idx="1009">
                  <c:v>Aalborg University</c:v>
                </c:pt>
                <c:pt idx="1010">
                  <c:v>University of Maine, Orono</c:v>
                </c:pt>
                <c:pt idx="1011">
                  <c:v>Saint Petersburg State University</c:v>
                </c:pt>
                <c:pt idx="1012">
                  <c:v>University of Arkansas for Medical Sciences</c:v>
                </c:pt>
                <c:pt idx="1013">
                  <c:v>Harbin Institute of Technology</c:v>
                </c:pt>
                <c:pt idx="1014">
                  <c:v>University of Coimbra</c:v>
                </c:pt>
                <c:pt idx="1015">
                  <c:v>University of Savoy</c:v>
                </c:pt>
                <c:pt idx="1016">
                  <c:v>University of Parma</c:v>
                </c:pt>
                <c:pt idx="1017">
                  <c:v>University of MÃƒÂ¡laga</c:v>
                </c:pt>
                <c:pt idx="1018">
                  <c:v>City University of Hong Kong</c:v>
                </c:pt>
                <c:pt idx="1019">
                  <c:v>Concordia University</c:v>
                </c:pt>
                <c:pt idx="1020">
                  <c:v>University of Tampere</c:v>
                </c:pt>
                <c:pt idx="1021">
                  <c:v>Wuhan University</c:v>
                </c:pt>
                <c:pt idx="1022">
                  <c:v>University of Konstanz</c:v>
                </c:pt>
                <c:pt idx="1023">
                  <c:v>Tokyo Metropolitan University</c:v>
                </c:pt>
                <c:pt idx="1024">
                  <c:v>Bangor University</c:v>
                </c:pt>
                <c:pt idx="1025">
                  <c:v>National Central University</c:v>
                </c:pt>
                <c:pt idx="1026">
                  <c:v>Scuola Normale Superiore di Pisa</c:v>
                </c:pt>
                <c:pt idx="1027">
                  <c:v>Harbin Institute of Technology</c:v>
                </c:pt>
                <c:pt idx="1028">
                  <c:v>Texas Tech University (TTU)</c:v>
                </c:pt>
                <c:pt idx="1029">
                  <c:v>Northern Illinois University</c:v>
                </c:pt>
                <c:pt idx="1030">
                  <c:v>Peking Union Medical College</c:v>
                </c:pt>
                <c:pt idx="1031">
                  <c:v>Versailles Saint-Quentin-en-Yvelines University</c:v>
                </c:pt>
                <c:pt idx="1032">
                  <c:v>Kent State University</c:v>
                </c:pt>
                <c:pt idx="1033">
                  <c:v>Braunschweig University of Technology</c:v>
                </c:pt>
                <c:pt idx="1034">
                  <c:v>University of Pretoria</c:v>
                </c:pt>
                <c:pt idx="1035">
                  <c:v>Griffith University</c:v>
                </c:pt>
                <c:pt idx="1036">
                  <c:v>University of Hull</c:v>
                </c:pt>
                <c:pt idx="1037">
                  <c:v>Yokohama National University</c:v>
                </c:pt>
                <c:pt idx="1038">
                  <c:v>Chalmers University of Technology</c:v>
                </c:pt>
                <c:pt idx="1039">
                  <c:v>Yokohama City University</c:v>
                </c:pt>
                <c:pt idx="1040">
                  <c:v>Baylor University</c:v>
                </c:pt>
                <c:pt idx="1041">
                  <c:v>Indian Institute of Technology Madras</c:v>
                </c:pt>
                <c:pt idx="1042">
                  <c:v>University of Hull</c:v>
                </c:pt>
                <c:pt idx="1043">
                  <c:v>University of Ferrara</c:v>
                </c:pt>
                <c:pt idx="1044">
                  <c:v>University of Modena and Reggio Emilia</c:v>
                </c:pt>
                <c:pt idx="1045">
                  <c:v>Shinshu University</c:v>
                </c:pt>
                <c:pt idx="1046">
                  <c:v>University of Arkansas - Fayetteville</c:v>
                </c:pt>
                <c:pt idx="1047">
                  <c:v>University of Canterbury</c:v>
                </c:pt>
                <c:pt idx="1048">
                  <c:v>Southern Methodist University</c:v>
                </c:pt>
                <c:pt idx="1049">
                  <c:v>Brunel University</c:v>
                </c:pt>
                <c:pt idx="1050">
                  <c:v>Georgia Regents University</c:v>
                </c:pt>
                <c:pt idx="1051">
                  <c:v>Otto-von-Guericke University Magdeburg</c:v>
                </c:pt>
                <c:pt idx="1052">
                  <c:v>University of Graz</c:v>
                </c:pt>
                <c:pt idx="1053">
                  <c:v>University of Aveiro</c:v>
                </c:pt>
                <c:pt idx="1054">
                  <c:v>Braunschweig University of Technology</c:v>
                </c:pt>
                <c:pt idx="1055">
                  <c:v>St George's, University of London</c:v>
                </c:pt>
                <c:pt idx="1056">
                  <c:v>Tokyo Medical and Dental University</c:v>
                </c:pt>
                <c:pt idx="1057">
                  <c:v>Swedish University of Agricultural Sciences</c:v>
                </c:pt>
                <c:pt idx="1058">
                  <c:v>Shandong University</c:v>
                </c:pt>
                <c:pt idx="1059">
                  <c:v>Central South University</c:v>
                </c:pt>
                <c:pt idx="1060">
                  <c:v>Bangor University</c:v>
                </c:pt>
                <c:pt idx="1061">
                  <c:v>Indian Institute of Technology Kanpur</c:v>
                </c:pt>
                <c:pt idx="1062">
                  <c:v>Beijing Normal University</c:v>
                </c:pt>
                <c:pt idx="1063">
                  <c:v>University of Tokushima</c:v>
                </c:pt>
                <c:pt idx="1064">
                  <c:v>University of Ljubljana</c:v>
                </c:pt>
                <c:pt idx="1065">
                  <c:v>University Lille 1: Sciences and Technologies</c:v>
                </c:pt>
                <c:pt idx="1066">
                  <c:v>Plymouth University</c:v>
                </c:pt>
                <c:pt idx="1067">
                  <c:v>University of Rhode Island</c:v>
                </c:pt>
                <c:pt idx="1068">
                  <c:v>Vita-Salute San Raffaele University</c:v>
                </c:pt>
                <c:pt idx="1069">
                  <c:v>University of Eastern Finland</c:v>
                </c:pt>
                <c:pt idx="1070">
                  <c:v>Ewha Womans University</c:v>
                </c:pt>
                <c:pt idx="1071">
                  <c:v>Yokohama City University</c:v>
                </c:pt>
                <c:pt idx="1072">
                  <c:v>University of Malaya</c:v>
                </c:pt>
                <c:pt idx="1073">
                  <c:v>University of WisconsinÃ¢â‚¬â€œMilwaukee</c:v>
                </c:pt>
                <c:pt idx="1074">
                  <c:v>Chungnam National University</c:v>
                </c:pt>
                <c:pt idx="1075">
                  <c:v>College of William and Mary</c:v>
                </c:pt>
                <c:pt idx="1076">
                  <c:v>University of Bari Aldo Moro</c:v>
                </c:pt>
                <c:pt idx="1077">
                  <c:v>University of Zaragoza</c:v>
                </c:pt>
                <c:pt idx="1078">
                  <c:v>University of Bayreuth</c:v>
                </c:pt>
                <c:pt idx="1079">
                  <c:v>University of Oviedo</c:v>
                </c:pt>
                <c:pt idx="1080">
                  <c:v>Ehime University</c:v>
                </c:pt>
                <c:pt idx="1081">
                  <c:v>Southern Methodist University</c:v>
                </c:pt>
                <c:pt idx="1082">
                  <c:v>University of Idaho</c:v>
                </c:pt>
                <c:pt idx="1083">
                  <c:v>University of Siena</c:v>
                </c:pt>
                <c:pt idx="1084">
                  <c:v>University of Siena</c:v>
                </c:pt>
                <c:pt idx="1085">
                  <c:v>University of Tartu</c:v>
                </c:pt>
                <c:pt idx="1086">
                  <c:v>University of Warsaw</c:v>
                </c:pt>
                <c:pt idx="1087">
                  <c:v>University of Nevada, Reno</c:v>
                </c:pt>
                <c:pt idx="1088">
                  <c:v>Polytechnic University of Valencia</c:v>
                </c:pt>
                <c:pt idx="1089">
                  <c:v>National Polytechnic Institute</c:v>
                </c:pt>
                <c:pt idx="1090">
                  <c:v>Lehigh University</c:v>
                </c:pt>
                <c:pt idx="1091">
                  <c:v>Tokyo University of Science</c:v>
                </c:pt>
                <c:pt idx="1092">
                  <c:v>Shandong University</c:v>
                </c:pt>
                <c:pt idx="1093">
                  <c:v>Tokyo Metropolitan University</c:v>
                </c:pt>
                <c:pt idx="1094">
                  <c:v>University of Perugia</c:v>
                </c:pt>
                <c:pt idx="1095">
                  <c:v>Nagasaki University</c:v>
                </c:pt>
                <c:pt idx="1096">
                  <c:v>Grenoble Institute of Technology</c:v>
                </c:pt>
                <c:pt idx="1097">
                  <c:v>National Tsing Hua University</c:v>
                </c:pt>
                <c:pt idx="1098">
                  <c:v>Wuhan University</c:v>
                </c:pt>
                <c:pt idx="1099">
                  <c:v>Central South University</c:v>
                </c:pt>
                <c:pt idx="1100">
                  <c:v>Montana State University - Bozeman</c:v>
                </c:pt>
                <c:pt idx="1101">
                  <c:v>Lehigh University</c:v>
                </c:pt>
                <c:pt idx="1102">
                  <c:v>University of Victoria</c:v>
                </c:pt>
                <c:pt idx="1103">
                  <c:v>University of Parma</c:v>
                </c:pt>
                <c:pt idx="1104">
                  <c:v>University of Perugia</c:v>
                </c:pt>
                <c:pt idx="1105">
                  <c:v>Technical University of Dortmund</c:v>
                </c:pt>
                <c:pt idx="1106">
                  <c:v>Mississippi State University</c:v>
                </c:pt>
                <c:pt idx="1107">
                  <c:v>Georgia State University</c:v>
                </c:pt>
                <c:pt idx="1108">
                  <c:v>LinkÃƒÂ¶ping University</c:v>
                </c:pt>
                <c:pt idx="1109">
                  <c:v>University of Rome Tor Vergata</c:v>
                </c:pt>
                <c:pt idx="1110">
                  <c:v>EÃƒÂ¶tvÃƒÂ¶s LorÃƒÂ¡nd University</c:v>
                </c:pt>
                <c:pt idx="1111">
                  <c:v>University of Turku</c:v>
                </c:pt>
                <c:pt idx="1112">
                  <c:v>Swedish University of Agricultural Sciences</c:v>
                </c:pt>
                <c:pt idx="1113">
                  <c:v>University of Konstanz</c:v>
                </c:pt>
                <c:pt idx="1114">
                  <c:v>University of Nice Sophia Antipolis</c:v>
                </c:pt>
                <c:pt idx="1115">
                  <c:v>Nagoya City University</c:v>
                </c:pt>
                <c:pt idx="1116">
                  <c:v>Beijing Normal University</c:v>
                </c:pt>
                <c:pt idx="1117">
                  <c:v>Rush University</c:v>
                </c:pt>
                <c:pt idx="1118">
                  <c:v>University of KwaZulu-Natal</c:v>
                </c:pt>
                <c:pt idx="1119">
                  <c:v>Shizuoka University</c:v>
                </c:pt>
                <c:pt idx="1120">
                  <c:v>King Saud University</c:v>
                </c:pt>
                <c:pt idx="1121">
                  <c:v>Medical College of Wisconsin</c:v>
                </c:pt>
                <c:pt idx="1122">
                  <c:v>Kanazawa University</c:v>
                </c:pt>
                <c:pt idx="1123">
                  <c:v>University of Canterbury</c:v>
                </c:pt>
                <c:pt idx="1124">
                  <c:v>Georgia State University</c:v>
                </c:pt>
                <c:pt idx="1125">
                  <c:v>National and Kapodistrian University of Athens</c:v>
                </c:pt>
                <c:pt idx="1126">
                  <c:v>Chonnam National University</c:v>
                </c:pt>
                <c:pt idx="1127">
                  <c:v>King Saud University</c:v>
                </c:pt>
                <c:pt idx="1128">
                  <c:v>University of Bremen</c:v>
                </c:pt>
                <c:pt idx="1129">
                  <c:v>Southeast University</c:v>
                </c:pt>
                <c:pt idx="1130">
                  <c:v>University of Ljubljana</c:v>
                </c:pt>
                <c:pt idx="1131">
                  <c:v>University of Campinas</c:v>
                </c:pt>
                <c:pt idx="1132">
                  <c:v>Indian Institute of Science</c:v>
                </c:pt>
                <c:pt idx="1133">
                  <c:v>Ewha Womans University</c:v>
                </c:pt>
                <c:pt idx="1134">
                  <c:v>Curtin University</c:v>
                </c:pt>
                <c:pt idx="1135">
                  <c:v>University of Fribourg</c:v>
                </c:pt>
                <c:pt idx="1136">
                  <c:v>University of Zaragoza</c:v>
                </c:pt>
                <c:pt idx="1137">
                  <c:v>UmeÃƒÂ¥ University</c:v>
                </c:pt>
                <c:pt idx="1138">
                  <c:v>University of Maryland, Baltimore County</c:v>
                </c:pt>
                <c:pt idx="1139">
                  <c:v>University of the Basque Country</c:v>
                </c:pt>
                <c:pt idx="1140">
                  <c:v>James Cook University</c:v>
                </c:pt>
                <c:pt idx="1141">
                  <c:v>Tokyo Medical and Dental University</c:v>
                </c:pt>
                <c:pt idx="1142">
                  <c:v>University of Ferrara</c:v>
                </c:pt>
                <c:pt idx="1143">
                  <c:v>Ohio University</c:v>
                </c:pt>
                <c:pt idx="1144">
                  <c:v>London School of Hygiene &amp; Tropical Medicine</c:v>
                </c:pt>
                <c:pt idx="1145">
                  <c:v>Bar-Ilan University</c:v>
                </c:pt>
                <c:pt idx="1146">
                  <c:v>University of Wollongong</c:v>
                </c:pt>
                <c:pt idx="1147">
                  <c:v>University of Bremen</c:v>
                </c:pt>
                <c:pt idx="1148">
                  <c:v>University of Tartu</c:v>
                </c:pt>
                <c:pt idx="1149">
                  <c:v>University Lille 1: Sciences and Technologies</c:v>
                </c:pt>
                <c:pt idx="1150">
                  <c:v>Polytechnic University of Valencia</c:v>
                </c:pt>
                <c:pt idx="1151">
                  <c:v>College of William and Mary</c:v>
                </c:pt>
                <c:pt idx="1152">
                  <c:v>George Mason University</c:v>
                </c:pt>
                <c:pt idx="1153">
                  <c:v>University of Mississippi - Oxford Campus</c:v>
                </c:pt>
                <c:pt idx="1154">
                  <c:v>University of Nantes</c:v>
                </c:pt>
                <c:pt idx="1155">
                  <c:v>University of Bergen</c:v>
                </c:pt>
                <c:pt idx="1156">
                  <c:v>Hong Kong Polytechnic University</c:v>
                </c:pt>
                <c:pt idx="1157">
                  <c:v>Jilin University</c:v>
                </c:pt>
                <c:pt idx="1158">
                  <c:v>University of Rennes 1</c:v>
                </c:pt>
                <c:pt idx="1159">
                  <c:v>Kyung Hee University</c:v>
                </c:pt>
                <c:pt idx="1160">
                  <c:v>University of Bordeaux II</c:v>
                </c:pt>
                <c:pt idx="1161">
                  <c:v>Versailles Saint-Quentin-en-Yvelines University</c:v>
                </c:pt>
                <c:pt idx="1162">
                  <c:v>Niigata University</c:v>
                </c:pt>
                <c:pt idx="1163">
                  <c:v>Leipzig University</c:v>
                </c:pt>
                <c:pt idx="1164">
                  <c:v>Gwangju Institute of Science and Technology</c:v>
                </c:pt>
                <c:pt idx="1165">
                  <c:v>University of Nice Sophia Antipolis</c:v>
                </c:pt>
                <c:pt idx="1166">
                  <c:v>Auburn University</c:v>
                </c:pt>
                <c:pt idx="1167">
                  <c:v>George Mason University</c:v>
                </c:pt>
                <c:pt idx="1168">
                  <c:v>University of Nevada, Reno</c:v>
                </c:pt>
                <c:pt idx="1169">
                  <c:v>University of Wollongong</c:v>
                </c:pt>
                <c:pt idx="1170">
                  <c:v>University of Bayreuth</c:v>
                </c:pt>
                <c:pt idx="1171">
                  <c:v>University of Nebraska Medical Center</c:v>
                </c:pt>
                <c:pt idx="1172">
                  <c:v>University of the Basque Country</c:v>
                </c:pt>
                <c:pt idx="1173">
                  <c:v>Medical University of South Carolina</c:v>
                </c:pt>
                <c:pt idx="1174">
                  <c:v>University of Genoa</c:v>
                </c:pt>
                <c:pt idx="1175">
                  <c:v>University of Buenos Aires</c:v>
                </c:pt>
                <c:pt idx="1176">
                  <c:v>University of Warsaw</c:v>
                </c:pt>
                <c:pt idx="1177">
                  <c:v>University of Hanover</c:v>
                </c:pt>
                <c:pt idx="1178">
                  <c:v>South China University of Technology</c:v>
                </c:pt>
                <c:pt idx="1179">
                  <c:v>Medical College of Wisconsin</c:v>
                </c:pt>
                <c:pt idx="1180">
                  <c:v>University of Oregon</c:v>
                </c:pt>
                <c:pt idx="1181">
                  <c:v>Tianjin University</c:v>
                </c:pt>
                <c:pt idx="1182">
                  <c:v>York University</c:v>
                </c:pt>
                <c:pt idx="1183">
                  <c:v>West Virginia University</c:v>
                </c:pt>
                <c:pt idx="1184">
                  <c:v>Kanazawa University</c:v>
                </c:pt>
                <c:pt idx="1185">
                  <c:v>University of Rennes 1</c:v>
                </c:pt>
                <c:pt idx="1186">
                  <c:v>London School of Economics</c:v>
                </c:pt>
                <c:pt idx="1187">
                  <c:v>University of Trieste</c:v>
                </c:pt>
                <c:pt idx="1188">
                  <c:v>Kyung Hee University</c:v>
                </c:pt>
                <c:pt idx="1189">
                  <c:v>Hong Kong Polytechnic University</c:v>
                </c:pt>
                <c:pt idx="1190">
                  <c:v>Southeast University</c:v>
                </c:pt>
                <c:pt idx="1191">
                  <c:v>National Tsing Hua University</c:v>
                </c:pt>
                <c:pt idx="1192">
                  <c:v>West Virginia University</c:v>
                </c:pt>
                <c:pt idx="1193">
                  <c:v>Technical University of Dortmund</c:v>
                </c:pt>
                <c:pt idx="1194">
                  <c:v>Gwangju Institute of Science and Technology</c:v>
                </c:pt>
                <c:pt idx="1195">
                  <c:v>Xiamen University</c:v>
                </c:pt>
                <c:pt idx="1196">
                  <c:v>Huazhong University of Science and Technology</c:v>
                </c:pt>
                <c:pt idx="1197">
                  <c:v>University of Milan - Bicocca</c:v>
                </c:pt>
                <c:pt idx="1198">
                  <c:v>University of Twente</c:v>
                </c:pt>
                <c:pt idx="1199">
                  <c:v>University of KwaZulu-Natal</c:v>
                </c:pt>
                <c:pt idx="1200">
                  <c:v>London School of Economics</c:v>
                </c:pt>
                <c:pt idx="1201">
                  <c:v>Tokyo University of Science</c:v>
                </c:pt>
                <c:pt idx="1202">
                  <c:v>Federal University of Minas Gerais</c:v>
                </c:pt>
                <c:pt idx="1203">
                  <c:v>London School of Hygiene &amp; Tropical Medicine</c:v>
                </c:pt>
                <c:pt idx="1204">
                  <c:v>Medical University of South Carolina</c:v>
                </c:pt>
                <c:pt idx="1205">
                  <c:v>University of Rome Tor Vergata</c:v>
                </c:pt>
                <c:pt idx="1206">
                  <c:v>Chonnam National University</c:v>
                </c:pt>
                <c:pt idx="1207">
                  <c:v>Federal University of Minas Gerais</c:v>
                </c:pt>
                <c:pt idx="1208">
                  <c:v>Saarland University</c:v>
                </c:pt>
                <c:pt idx="1209">
                  <c:v>Xi'an Jiaotong University</c:v>
                </c:pt>
                <c:pt idx="1210">
                  <c:v>Xi'an Jiaotong University</c:v>
                </c:pt>
                <c:pt idx="1211">
                  <c:v>University of Hanover</c:v>
                </c:pt>
                <c:pt idx="1212">
                  <c:v>Technical University of Madrid</c:v>
                </c:pt>
                <c:pt idx="1213">
                  <c:v>University of Buenos Aires</c:v>
                </c:pt>
                <c:pt idx="1214">
                  <c:v>Macquarie University</c:v>
                </c:pt>
                <c:pt idx="1215">
                  <c:v>Bar-Ilan University</c:v>
                </c:pt>
                <c:pt idx="1216">
                  <c:v>University of Santiago de Compostela</c:v>
                </c:pt>
                <c:pt idx="1217">
                  <c:v>University of Bari Aldo Moro</c:v>
                </c:pt>
                <c:pt idx="1218">
                  <c:v>Nagasaki University</c:v>
                </c:pt>
                <c:pt idx="1219">
                  <c:v>University of Chile</c:v>
                </c:pt>
                <c:pt idx="1220">
                  <c:v>Auburn University</c:v>
                </c:pt>
                <c:pt idx="1221">
                  <c:v>University of Regensburg</c:v>
                </c:pt>
                <c:pt idx="1222">
                  <c:v>University of Pavia</c:v>
                </c:pt>
                <c:pt idx="1223">
                  <c:v>University of Bath</c:v>
                </c:pt>
                <c:pt idx="1224">
                  <c:v>Texas Tech University (TTU)</c:v>
                </c:pt>
                <c:pt idx="1225">
                  <c:v>National Cheng Kung University</c:v>
                </c:pt>
                <c:pt idx="1226">
                  <c:v>National and Kapodistrian University of Athens</c:v>
                </c:pt>
                <c:pt idx="1227">
                  <c:v>University of Seville</c:v>
                </c:pt>
                <c:pt idx="1228">
                  <c:v>University of Chile</c:v>
                </c:pt>
                <c:pt idx="1229">
                  <c:v>University of Naples Federico II</c:v>
                </c:pt>
                <c:pt idx="1230">
                  <c:v>Saarland University</c:v>
                </c:pt>
                <c:pt idx="1231">
                  <c:v>University of Oulu</c:v>
                </c:pt>
                <c:pt idx="1232">
                  <c:v>University of Ulm</c:v>
                </c:pt>
                <c:pt idx="1233">
                  <c:v>Leipzig University</c:v>
                </c:pt>
                <c:pt idx="1234">
                  <c:v>University of Bergen</c:v>
                </c:pt>
                <c:pt idx="1235">
                  <c:v>University of Seville</c:v>
                </c:pt>
                <c:pt idx="1236">
                  <c:v>University of Central Florida</c:v>
                </c:pt>
                <c:pt idx="1237">
                  <c:v>Grenoble Institute of Technology</c:v>
                </c:pt>
                <c:pt idx="1238">
                  <c:v>South China University of Technology</c:v>
                </c:pt>
                <c:pt idx="1239">
                  <c:v>Indian Institute of Science</c:v>
                </c:pt>
                <c:pt idx="1240">
                  <c:v>Florida Institute of Technology</c:v>
                </c:pt>
                <c:pt idx="1241">
                  <c:v>University of Texas Medical Branch at Galveston</c:v>
                </c:pt>
                <c:pt idx="1242">
                  <c:v>Shinshu University</c:v>
                </c:pt>
                <c:pt idx="1243">
                  <c:v>University of Southern Denmark</c:v>
                </c:pt>
                <c:pt idx="1244">
                  <c:v>York University</c:v>
                </c:pt>
                <c:pt idx="1245">
                  <c:v>Huazhong University of Science and Technology</c:v>
                </c:pt>
                <c:pt idx="1246">
                  <c:v>Jilin University</c:v>
                </c:pt>
                <c:pt idx="1247">
                  <c:v>University of Campinas</c:v>
                </c:pt>
                <c:pt idx="1248">
                  <c:v>EÃƒÂ¶tvÃƒÂ¶s LorÃƒÂ¡nd University</c:v>
                </c:pt>
                <c:pt idx="1249">
                  <c:v>Polytechnic University of Catalonia</c:v>
                </c:pt>
                <c:pt idx="1250">
                  <c:v>University of Tokushima</c:v>
                </c:pt>
                <c:pt idx="1251">
                  <c:v>Pontifical Catholic University of Chile</c:v>
                </c:pt>
                <c:pt idx="1252">
                  <c:v>Chiba University</c:v>
                </c:pt>
                <c:pt idx="1253">
                  <c:v>Simon Fraser University</c:v>
                </c:pt>
                <c:pt idx="1254">
                  <c:v>Technical University of Madrid</c:v>
                </c:pt>
                <c:pt idx="1255">
                  <c:v>University of Bath</c:v>
                </c:pt>
                <c:pt idx="1256">
                  <c:v>Pontifical Catholic University of Chile</c:v>
                </c:pt>
                <c:pt idx="1257">
                  <c:v>Utah State University</c:v>
                </c:pt>
                <c:pt idx="1258">
                  <c:v>UmeÃƒÂ¥ University</c:v>
                </c:pt>
                <c:pt idx="1259">
                  <c:v>University of Pavia</c:v>
                </c:pt>
                <c:pt idx="1260">
                  <c:v>University of Santiago de Compostela</c:v>
                </c:pt>
                <c:pt idx="1261">
                  <c:v>University of Hawaii at Manoa</c:v>
                </c:pt>
                <c:pt idx="1262">
                  <c:v>University of Strathclyde</c:v>
                </c:pt>
                <c:pt idx="1263">
                  <c:v>University of Oulu</c:v>
                </c:pt>
                <c:pt idx="1264">
                  <c:v>BoÃ„Å¸aziÃƒÂ§i University</c:v>
                </c:pt>
                <c:pt idx="1265">
                  <c:v>Osaka City University</c:v>
                </c:pt>
                <c:pt idx="1266">
                  <c:v>University of South Carolina - Columbia</c:v>
                </c:pt>
                <c:pt idx="1267">
                  <c:v>Ruhr University Bochum</c:v>
                </c:pt>
                <c:pt idx="1268">
                  <c:v>Xiamen University</c:v>
                </c:pt>
                <c:pt idx="1269">
                  <c:v>University of Otago</c:v>
                </c:pt>
                <c:pt idx="1270">
                  <c:v>University of Central Florida</c:v>
                </c:pt>
                <c:pt idx="1271">
                  <c:v>University of New Hampshire</c:v>
                </c:pt>
                <c:pt idx="1272">
                  <c:v>University of Milan - Bicocca</c:v>
                </c:pt>
                <c:pt idx="1273">
                  <c:v>University of Otago</c:v>
                </c:pt>
                <c:pt idx="1274">
                  <c:v>University of Jena</c:v>
                </c:pt>
                <c:pt idx="1275">
                  <c:v>Pusan National University</c:v>
                </c:pt>
                <c:pt idx="1276">
                  <c:v>Utah State University</c:v>
                </c:pt>
                <c:pt idx="1277">
                  <c:v>University of Naples Federico II</c:v>
                </c:pt>
                <c:pt idx="1278">
                  <c:v>University at Albany, SUNY</c:v>
                </c:pt>
                <c:pt idx="1279">
                  <c:v>Temple University</c:v>
                </c:pt>
                <c:pt idx="1280">
                  <c:v>Aalto University</c:v>
                </c:pt>
                <c:pt idx="1281">
                  <c:v>University College Cork</c:v>
                </c:pt>
                <c:pt idx="1282">
                  <c:v>National Cheng Kung University</c:v>
                </c:pt>
                <c:pt idx="1283">
                  <c:v>University of Oregon</c:v>
                </c:pt>
                <c:pt idx="1284">
                  <c:v>Oklahoma State UniversityÃ¢â‚¬â€œStillwater</c:v>
                </c:pt>
                <c:pt idx="1285">
                  <c:v>University College Cork</c:v>
                </c:pt>
                <c:pt idx="1286">
                  <c:v>University of Wyoming</c:v>
                </c:pt>
                <c:pt idx="1287">
                  <c:v>University of Texas at San Antonio</c:v>
                </c:pt>
                <c:pt idx="1288">
                  <c:v>University of Valencia</c:v>
                </c:pt>
                <c:pt idx="1289">
                  <c:v>LinkÃƒÂ¶ping University</c:v>
                </c:pt>
                <c:pt idx="1290">
                  <c:v>University of Duisburg-Essen</c:v>
                </c:pt>
                <c:pt idx="1291">
                  <c:v>University of Trieste</c:v>
                </c:pt>
                <c:pt idx="1292">
                  <c:v>University of Bordeaux I</c:v>
                </c:pt>
                <c:pt idx="1293">
                  <c:v>Macquarie University</c:v>
                </c:pt>
                <c:pt idx="1294">
                  <c:v>University of Surrey</c:v>
                </c:pt>
                <c:pt idx="1295">
                  <c:v>University of Granada</c:v>
                </c:pt>
                <c:pt idx="1296">
                  <c:v>City College of New York</c:v>
                </c:pt>
                <c:pt idx="1297">
                  <c:v>Justus Liebig University Giessen</c:v>
                </c:pt>
                <c:pt idx="1298">
                  <c:v>University of Ulm</c:v>
                </c:pt>
                <c:pt idx="1299">
                  <c:v>University of Nebraska Medical Center</c:v>
                </c:pt>
                <c:pt idx="1300">
                  <c:v>Queen's University Belfast</c:v>
                </c:pt>
                <c:pt idx="1301">
                  <c:v>University of New Hampshire</c:v>
                </c:pt>
                <c:pt idx="1302">
                  <c:v>Kumamoto University</c:v>
                </c:pt>
                <c:pt idx="1303">
                  <c:v>Ohio University</c:v>
                </c:pt>
                <c:pt idx="1304">
                  <c:v>University of Genoa</c:v>
                </c:pt>
                <c:pt idx="1305">
                  <c:v>Simon Fraser University</c:v>
                </c:pt>
                <c:pt idx="1306">
                  <c:v>Pusan National University</c:v>
                </c:pt>
                <c:pt idx="1307">
                  <c:v>City College of New York</c:v>
                </c:pt>
                <c:pt idx="1308">
                  <c:v>Kyungpook National University</c:v>
                </c:pt>
                <c:pt idx="1309">
                  <c:v>Saint Louis University</c:v>
                </c:pt>
                <c:pt idx="1310">
                  <c:v>BoÃ„Å¸aziÃƒÂ§i University</c:v>
                </c:pt>
                <c:pt idx="1311">
                  <c:v>Kyungpook National University</c:v>
                </c:pt>
                <c:pt idx="1312">
                  <c:v>University of Marburg</c:v>
                </c:pt>
                <c:pt idx="1313">
                  <c:v>University of Jena</c:v>
                </c:pt>
                <c:pt idx="1314">
                  <c:v>University of Alabama - Tuscaloosa</c:v>
                </c:pt>
                <c:pt idx="1315">
                  <c:v>University of Arkansas - Fayetteville</c:v>
                </c:pt>
                <c:pt idx="1316">
                  <c:v>University of Wyoming</c:v>
                </c:pt>
                <c:pt idx="1317">
                  <c:v>University of Valencia</c:v>
                </c:pt>
                <c:pt idx="1318">
                  <c:v>Charles University in Prague</c:v>
                </c:pt>
                <c:pt idx="1319">
                  <c:v>Ben-Gurion University of the Negev</c:v>
                </c:pt>
                <c:pt idx="1320">
                  <c:v>Temple University</c:v>
                </c:pt>
                <c:pt idx="1321">
                  <c:v>Kumamoto University</c:v>
                </c:pt>
                <c:pt idx="1322">
                  <c:v>Niigata University</c:v>
                </c:pt>
                <c:pt idx="1323">
                  <c:v>University of Saskatchewan</c:v>
                </c:pt>
                <c:pt idx="1324">
                  <c:v>Ruhr University Bochum</c:v>
                </c:pt>
                <c:pt idx="1325">
                  <c:v>University of Surrey</c:v>
                </c:pt>
                <c:pt idx="1326">
                  <c:v>Aalto University</c:v>
                </c:pt>
                <c:pt idx="1327">
                  <c:v>University of Adelaide</c:v>
                </c:pt>
                <c:pt idx="1328">
                  <c:v>University of Southern Denmark</c:v>
                </c:pt>
                <c:pt idx="1329">
                  <c:v>Tongji University</c:v>
                </c:pt>
                <c:pt idx="1330">
                  <c:v>University of Strathclyde</c:v>
                </c:pt>
                <c:pt idx="1331">
                  <c:v>University of Duisburg-Essen</c:v>
                </c:pt>
                <c:pt idx="1332">
                  <c:v>National Autonomous University of Mexico</c:v>
                </c:pt>
                <c:pt idx="1333">
                  <c:v>University of Saskatchewan</c:v>
                </c:pt>
                <c:pt idx="1334">
                  <c:v>Dalian University of Technology</c:v>
                </c:pt>
                <c:pt idx="1335">
                  <c:v>Hannover Medical School</c:v>
                </c:pt>
                <c:pt idx="1336">
                  <c:v>Chiba University</c:v>
                </c:pt>
                <c:pt idx="1337">
                  <c:v>Polytechnic University of Catalonia</c:v>
                </c:pt>
                <c:pt idx="1338">
                  <c:v>University of Granada</c:v>
                </c:pt>
                <c:pt idx="1339">
                  <c:v>Florida Institute of Technology</c:v>
                </c:pt>
                <c:pt idx="1340">
                  <c:v>Justus Liebig University Giessen</c:v>
                </c:pt>
                <c:pt idx="1341">
                  <c:v>Saint Louis University</c:v>
                </c:pt>
                <c:pt idx="1342">
                  <c:v>University of Pisa</c:v>
                </c:pt>
                <c:pt idx="1343">
                  <c:v>Autonomous University of Madrid</c:v>
                </c:pt>
                <c:pt idx="1344">
                  <c:v>University of Alabama - Tuscaloosa</c:v>
                </c:pt>
                <c:pt idx="1345">
                  <c:v>University of Texas Medical Branch at Galveston</c:v>
                </c:pt>
                <c:pt idx="1346">
                  <c:v>Brigham Young University</c:v>
                </c:pt>
                <c:pt idx="1347">
                  <c:v>Johannes Gutenberg University of Mainz</c:v>
                </c:pt>
                <c:pt idx="1348">
                  <c:v>Hiroshima University</c:v>
                </c:pt>
                <c:pt idx="1349">
                  <c:v>University of Louisville</c:v>
                </c:pt>
                <c:pt idx="1350">
                  <c:v>Vienna University of Technology</c:v>
                </c:pt>
                <c:pt idx="1351">
                  <c:v>University of Hawaii at Manoa</c:v>
                </c:pt>
                <c:pt idx="1352">
                  <c:v>Istanbul Technical University</c:v>
                </c:pt>
                <c:pt idx="1353">
                  <c:v>Thomas Jefferson University</c:v>
                </c:pt>
                <c:pt idx="1354">
                  <c:v>University of South Carolina - Columbia</c:v>
                </c:pt>
                <c:pt idx="1355">
                  <c:v>Polytechnic University of Milan</c:v>
                </c:pt>
                <c:pt idx="1356">
                  <c:v>Hannover Medical School</c:v>
                </c:pt>
                <c:pt idx="1357">
                  <c:v>Medical University of Vienna</c:v>
                </c:pt>
                <c:pt idx="1358">
                  <c:v>National Autonomous University of Mexico</c:v>
                </c:pt>
                <c:pt idx="1359">
                  <c:v>University of Guelph</c:v>
                </c:pt>
                <c:pt idx="1360">
                  <c:v>Paul Sabatier University - Toulouse III</c:v>
                </c:pt>
                <c:pt idx="1361">
                  <c:v>University of Regensburg</c:v>
                </c:pt>
                <c:pt idx="1362">
                  <c:v>Stellenbosch University</c:v>
                </c:pt>
                <c:pt idx="1363">
                  <c:v>Nankai University</c:v>
                </c:pt>
                <c:pt idx="1364">
                  <c:v>Mines ParisTech</c:v>
                </c:pt>
                <c:pt idx="1365">
                  <c:v>University of Turin</c:v>
                </c:pt>
                <c:pt idx="1366">
                  <c:v>Autonomous University of Madrid</c:v>
                </c:pt>
                <c:pt idx="1367">
                  <c:v>Tongji University</c:v>
                </c:pt>
                <c:pt idx="1368">
                  <c:v>University of Bordeaux</c:v>
                </c:pt>
                <c:pt idx="1369">
                  <c:v>Stellenbosch University</c:v>
                </c:pt>
                <c:pt idx="1370">
                  <c:v>University of Louisville</c:v>
                </c:pt>
                <c:pt idx="1371">
                  <c:v>Brigham Young University</c:v>
                </c:pt>
                <c:pt idx="1372">
                  <c:v>University of Texas Health Science Center at San Antonio</c:v>
                </c:pt>
                <c:pt idx="1373">
                  <c:v>Johannes Gutenberg University of Mainz</c:v>
                </c:pt>
                <c:pt idx="1374">
                  <c:v>Medical University of Vienna</c:v>
                </c:pt>
                <c:pt idx="1375">
                  <c:v>San Diego State University</c:v>
                </c:pt>
                <c:pt idx="1376">
                  <c:v>Oklahoma State UniversityÃ¢â‚¬â€œStillwater</c:v>
                </c:pt>
                <c:pt idx="1377">
                  <c:v>University of Turin</c:v>
                </c:pt>
                <c:pt idx="1378">
                  <c:v>Charles University in Prague</c:v>
                </c:pt>
                <c:pt idx="1379">
                  <c:v>Ben-Gurion University of the Negev</c:v>
                </c:pt>
                <c:pt idx="1380">
                  <c:v>Wageningen University and Research Centre</c:v>
                </c:pt>
                <c:pt idx="1381">
                  <c:v>University of York</c:v>
                </c:pt>
                <c:pt idx="1382">
                  <c:v>Osaka City University</c:v>
                </c:pt>
                <c:pt idx="1383">
                  <c:v>Middle East Technical University</c:v>
                </c:pt>
                <c:pt idx="1384">
                  <c:v>Vienna University of Technology</c:v>
                </c:pt>
                <c:pt idx="1385">
                  <c:v>University of Waterloo</c:v>
                </c:pt>
                <c:pt idx="1386">
                  <c:v>University of Pisa</c:v>
                </c:pt>
                <c:pt idx="1387">
                  <c:v>Syracuse University</c:v>
                </c:pt>
                <c:pt idx="1388">
                  <c:v>University of DÃƒÂ¼sseldorf</c:v>
                </c:pt>
                <c:pt idx="1389">
                  <c:v>Darmstadt University of Technology</c:v>
                </c:pt>
                <c:pt idx="1390">
                  <c:v>University of York</c:v>
                </c:pt>
                <c:pt idx="1391">
                  <c:v>Nankai University</c:v>
                </c:pt>
                <c:pt idx="1392">
                  <c:v>Vrije Universiteit Brussel</c:v>
                </c:pt>
                <c:pt idx="1393">
                  <c:v>University of Guelph</c:v>
                </c:pt>
                <c:pt idx="1394">
                  <c:v>University of Texas at San Antonio</c:v>
                </c:pt>
                <c:pt idx="1395">
                  <c:v>University of Reading</c:v>
                </c:pt>
                <c:pt idx="1396">
                  <c:v>University of Stuttgart</c:v>
                </c:pt>
                <c:pt idx="1397">
                  <c:v>University of DÃƒÂ¼sseldorf</c:v>
                </c:pt>
                <c:pt idx="1398">
                  <c:v>Dalian University of Technology</c:v>
                </c:pt>
                <c:pt idx="1399">
                  <c:v>University of Lisbon</c:v>
                </c:pt>
                <c:pt idx="1400">
                  <c:v>University of Lisbon</c:v>
                </c:pt>
                <c:pt idx="1401">
                  <c:v>University at Albany, SUNY</c:v>
                </c:pt>
                <c:pt idx="1402">
                  <c:v>University of Gothenburg</c:v>
                </c:pt>
                <c:pt idx="1403">
                  <c:v>University of Waterloo</c:v>
                </c:pt>
                <c:pt idx="1404">
                  <c:v>Washington State University, Pullman</c:v>
                </c:pt>
                <c:pt idx="1405">
                  <c:v>University of Innsbruck</c:v>
                </c:pt>
                <c:pt idx="1406">
                  <c:v>San Diego State University</c:v>
                </c:pt>
                <c:pt idx="1407">
                  <c:v>University of Padua</c:v>
                </c:pt>
                <c:pt idx="1408">
                  <c:v>University of Texas Health Science Center at San Antonio</c:v>
                </c:pt>
                <c:pt idx="1409">
                  <c:v>University of Vermont</c:v>
                </c:pt>
                <c:pt idx="1410">
                  <c:v>University of Marburg</c:v>
                </c:pt>
                <c:pt idx="1411">
                  <c:v>Wageningen University and Research Centre</c:v>
                </c:pt>
                <c:pt idx="1412">
                  <c:v>University of Oklahoma - Norman Campus</c:v>
                </c:pt>
                <c:pt idx="1413">
                  <c:v>University of Science and Technology of China</c:v>
                </c:pt>
                <c:pt idx="1414">
                  <c:v>Polytechnic University of Milan</c:v>
                </c:pt>
                <c:pt idx="1415">
                  <c:v>Autonomous University of Barcelona</c:v>
                </c:pt>
                <c:pt idx="1416">
                  <c:v>University of Texas Health Science Center at Houston</c:v>
                </c:pt>
                <c:pt idx="1417">
                  <c:v>Paris Descartes University</c:v>
                </c:pt>
                <c:pt idx="1418">
                  <c:v>University of Vermont</c:v>
                </c:pt>
                <c:pt idx="1419">
                  <c:v>University of Innsbruck</c:v>
                </c:pt>
                <c:pt idx="1420">
                  <c:v>Darmstadt University of Technology</c:v>
                </c:pt>
                <c:pt idx="1421">
                  <c:v>Federal University of Rio de Janeiro</c:v>
                </c:pt>
                <c:pt idx="1422">
                  <c:v>University of Lorraine</c:v>
                </c:pt>
                <c:pt idx="1423">
                  <c:v>University of Bologna</c:v>
                </c:pt>
                <c:pt idx="1424">
                  <c:v>Thomas Jefferson University</c:v>
                </c:pt>
                <c:pt idx="1425">
                  <c:v>University of Florence</c:v>
                </c:pt>
                <c:pt idx="1426">
                  <c:v>University of Texas Health Science Center at Houston</c:v>
                </c:pt>
                <c:pt idx="1427">
                  <c:v>Paris Descartes University</c:v>
                </c:pt>
                <c:pt idx="1428">
                  <c:v>University of Kentucky</c:v>
                </c:pt>
                <c:pt idx="1429">
                  <c:v>University at Buffalo, The State University of New York</c:v>
                </c:pt>
                <c:pt idx="1430">
                  <c:v>Queen's University Belfast</c:v>
                </c:pt>
                <c:pt idx="1431">
                  <c:v>University of Florence</c:v>
                </c:pt>
                <c:pt idx="1432">
                  <c:v>Hiroshima University</c:v>
                </c:pt>
                <c:pt idx="1433">
                  <c:v>Vrije Universiteit Brussel</c:v>
                </c:pt>
                <c:pt idx="1434">
                  <c:v>University of Science and Technology of China</c:v>
                </c:pt>
                <c:pt idx="1435">
                  <c:v>Paul Sabatier University - Toulouse III</c:v>
                </c:pt>
                <c:pt idx="1436">
                  <c:v>Royal Institute of Technology</c:v>
                </c:pt>
                <c:pt idx="1437">
                  <c:v>Scuola Normale Superiore di Pisa</c:v>
                </c:pt>
                <c:pt idx="1438">
                  <c:v>City University of Hong Kong</c:v>
                </c:pt>
                <c:pt idx="1439">
                  <c:v>Virginia Commonwealth University</c:v>
                </c:pt>
                <c:pt idx="1440">
                  <c:v>Sun Yat-sen University</c:v>
                </c:pt>
                <c:pt idx="1441">
                  <c:v>Waseda University</c:v>
                </c:pt>
                <c:pt idx="1442">
                  <c:v>University of Porto</c:v>
                </c:pt>
                <c:pt idx="1443">
                  <c:v>Nanjing University</c:v>
                </c:pt>
                <c:pt idx="1444">
                  <c:v>University of Calgary</c:v>
                </c:pt>
                <c:pt idx="1445">
                  <c:v>Hanyang University</c:v>
                </c:pt>
                <c:pt idx="1446">
                  <c:v>Okayama University</c:v>
                </c:pt>
                <c:pt idx="1447">
                  <c:v>University of LiÃƒÂ¨ge</c:v>
                </c:pt>
                <c:pt idx="1448">
                  <c:v>University of Bologna</c:v>
                </c:pt>
                <c:pt idx="1449">
                  <c:v>University of Dundee</c:v>
                </c:pt>
                <c:pt idx="1450">
                  <c:v>Drexel University</c:v>
                </c:pt>
                <c:pt idx="1451">
                  <c:v>Dalhousie University</c:v>
                </c:pt>
                <c:pt idx="1452">
                  <c:v>Sun Yat-sen University</c:v>
                </c:pt>
                <c:pt idx="1453">
                  <c:v>Federal University of Rio de Janeiro</c:v>
                </c:pt>
                <c:pt idx="1454">
                  <c:v>University of Erlangen-Nuremberg</c:v>
                </c:pt>
                <c:pt idx="1455">
                  <c:v>Technical University of Berlin</c:v>
                </c:pt>
                <c:pt idx="1456">
                  <c:v>Royal Holloway, University of London</c:v>
                </c:pt>
                <c:pt idx="1457">
                  <c:v>Tulane University</c:v>
                </c:pt>
                <c:pt idx="1458">
                  <c:v>University at Buffalo, The State University of New York</c:v>
                </c:pt>
                <c:pt idx="1459">
                  <c:v>Technical University of Berlin</c:v>
                </c:pt>
                <c:pt idx="1460">
                  <c:v>University of Montpellier</c:v>
                </c:pt>
                <c:pt idx="1461">
                  <c:v>University of Houston</c:v>
                </c:pt>
                <c:pt idx="1462">
                  <c:v>University of Illinois at Chicago</c:v>
                </c:pt>
                <c:pt idx="1463">
                  <c:v>Autonomous University of Barcelona</c:v>
                </c:pt>
                <c:pt idx="1464">
                  <c:v>Waseda University</c:v>
                </c:pt>
                <c:pt idx="1465">
                  <c:v>University of Gothenburg</c:v>
                </c:pt>
                <c:pt idx="1466">
                  <c:v>Zhejiang University</c:v>
                </c:pt>
                <c:pt idx="1467">
                  <c:v>Florida State University</c:v>
                </c:pt>
                <c:pt idx="1468">
                  <c:v>Dalhousie University</c:v>
                </c:pt>
                <c:pt idx="1469">
                  <c:v>University of Stuttgart</c:v>
                </c:pt>
                <c:pt idx="1470">
                  <c:v>Colorado School of Mines</c:v>
                </c:pt>
                <c:pt idx="1471">
                  <c:v>Lomonosov Moscow State University</c:v>
                </c:pt>
                <c:pt idx="1472">
                  <c:v>Hanyang University</c:v>
                </c:pt>
                <c:pt idx="1473">
                  <c:v>University of Calgary</c:v>
                </c:pt>
                <c:pt idx="1474">
                  <c:v>Louisiana State University - Baton Rouge</c:v>
                </c:pt>
                <c:pt idx="1475">
                  <c:v>Drexel University</c:v>
                </c:pt>
                <c:pt idx="1476">
                  <c:v>Norwegian University of Science and Technology</c:v>
                </c:pt>
                <c:pt idx="1477">
                  <c:v>University of Porto</c:v>
                </c:pt>
                <c:pt idx="1478">
                  <c:v>University of LiÃƒÂ¨ge</c:v>
                </c:pt>
                <c:pt idx="1479">
                  <c:v>University of NebraskaÃ¢â‚¬â€œLincoln</c:v>
                </c:pt>
                <c:pt idx="1480">
                  <c:v>University of NebraskaÃ¢â‚¬â€œLincoln</c:v>
                </c:pt>
                <c:pt idx="1481">
                  <c:v>Nanjing University</c:v>
                </c:pt>
                <c:pt idx="1482">
                  <c:v>Royal Institute of Technology</c:v>
                </c:pt>
                <c:pt idx="1483">
                  <c:v>University of Padua</c:v>
                </c:pt>
                <c:pt idx="1484">
                  <c:v>Dresden University of Technology</c:v>
                </c:pt>
                <c:pt idx="1485">
                  <c:v>Okayama University</c:v>
                </c:pt>
                <c:pt idx="1486">
                  <c:v>University of Lorraine</c:v>
                </c:pt>
                <c:pt idx="1487">
                  <c:v>University of Houston</c:v>
                </c:pt>
                <c:pt idx="1488">
                  <c:v>Claude Bernard University Lyon 1</c:v>
                </c:pt>
                <c:pt idx="1489">
                  <c:v>Colorado State University - Fort Collins</c:v>
                </c:pt>
                <c:pt idx="1490">
                  <c:v>University of Victoria</c:v>
                </c:pt>
                <c:pt idx="1491">
                  <c:v>Ãƒâ€°cole normale supÃƒÂ©rieure de Lyon</c:v>
                </c:pt>
                <c:pt idx="1492">
                  <c:v>University of Milan</c:v>
                </c:pt>
                <c:pt idx="1493">
                  <c:v>University of Tsukuba</c:v>
                </c:pt>
                <c:pt idx="1494">
                  <c:v>University of Kentucky</c:v>
                </c:pt>
                <c:pt idx="1495">
                  <c:v>Dresden University of Technology</c:v>
                </c:pt>
                <c:pt idx="1496">
                  <c:v>Virginia Commonwealth University</c:v>
                </c:pt>
                <c:pt idx="1497">
                  <c:v>Kansas State University</c:v>
                </c:pt>
                <c:pt idx="1498">
                  <c:v>Ãƒâ€°cole normale supÃƒÂ©rieure de Lyon</c:v>
                </c:pt>
                <c:pt idx="1499">
                  <c:v>University of Maryland, Baltimore</c:v>
                </c:pt>
                <c:pt idx="1500">
                  <c:v>Colorado State University - Fort Collins</c:v>
                </c:pt>
                <c:pt idx="1501">
                  <c:v>Colorado School of Mines</c:v>
                </c:pt>
                <c:pt idx="1502">
                  <c:v>University of Massachusetts Medical School</c:v>
                </c:pt>
                <c:pt idx="1503">
                  <c:v>Newcastle University</c:v>
                </c:pt>
                <c:pt idx="1504">
                  <c:v>University of Kiel</c:v>
                </c:pt>
                <c:pt idx="1505">
                  <c:v>Queen's University</c:v>
                </c:pt>
                <c:pt idx="1506">
                  <c:v>University of South Florida - Tampa</c:v>
                </c:pt>
                <c:pt idx="1507">
                  <c:v>Indiana University - Bloomington</c:v>
                </c:pt>
                <c:pt idx="1508">
                  <c:v>University of Milan</c:v>
                </c:pt>
                <c:pt idx="1509">
                  <c:v>Julius-Maximilian's University of WÃƒÂ¼rzburg</c:v>
                </c:pt>
                <c:pt idx="1510">
                  <c:v>Tulane University</c:v>
                </c:pt>
                <c:pt idx="1511">
                  <c:v>Washington State University, Pullman</c:v>
                </c:pt>
                <c:pt idx="1512">
                  <c:v>Indiana University-Purdue University Indianapolis</c:v>
                </c:pt>
                <c:pt idx="1513">
                  <c:v>University of New Mexico</c:v>
                </c:pt>
                <c:pt idx="1514">
                  <c:v>Zhejiang University</c:v>
                </c:pt>
                <c:pt idx="1515">
                  <c:v>University of Erlangen-Nuremberg</c:v>
                </c:pt>
                <c:pt idx="1516">
                  <c:v>Claude Bernard University Lyon 1</c:v>
                </c:pt>
                <c:pt idx="1517">
                  <c:v>Kobe University</c:v>
                </c:pt>
                <c:pt idx="1518">
                  <c:v>Julius-Maximilian's University of WÃƒÂ¼rzburg</c:v>
                </c:pt>
                <c:pt idx="1519">
                  <c:v>Pompeu Fabra University</c:v>
                </c:pt>
                <c:pt idx="1520">
                  <c:v>Florida State University</c:v>
                </c:pt>
                <c:pt idx="1521">
                  <c:v>Royal Holloway, University of London</c:v>
                </c:pt>
                <c:pt idx="1522">
                  <c:v>Pompeu Fabra University</c:v>
                </c:pt>
                <c:pt idx="1523">
                  <c:v>University of Maryland, Baltimore</c:v>
                </c:pt>
                <c:pt idx="1524">
                  <c:v>University of Massachusetts Medical School</c:v>
                </c:pt>
                <c:pt idx="1525">
                  <c:v>University of Kiel</c:v>
                </c:pt>
                <c:pt idx="1526">
                  <c:v>University of SÃƒÂ£o Paulo</c:v>
                </c:pt>
                <c:pt idx="1527">
                  <c:v>University of SÃƒÂ£o Paulo</c:v>
                </c:pt>
                <c:pt idx="1528">
                  <c:v>Kobe University</c:v>
                </c:pt>
                <c:pt idx="1529">
                  <c:v>University of Alabama at Birmingham</c:v>
                </c:pt>
                <c:pt idx="1530">
                  <c:v>University of Tennessee, Knoxville</c:v>
                </c:pt>
                <c:pt idx="1531">
                  <c:v>University of Montpellier 2</c:v>
                </c:pt>
                <c:pt idx="1532">
                  <c:v>University of Tsukuba</c:v>
                </c:pt>
                <c:pt idx="1533">
                  <c:v>Indiana University-Purdue University Indianapolis</c:v>
                </c:pt>
                <c:pt idx="1534">
                  <c:v>Lancaster University</c:v>
                </c:pt>
                <c:pt idx="1535">
                  <c:v>Icahn School of Medicine at Mount Sinai</c:v>
                </c:pt>
                <c:pt idx="1536">
                  <c:v>University of New Mexico</c:v>
                </c:pt>
                <c:pt idx="1537">
                  <c:v>University of Connecticut</c:v>
                </c:pt>
                <c:pt idx="1538">
                  <c:v>Western University (The University of Western Ontario)</c:v>
                </c:pt>
                <c:pt idx="1539">
                  <c:v>University of Hamburg</c:v>
                </c:pt>
                <c:pt idx="1540">
                  <c:v>University of Hamburg</c:v>
                </c:pt>
                <c:pt idx="1541">
                  <c:v>University of Cologne</c:v>
                </c:pt>
                <c:pt idx="1542">
                  <c:v>Icahn School of Medicine at Mount Sinai</c:v>
                </c:pt>
                <c:pt idx="1543">
                  <c:v>Oregon Health &amp; Science University</c:v>
                </c:pt>
                <c:pt idx="1544">
                  <c:v>University of Oklahoma - Norman Campus</c:v>
                </c:pt>
                <c:pt idx="1545">
                  <c:v>Rensselaer Polytechnic Institute</c:v>
                </c:pt>
                <c:pt idx="1546">
                  <c:v>Queen's University</c:v>
                </c:pt>
                <c:pt idx="1547">
                  <c:v>Norwegian University of Science and Technology</c:v>
                </c:pt>
                <c:pt idx="1548">
                  <c:v>Kansas State University</c:v>
                </c:pt>
                <c:pt idx="1549">
                  <c:v>University of Twente</c:v>
                </c:pt>
                <c:pt idx="1550">
                  <c:v>University of Alabama at Birmingham</c:v>
                </c:pt>
                <c:pt idx="1551">
                  <c:v>Louisiana State University - Baton Rouge</c:v>
                </c:pt>
                <c:pt idx="1552">
                  <c:v>Lancaster University</c:v>
                </c:pt>
                <c:pt idx="1553">
                  <c:v>Baylor College of Medicine</c:v>
                </c:pt>
                <c:pt idx="1554">
                  <c:v>University of Cologne</c:v>
                </c:pt>
                <c:pt idx="1555">
                  <c:v>University of Tennessee, Knoxville</c:v>
                </c:pt>
                <c:pt idx="1556">
                  <c:v>Oregon State University</c:v>
                </c:pt>
                <c:pt idx="1557">
                  <c:v>Oregon Health &amp; Science University</c:v>
                </c:pt>
                <c:pt idx="1558">
                  <c:v>Laval University</c:v>
                </c:pt>
                <c:pt idx="1559">
                  <c:v>Laval University</c:v>
                </c:pt>
                <c:pt idx="1560">
                  <c:v>Korea University</c:v>
                </c:pt>
                <c:pt idx="1561">
                  <c:v>University of South Florida - Tampa</c:v>
                </c:pt>
                <c:pt idx="1562">
                  <c:v>University of the Witwatersrand</c:v>
                </c:pt>
                <c:pt idx="1563">
                  <c:v>University of MÃƒÂ¼nster</c:v>
                </c:pt>
                <c:pt idx="1564">
                  <c:v>Oregon State University</c:v>
                </c:pt>
                <c:pt idx="1565">
                  <c:v>Sungkyunkwan University</c:v>
                </c:pt>
                <c:pt idx="1566">
                  <c:v>University College Dublin</c:v>
                </c:pt>
                <c:pt idx="1567">
                  <c:v>Virginia Polytechnic Institute and State University</c:v>
                </c:pt>
                <c:pt idx="1568">
                  <c:v>University of the Witwatersrand</c:v>
                </c:pt>
                <c:pt idx="1569">
                  <c:v>Sungkyunkwan University</c:v>
                </c:pt>
                <c:pt idx="1570">
                  <c:v>Virginia Polytechnic Institute and State University</c:v>
                </c:pt>
                <c:pt idx="1571">
                  <c:v>Eindhoven University of Technology</c:v>
                </c:pt>
                <c:pt idx="1572">
                  <c:v>Keio University</c:v>
                </c:pt>
                <c:pt idx="1573">
                  <c:v>Paris Diderot University - Paris 7</c:v>
                </c:pt>
                <c:pt idx="1574">
                  <c:v>University of Colorado Denver</c:v>
                </c:pt>
                <c:pt idx="1575">
                  <c:v>University of Texas at Dallas</c:v>
                </c:pt>
                <c:pt idx="1576">
                  <c:v>Aix-Marseille University</c:v>
                </c:pt>
                <c:pt idx="1577">
                  <c:v>University of Connecticut</c:v>
                </c:pt>
                <c:pt idx="1578">
                  <c:v>Keio University</c:v>
                </c:pt>
                <c:pt idx="1579">
                  <c:v>Complutense University of Madrid</c:v>
                </c:pt>
                <c:pt idx="1580">
                  <c:v>Eindhoven University of Technology</c:v>
                </c:pt>
                <c:pt idx="1581">
                  <c:v>Wayne State University</c:v>
                </c:pt>
                <c:pt idx="1582">
                  <c:v>Trinity College, Dublin</c:v>
                </c:pt>
                <c:pt idx="1583">
                  <c:v>Aix-Marseille University</c:v>
                </c:pt>
                <c:pt idx="1584">
                  <c:v>University of Antwerp</c:v>
                </c:pt>
                <c:pt idx="1585">
                  <c:v>Ãƒâ€°cole normale supÃƒÂ©rieure - Paris</c:v>
                </c:pt>
                <c:pt idx="1586">
                  <c:v>Baylor College of Medicine</c:v>
                </c:pt>
                <c:pt idx="1587">
                  <c:v>Korea University</c:v>
                </c:pt>
                <c:pt idx="1588">
                  <c:v>Fudan University</c:v>
                </c:pt>
                <c:pt idx="1589">
                  <c:v>Western University (The University of Western Ontario)</c:v>
                </c:pt>
                <c:pt idx="1590">
                  <c:v>Complutense University of Madrid</c:v>
                </c:pt>
                <c:pt idx="1591">
                  <c:v>University of Massachusetts Amherst</c:v>
                </c:pt>
                <c:pt idx="1592">
                  <c:v>Hong Kong University of Science and Technology</c:v>
                </c:pt>
                <c:pt idx="1593">
                  <c:v>Syracuse University</c:v>
                </c:pt>
                <c:pt idx="1594">
                  <c:v>Maastricht University</c:v>
                </c:pt>
                <c:pt idx="1595">
                  <c:v>Maastricht University</c:v>
                </c:pt>
                <c:pt idx="1596">
                  <c:v>University of Colorado Denver</c:v>
                </c:pt>
                <c:pt idx="1597">
                  <c:v>Wayne State University</c:v>
                </c:pt>
                <c:pt idx="1598">
                  <c:v>Shanghai Jiao Tong University</c:v>
                </c:pt>
                <c:pt idx="1599">
                  <c:v>Yonsei University</c:v>
                </c:pt>
                <c:pt idx="1600">
                  <c:v>Cardiff University</c:v>
                </c:pt>
                <c:pt idx="1601">
                  <c:v>University of Antwerp</c:v>
                </c:pt>
                <c:pt idx="1602">
                  <c:v>Paris Diderot University - Paris 7</c:v>
                </c:pt>
                <c:pt idx="1603">
                  <c:v>Shanghai Jiao Tong University</c:v>
                </c:pt>
                <c:pt idx="1604">
                  <c:v>Hokkaido University</c:v>
                </c:pt>
                <c:pt idx="1605">
                  <c:v>University of East Anglia</c:v>
                </c:pt>
                <c:pt idx="1606">
                  <c:v>University of Exeter</c:v>
                </c:pt>
                <c:pt idx="1607">
                  <c:v>University of Exeter</c:v>
                </c:pt>
                <c:pt idx="1608">
                  <c:v>Trinity College, Dublin</c:v>
                </c:pt>
                <c:pt idx="1609">
                  <c:v>Boston College</c:v>
                </c:pt>
                <c:pt idx="1610">
                  <c:v>University of MÃƒÂ¼nster</c:v>
                </c:pt>
                <c:pt idx="1611">
                  <c:v>North Carolina State University</c:v>
                </c:pt>
                <c:pt idx="1612">
                  <c:v>University of Massachusetts Amherst</c:v>
                </c:pt>
                <c:pt idx="1613">
                  <c:v>University of Manitoba</c:v>
                </c:pt>
                <c:pt idx="1614">
                  <c:v>Hong Kong University of Science and Technology</c:v>
                </c:pt>
                <c:pt idx="1615">
                  <c:v>University of East Anglia</c:v>
                </c:pt>
                <c:pt idx="1616">
                  <c:v>University of Leicester</c:v>
                </c:pt>
                <c:pt idx="1617">
                  <c:v>Boston College</c:v>
                </c:pt>
                <c:pt idx="1618">
                  <c:v>University of Adelaide</c:v>
                </c:pt>
                <c:pt idx="1619">
                  <c:v>Pohang University of Science and Technology</c:v>
                </c:pt>
                <c:pt idx="1620">
                  <c:v>University of Manitoba</c:v>
                </c:pt>
                <c:pt idx="1621">
                  <c:v>Hokkaido University</c:v>
                </c:pt>
                <c:pt idx="1622">
                  <c:v>Cardiff University</c:v>
                </c:pt>
                <c:pt idx="1623">
                  <c:v>North Carolina State University</c:v>
                </c:pt>
                <c:pt idx="1624">
                  <c:v>University of TÃƒÂ¼bingen</c:v>
                </c:pt>
                <c:pt idx="1625">
                  <c:v>Ãƒâ€°cole normale supÃƒÂ©rieure - Paris</c:v>
                </c:pt>
                <c:pt idx="1626">
                  <c:v>University of Aberdeen</c:v>
                </c:pt>
                <c:pt idx="1627">
                  <c:v>University of Cincinnati</c:v>
                </c:pt>
                <c:pt idx="1628">
                  <c:v>Wake Forest University</c:v>
                </c:pt>
                <c:pt idx="1629">
                  <c:v>University of Leicester</c:v>
                </c:pt>
                <c:pt idx="1630">
                  <c:v>University of Texas MD Anderson Cancer Center</c:v>
                </c:pt>
                <c:pt idx="1631">
                  <c:v>Goethe University Frankfurt</c:v>
                </c:pt>
                <c:pt idx="1632">
                  <c:v>Pohang University of Science and Technology</c:v>
                </c:pt>
                <c:pt idx="1633">
                  <c:v>University of Aberdeen</c:v>
                </c:pt>
                <c:pt idx="1634">
                  <c:v>University of Barcelona</c:v>
                </c:pt>
                <c:pt idx="1635">
                  <c:v>University of Barcelona</c:v>
                </c:pt>
                <c:pt idx="1636">
                  <c:v>Nanyang Technological University</c:v>
                </c:pt>
                <c:pt idx="1637">
                  <c:v>University of St Andrews</c:v>
                </c:pt>
                <c:pt idx="1638">
                  <c:v>University of Texas MD Anderson Cancer Center</c:v>
                </c:pt>
                <c:pt idx="1639">
                  <c:v>Kyushu University</c:v>
                </c:pt>
                <c:pt idx="1640">
                  <c:v>Goethe University Frankfurt</c:v>
                </c:pt>
                <c:pt idx="1641">
                  <c:v>Lomonosov Moscow State University</c:v>
                </c:pt>
                <c:pt idx="1642">
                  <c:v>Lund University</c:v>
                </c:pt>
                <c:pt idx="1643">
                  <c:v>University of Reading</c:v>
                </c:pt>
                <c:pt idx="1644">
                  <c:v>University of Lausanne</c:v>
                </c:pt>
                <c:pt idx="1645">
                  <c:v>University of MissouriÃ¢â‚¬â€œColumbia</c:v>
                </c:pt>
                <c:pt idx="1646">
                  <c:v>University of St Andrews</c:v>
                </c:pt>
                <c:pt idx="1647">
                  <c:v>Nanyang Technological University</c:v>
                </c:pt>
                <c:pt idx="1648">
                  <c:v>University of Kansas</c:v>
                </c:pt>
                <c:pt idx="1649">
                  <c:v>Brandeis University</c:v>
                </c:pt>
                <c:pt idx="1650">
                  <c:v>Delft University of Technology</c:v>
                </c:pt>
                <c:pt idx="1651">
                  <c:v>Kyushu University</c:v>
                </c:pt>
                <c:pt idx="1652">
                  <c:v>Weizmann Institute of Science</c:v>
                </c:pt>
                <c:pt idx="1653">
                  <c:v>University of Cincinnati</c:v>
                </c:pt>
                <c:pt idx="1654">
                  <c:v>University of Ottawa</c:v>
                </c:pt>
                <c:pt idx="1655">
                  <c:v>University of Auckland</c:v>
                </c:pt>
                <c:pt idx="1656">
                  <c:v>University of Montreal</c:v>
                </c:pt>
                <c:pt idx="1657">
                  <c:v>Technical University of Denmark</c:v>
                </c:pt>
                <c:pt idx="1658">
                  <c:v>University of Kansas</c:v>
                </c:pt>
                <c:pt idx="1659">
                  <c:v>University of MissouriÃ¢â‚¬â€œColumbia</c:v>
                </c:pt>
                <c:pt idx="1660">
                  <c:v>Newcastle University</c:v>
                </c:pt>
                <c:pt idx="1661">
                  <c:v>Humboldt University of Berlin</c:v>
                </c:pt>
                <c:pt idx="1662">
                  <c:v>University of Sussex</c:v>
                </c:pt>
                <c:pt idx="1663">
                  <c:v>University of Cape Town</c:v>
                </c:pt>
                <c:pt idx="1664">
                  <c:v>University of Lausanne</c:v>
                </c:pt>
                <c:pt idx="1665">
                  <c:v>Technical University of Denmark</c:v>
                </c:pt>
                <c:pt idx="1666">
                  <c:v>Delft University of Technology</c:v>
                </c:pt>
                <c:pt idx="1667">
                  <c:v>Lund University</c:v>
                </c:pt>
                <c:pt idx="1668">
                  <c:v>University of Auckland</c:v>
                </c:pt>
                <c:pt idx="1669">
                  <c:v>University of Bern</c:v>
                </c:pt>
                <c:pt idx="1670">
                  <c:v>University of Montreal</c:v>
                </c:pt>
                <c:pt idx="1671">
                  <c:v>University of Dundee</c:v>
                </c:pt>
                <c:pt idx="1672">
                  <c:v>Sapienza University of Rome</c:v>
                </c:pt>
                <c:pt idx="1673">
                  <c:v>University of Western Australia</c:v>
                </c:pt>
                <c:pt idx="1674">
                  <c:v>University of Western Australia</c:v>
                </c:pt>
                <c:pt idx="1675">
                  <c:v>University of Delaware</c:v>
                </c:pt>
                <c:pt idx="1676">
                  <c:v>University of Warwick</c:v>
                </c:pt>
                <c:pt idx="1677">
                  <c:v>Korea Advanced Institute of Science and Technology (KAIST)</c:v>
                </c:pt>
                <c:pt idx="1678">
                  <c:v>Brandeis University</c:v>
                </c:pt>
                <c:pt idx="1679">
                  <c:v>University of Delaware</c:v>
                </c:pt>
                <c:pt idx="1680">
                  <c:v>Weizmann Institute of Science</c:v>
                </c:pt>
                <c:pt idx="1681">
                  <c:v>Humboldt University of Berlin</c:v>
                </c:pt>
                <c:pt idx="1682">
                  <c:v>University of Vienna</c:v>
                </c:pt>
                <c:pt idx="1683">
                  <c:v>University of California, Riverside</c:v>
                </c:pt>
                <c:pt idx="1684">
                  <c:v>University of Sussex</c:v>
                </c:pt>
                <c:pt idx="1685">
                  <c:v>University of Vienna</c:v>
                </c:pt>
                <c:pt idx="1686">
                  <c:v>Northeastern University</c:v>
                </c:pt>
                <c:pt idx="1687">
                  <c:v>UniversitÃƒÂ© catholique de Louvain</c:v>
                </c:pt>
                <c:pt idx="1688">
                  <c:v>Durham University</c:v>
                </c:pt>
                <c:pt idx="1689">
                  <c:v>Free University of Berlin</c:v>
                </c:pt>
                <c:pt idx="1690">
                  <c:v>University of Bern</c:v>
                </c:pt>
                <c:pt idx="1691">
                  <c:v>University of Ottawa</c:v>
                </c:pt>
                <c:pt idx="1692">
                  <c:v>RWTH Aachen University</c:v>
                </c:pt>
                <c:pt idx="1693">
                  <c:v>Northeastern University</c:v>
                </c:pt>
                <c:pt idx="1694">
                  <c:v>Sapienza University of Rome</c:v>
                </c:pt>
                <c:pt idx="1695">
                  <c:v>Katholieke Universiteit Leuven</c:v>
                </c:pt>
                <c:pt idx="1696">
                  <c:v>University of Illinois at Chicago</c:v>
                </c:pt>
                <c:pt idx="1697">
                  <c:v>Durham University</c:v>
                </c:pt>
                <c:pt idx="1698">
                  <c:v>University of Hong Kong</c:v>
                </c:pt>
                <c:pt idx="1699">
                  <c:v>Free University of Berlin</c:v>
                </c:pt>
                <c:pt idx="1700">
                  <c:v>RWTH Aachen University</c:v>
                </c:pt>
                <c:pt idx="1701">
                  <c:v>University of Texas Southwestern Medical Center</c:v>
                </c:pt>
                <c:pt idx="1702">
                  <c:v>University of Paris-Sud</c:v>
                </c:pt>
                <c:pt idx="1703">
                  <c:v>Yeshiva University</c:v>
                </c:pt>
                <c:pt idx="1704">
                  <c:v>University of Georgia</c:v>
                </c:pt>
                <c:pt idx="1705">
                  <c:v>University of Georgia</c:v>
                </c:pt>
                <c:pt idx="1706">
                  <c:v>University College Dublin</c:v>
                </c:pt>
                <c:pt idx="1707">
                  <c:v>University of Queensland</c:v>
                </c:pt>
                <c:pt idx="1708">
                  <c:v>Fudan University</c:v>
                </c:pt>
                <c:pt idx="1709">
                  <c:v>Chinese University of Hong Kong</c:v>
                </c:pt>
                <c:pt idx="1710">
                  <c:v>Chinese University of Hong Kong</c:v>
                </c:pt>
                <c:pt idx="1711">
                  <c:v>University of California, Riverside</c:v>
                </c:pt>
                <c:pt idx="1712">
                  <c:v>Queen Mary University of London</c:v>
                </c:pt>
                <c:pt idx="1713">
                  <c:v>University of Paris-Sud</c:v>
                </c:pt>
                <c:pt idx="1714">
                  <c:v>Katholieke Universiteit Leuven</c:v>
                </c:pt>
                <c:pt idx="1715">
                  <c:v>Korea Advanced Institute of Science and Technology (KAIST)</c:v>
                </c:pt>
                <c:pt idx="1716">
                  <c:v>UniversitÃƒÂ© libre de Bruxelles</c:v>
                </c:pt>
                <c:pt idx="1717">
                  <c:v>Queen Mary University of London</c:v>
                </c:pt>
                <c:pt idx="1718">
                  <c:v>Australian National University</c:v>
                </c:pt>
                <c:pt idx="1719">
                  <c:v>Joseph Fourier University</c:v>
                </c:pt>
                <c:pt idx="1720">
                  <c:v>Australian National University</c:v>
                </c:pt>
                <c:pt idx="1721">
                  <c:v>George Washington University</c:v>
                </c:pt>
                <c:pt idx="1722">
                  <c:v>University of Notre Dame</c:v>
                </c:pt>
                <c:pt idx="1723">
                  <c:v>University of Queensland</c:v>
                </c:pt>
                <c:pt idx="1724">
                  <c:v>National Taiwan University</c:v>
                </c:pt>
                <c:pt idx="1725">
                  <c:v>Albert Ludwig University of Freiburg</c:v>
                </c:pt>
                <c:pt idx="1726">
                  <c:v>UniversitÃƒÂ© catholique de Louvain</c:v>
                </c:pt>
                <c:pt idx="1727">
                  <c:v>Ãƒâ€°cole Polytechnique</c:v>
                </c:pt>
                <c:pt idx="1728">
                  <c:v>Texas A&amp;M University, College Station</c:v>
                </c:pt>
                <c:pt idx="1729">
                  <c:v>Indiana University - Bloomington</c:v>
                </c:pt>
                <c:pt idx="1730">
                  <c:v>University of Cape Town</c:v>
                </c:pt>
                <c:pt idx="1731">
                  <c:v>Technion Ã¢â‚¬â€œ Israel Institute of Technology</c:v>
                </c:pt>
                <c:pt idx="1732">
                  <c:v>Ãƒâ€°cole Polytechnique</c:v>
                </c:pt>
                <c:pt idx="1733">
                  <c:v>Georgetown University</c:v>
                </c:pt>
                <c:pt idx="1734">
                  <c:v>Georgetown University</c:v>
                </c:pt>
                <c:pt idx="1735">
                  <c:v>Yeshiva University</c:v>
                </c:pt>
                <c:pt idx="1736">
                  <c:v>University of Texas at Dallas</c:v>
                </c:pt>
                <c:pt idx="1737">
                  <c:v>Joseph Fourier University</c:v>
                </c:pt>
                <c:pt idx="1738">
                  <c:v>University of Texas Southwestern Medical Center</c:v>
                </c:pt>
                <c:pt idx="1739">
                  <c:v>National Taiwan University</c:v>
                </c:pt>
                <c:pt idx="1740">
                  <c:v>Rensselaer Polytechnic Institute</c:v>
                </c:pt>
                <c:pt idx="1741">
                  <c:v>University of Amsterdam</c:v>
                </c:pt>
                <c:pt idx="1742">
                  <c:v>Karlsruhe Institute of Technology</c:v>
                </c:pt>
                <c:pt idx="1743">
                  <c:v>University of GÃƒÂ¶ttingen</c:v>
                </c:pt>
                <c:pt idx="1744">
                  <c:v>George Washington University</c:v>
                </c:pt>
                <c:pt idx="1745">
                  <c:v>Texas A&amp;M University, College Station</c:v>
                </c:pt>
                <c:pt idx="1746">
                  <c:v>Nagoya University</c:v>
                </c:pt>
                <c:pt idx="1747">
                  <c:v>University of Hong Kong</c:v>
                </c:pt>
                <c:pt idx="1748">
                  <c:v>University of Liverpool</c:v>
                </c:pt>
                <c:pt idx="1749">
                  <c:v>VU University Amsterdam</c:v>
                </c:pt>
                <c:pt idx="1750">
                  <c:v>University of Liverpool</c:v>
                </c:pt>
                <c:pt idx="1751">
                  <c:v>Karlsruhe Institute of Technology</c:v>
                </c:pt>
                <c:pt idx="1752">
                  <c:v>Technion Ã¢â‚¬â€œ Israel Institute of Technology</c:v>
                </c:pt>
                <c:pt idx="1753">
                  <c:v>Radboud University Nijmegen</c:v>
                </c:pt>
                <c:pt idx="1754">
                  <c:v>Yonsei University</c:v>
                </c:pt>
                <c:pt idx="1755">
                  <c:v>Radboud University Nijmegen</c:v>
                </c:pt>
                <c:pt idx="1756">
                  <c:v>Albert Ludwig University of Freiburg</c:v>
                </c:pt>
                <c:pt idx="1757">
                  <c:v>University of Miami</c:v>
                </c:pt>
                <c:pt idx="1758">
                  <c:v>University of Southampton</c:v>
                </c:pt>
                <c:pt idx="1759">
                  <c:v>Ruprecht Karl University of Heidelberg</c:v>
                </c:pt>
                <c:pt idx="1760">
                  <c:v>University of Glasgow</c:v>
                </c:pt>
                <c:pt idx="1761">
                  <c:v>Monash University</c:v>
                </c:pt>
                <c:pt idx="1762">
                  <c:v>Swiss Federal Institute of Technology in Lausanne</c:v>
                </c:pt>
                <c:pt idx="1763">
                  <c:v>Ruprecht Karl University of Heidelberg</c:v>
                </c:pt>
                <c:pt idx="1764">
                  <c:v>University of Notre Dame</c:v>
                </c:pt>
                <c:pt idx="1765">
                  <c:v>VU University Amsterdam</c:v>
                </c:pt>
                <c:pt idx="1766">
                  <c:v>University of TÃƒÂ¼bingen</c:v>
                </c:pt>
                <c:pt idx="1767">
                  <c:v>Iowa State University</c:v>
                </c:pt>
                <c:pt idx="1768">
                  <c:v>Swiss Federal Institute of Technology in Lausanne</c:v>
                </c:pt>
                <c:pt idx="1769">
                  <c:v>University of GÃƒÂ¶ttingen</c:v>
                </c:pt>
                <c:pt idx="1770">
                  <c:v>University of Strasbourg</c:v>
                </c:pt>
                <c:pt idx="1771">
                  <c:v>Rockefeller University</c:v>
                </c:pt>
                <c:pt idx="1772">
                  <c:v>Iowa State University</c:v>
                </c:pt>
                <c:pt idx="1773">
                  <c:v>Stony Brook University</c:v>
                </c:pt>
                <c:pt idx="1774">
                  <c:v>Wake Forest University</c:v>
                </c:pt>
                <c:pt idx="1775">
                  <c:v>University of Amsterdam</c:v>
                </c:pt>
                <c:pt idx="1776">
                  <c:v>University of Southampton</c:v>
                </c:pt>
                <c:pt idx="1777">
                  <c:v>Monash University</c:v>
                </c:pt>
                <c:pt idx="1778">
                  <c:v>Peking University</c:v>
                </c:pt>
                <c:pt idx="1779">
                  <c:v>University of Miami</c:v>
                </c:pt>
                <c:pt idx="1780">
                  <c:v>Hebrew University of Jerusalem</c:v>
                </c:pt>
                <c:pt idx="1781">
                  <c:v>Pierre-and-Marie-Curie University</c:v>
                </c:pt>
                <c:pt idx="1782">
                  <c:v>Karolinska Institute</c:v>
                </c:pt>
                <c:pt idx="1783">
                  <c:v>Erasmus University Rotterdam</c:v>
                </c:pt>
                <c:pt idx="1784">
                  <c:v>University of Sheffield</c:v>
                </c:pt>
                <c:pt idx="1785">
                  <c:v>Erasmus University Rotterdam</c:v>
                </c:pt>
                <c:pt idx="1786">
                  <c:v>University of Glasgow</c:v>
                </c:pt>
                <c:pt idx="1787">
                  <c:v>University of Sheffield</c:v>
                </c:pt>
                <c:pt idx="1788">
                  <c:v>Karolinska Institute</c:v>
                </c:pt>
                <c:pt idx="1789">
                  <c:v>University of Strasbourg</c:v>
                </c:pt>
                <c:pt idx="1790">
                  <c:v>Rockefeller University</c:v>
                </c:pt>
                <c:pt idx="1791">
                  <c:v>National University of Singapore</c:v>
                </c:pt>
                <c:pt idx="1792">
                  <c:v>University of Leeds</c:v>
                </c:pt>
                <c:pt idx="1793">
                  <c:v>National University of Singapore</c:v>
                </c:pt>
                <c:pt idx="1794">
                  <c:v>Stony Brook University</c:v>
                </c:pt>
                <c:pt idx="1795">
                  <c:v>Tsinghua University</c:v>
                </c:pt>
                <c:pt idx="1796">
                  <c:v>Uppsala University</c:v>
                </c:pt>
                <c:pt idx="1797">
                  <c:v>University of Iowa</c:v>
                </c:pt>
                <c:pt idx="1798">
                  <c:v>Stockholm University</c:v>
                </c:pt>
                <c:pt idx="1799">
                  <c:v>University of Warwick</c:v>
                </c:pt>
                <c:pt idx="1800">
                  <c:v>UniversitÃƒÂ© libre de Bruxelles</c:v>
                </c:pt>
                <c:pt idx="1801">
                  <c:v>University of New South Wales</c:v>
                </c:pt>
                <c:pt idx="1802">
                  <c:v>University of Leeds</c:v>
                </c:pt>
                <c:pt idx="1803">
                  <c:v>Pierre-and-Marie-Curie University</c:v>
                </c:pt>
                <c:pt idx="1804">
                  <c:v>Seoul National University</c:v>
                </c:pt>
                <c:pt idx="1805">
                  <c:v>University of Birmingham</c:v>
                </c:pt>
                <c:pt idx="1806">
                  <c:v>University of New South Wales</c:v>
                </c:pt>
                <c:pt idx="1807">
                  <c:v>Tsinghua University</c:v>
                </c:pt>
                <c:pt idx="1808">
                  <c:v>Uppsala University</c:v>
                </c:pt>
                <c:pt idx="1809">
                  <c:v>Hebrew University of Jerusalem</c:v>
                </c:pt>
                <c:pt idx="1810">
                  <c:v>University of Birmingham</c:v>
                </c:pt>
                <c:pt idx="1811">
                  <c:v>Stockholm University</c:v>
                </c:pt>
                <c:pt idx="1812">
                  <c:v>Harvard University</c:v>
                </c:pt>
                <c:pt idx="1813">
                  <c:v>Harvard University</c:v>
                </c:pt>
                <c:pt idx="1814">
                  <c:v>Harvard University</c:v>
                </c:pt>
                <c:pt idx="1815">
                  <c:v>Harvard University</c:v>
                </c:pt>
                <c:pt idx="1816">
                  <c:v>Harvard University</c:v>
                </c:pt>
                <c:pt idx="1817">
                  <c:v>Harvard University</c:v>
                </c:pt>
                <c:pt idx="1818">
                  <c:v>University of Basel</c:v>
                </c:pt>
                <c:pt idx="1819">
                  <c:v>University of Melbourne</c:v>
                </c:pt>
                <c:pt idx="1820">
                  <c:v>Seoul National University</c:v>
                </c:pt>
                <c:pt idx="1821">
                  <c:v>University of Melbourne</c:v>
                </c:pt>
                <c:pt idx="1822">
                  <c:v>University of Iowa</c:v>
                </c:pt>
                <c:pt idx="1823">
                  <c:v>Massachusetts Institute of Technology</c:v>
                </c:pt>
                <c:pt idx="1824">
                  <c:v>University of California, San Francisco</c:v>
                </c:pt>
                <c:pt idx="1825">
                  <c:v>University of Nottingham</c:v>
                </c:pt>
                <c:pt idx="1826">
                  <c:v>University of California, Santa Cruz</c:v>
                </c:pt>
                <c:pt idx="1827">
                  <c:v>Massachusetts Institute of Technology</c:v>
                </c:pt>
                <c:pt idx="1828">
                  <c:v>California Institute of Technology</c:v>
                </c:pt>
                <c:pt idx="1829">
                  <c:v>University of Helsinki</c:v>
                </c:pt>
                <c:pt idx="1830">
                  <c:v>Peking University</c:v>
                </c:pt>
                <c:pt idx="1831">
                  <c:v>University of Groningen</c:v>
                </c:pt>
                <c:pt idx="1832">
                  <c:v>University of Oxford</c:v>
                </c:pt>
                <c:pt idx="1833">
                  <c:v>Imperial College London</c:v>
                </c:pt>
                <c:pt idx="1834">
                  <c:v>Emory University</c:v>
                </c:pt>
                <c:pt idx="1835">
                  <c:v>Emory University</c:v>
                </c:pt>
                <c:pt idx="1836">
                  <c:v>Georgia Institute of Technology</c:v>
                </c:pt>
                <c:pt idx="1837">
                  <c:v>Michigan State University</c:v>
                </c:pt>
                <c:pt idx="1838">
                  <c:v>University of California, Santa Cruz</c:v>
                </c:pt>
                <c:pt idx="1839">
                  <c:v>Harvard University</c:v>
                </c:pt>
                <c:pt idx="1840">
                  <c:v>Case Western Reserve University</c:v>
                </c:pt>
                <c:pt idx="1841">
                  <c:v>University of Helsinki</c:v>
                </c:pt>
                <c:pt idx="1842">
                  <c:v>Ludwig Maximilian University of Munich</c:v>
                </c:pt>
                <c:pt idx="1843">
                  <c:v>Leiden University</c:v>
                </c:pt>
                <c:pt idx="1844">
                  <c:v>University of Nottingham</c:v>
                </c:pt>
                <c:pt idx="1845">
                  <c:v>ETH Zurich Ã¢â‚¬â€œ Swiss Federal Institute of Technology Zurich</c:v>
                </c:pt>
                <c:pt idx="1846">
                  <c:v>Dartmouth College</c:v>
                </c:pt>
                <c:pt idx="1847">
                  <c:v>University of Pittsburgh - Pittsburgh Campus</c:v>
                </c:pt>
                <c:pt idx="1848">
                  <c:v>Case Western Reserve University</c:v>
                </c:pt>
                <c:pt idx="1849">
                  <c:v>Tokyo Institute of Technology</c:v>
                </c:pt>
                <c:pt idx="1850">
                  <c:v>ETH Zurich Ã¢â‚¬â€œ Swiss Federal Institute of Technology Zurich</c:v>
                </c:pt>
                <c:pt idx="1851">
                  <c:v>Stanford University</c:v>
                </c:pt>
                <c:pt idx="1852">
                  <c:v>University of Cambridge</c:v>
                </c:pt>
                <c:pt idx="1853">
                  <c:v>Johns Hopkins University</c:v>
                </c:pt>
                <c:pt idx="1854">
                  <c:v>University of California, San Francisco</c:v>
                </c:pt>
                <c:pt idx="1855">
                  <c:v>Dartmouth College</c:v>
                </c:pt>
                <c:pt idx="1856">
                  <c:v>Technical University of Munich</c:v>
                </c:pt>
                <c:pt idx="1857">
                  <c:v>University of Alberta</c:v>
                </c:pt>
                <c:pt idx="1858">
                  <c:v>University of Groningen</c:v>
                </c:pt>
                <c:pt idx="1859">
                  <c:v>McMaster University</c:v>
                </c:pt>
                <c:pt idx="1860">
                  <c:v>University of Basel</c:v>
                </c:pt>
                <c:pt idx="1861">
                  <c:v>ETH Zurich Ã¢â‚¬â€œ Swiss Federal Institute of Technology Zurich</c:v>
                </c:pt>
                <c:pt idx="1862">
                  <c:v>University of Sydney</c:v>
                </c:pt>
                <c:pt idx="1863">
                  <c:v>Columbia University</c:v>
                </c:pt>
                <c:pt idx="1864">
                  <c:v>Imperial College London</c:v>
                </c:pt>
                <c:pt idx="1865">
                  <c:v>University of Sydney</c:v>
                </c:pt>
                <c:pt idx="1866">
                  <c:v>ETH Zurich Ã¢â‚¬â€œ Swiss Federal Institute of Technology Zurich</c:v>
                </c:pt>
                <c:pt idx="1867">
                  <c:v>ETH Zurich Ã¢â‚¬â€œ Swiss Federal Institute of Technology Zurich</c:v>
                </c:pt>
                <c:pt idx="1868">
                  <c:v>ETH Zurich Ã¢â‚¬â€œ Swiss Federal Institute of Technology Zurich</c:v>
                </c:pt>
                <c:pt idx="1869">
                  <c:v>Johns Hopkins University</c:v>
                </c:pt>
                <c:pt idx="1870">
                  <c:v>University of California, Irvine</c:v>
                </c:pt>
                <c:pt idx="1871">
                  <c:v>Swiss Federal Institute of Technology in Lausanne</c:v>
                </c:pt>
                <c:pt idx="1872">
                  <c:v>University of Pittsburgh - Pittsburgh Campus</c:v>
                </c:pt>
                <c:pt idx="1873">
                  <c:v>Leiden University</c:v>
                </c:pt>
                <c:pt idx="1874">
                  <c:v>Tufts University</c:v>
                </c:pt>
                <c:pt idx="1875">
                  <c:v>Tokyo Institute of Technology</c:v>
                </c:pt>
                <c:pt idx="1876">
                  <c:v>McMaster University</c:v>
                </c:pt>
                <c:pt idx="1877">
                  <c:v>Harvard University</c:v>
                </c:pt>
                <c:pt idx="1878">
                  <c:v>Princeton University</c:v>
                </c:pt>
                <c:pt idx="1879">
                  <c:v>Texas A&amp;M University, College Station</c:v>
                </c:pt>
                <c:pt idx="1880">
                  <c:v>Sapienza University of Rome</c:v>
                </c:pt>
                <c:pt idx="1881">
                  <c:v>University of Alberta</c:v>
                </c:pt>
                <c:pt idx="1882">
                  <c:v>Duke University</c:v>
                </c:pt>
                <c:pt idx="1883">
                  <c:v>Tohoku University</c:v>
                </c:pt>
                <c:pt idx="1884">
                  <c:v>Ludwig Maximilian University of Munich</c:v>
                </c:pt>
                <c:pt idx="1885">
                  <c:v>Technical University of Munich</c:v>
                </c:pt>
                <c:pt idx="1886">
                  <c:v>University of Texas MD Anderson Cancer Center</c:v>
                </c:pt>
                <c:pt idx="1887">
                  <c:v>University College London</c:v>
                </c:pt>
                <c:pt idx="1888">
                  <c:v>Nagoya University</c:v>
                </c:pt>
                <c:pt idx="1889">
                  <c:v>Sapienza University of Rome</c:v>
                </c:pt>
                <c:pt idx="1890">
                  <c:v>Arizona State University</c:v>
                </c:pt>
                <c:pt idx="1891">
                  <c:v>Tufts University</c:v>
                </c:pt>
                <c:pt idx="1892">
                  <c:v>University of Oslo</c:v>
                </c:pt>
                <c:pt idx="1893">
                  <c:v>University of Edinburgh</c:v>
                </c:pt>
                <c:pt idx="1894">
                  <c:v>Swiss Federal Institute of Technology in Lausanne</c:v>
                </c:pt>
                <c:pt idx="1895">
                  <c:v>Tohoku University</c:v>
                </c:pt>
                <c:pt idx="1896">
                  <c:v>Arizona State University</c:v>
                </c:pt>
                <c:pt idx="1897">
                  <c:v>University of Queensland</c:v>
                </c:pt>
                <c:pt idx="1898">
                  <c:v>Australian National University</c:v>
                </c:pt>
                <c:pt idx="1899">
                  <c:v>Rutgers University-New Brunswick</c:v>
                </c:pt>
                <c:pt idx="1900">
                  <c:v>Texas A&amp;M University, College Station</c:v>
                </c:pt>
                <c:pt idx="1901">
                  <c:v>Ruprecht Karl University of Heidelberg</c:v>
                </c:pt>
                <c:pt idx="1902">
                  <c:v>University of Bristol</c:v>
                </c:pt>
                <c:pt idx="1903">
                  <c:v>Keio University</c:v>
                </c:pt>
                <c:pt idx="1904">
                  <c:v>Paris Diderot University - Paris 7</c:v>
                </c:pt>
                <c:pt idx="1905">
                  <c:v>University of Bonn</c:v>
                </c:pt>
                <c:pt idx="1906">
                  <c:v>LMU Munich</c:v>
                </c:pt>
                <c:pt idx="1907">
                  <c:v>Yale University</c:v>
                </c:pt>
                <c:pt idx="1908">
                  <c:v>University of California, Berkeley</c:v>
                </c:pt>
                <c:pt idx="1909">
                  <c:v>University of Toronto</c:v>
                </c:pt>
                <c:pt idx="1910">
                  <c:v>Georgia Institute of Technology</c:v>
                </c:pt>
                <c:pt idx="1911">
                  <c:v>University of Texas MD Anderson Cancer Center</c:v>
                </c:pt>
                <c:pt idx="1912">
                  <c:v>University of Bristol</c:v>
                </c:pt>
                <c:pt idx="1913">
                  <c:v>KU Leuven</c:v>
                </c:pt>
                <c:pt idx="1914">
                  <c:v>University of Chicago</c:v>
                </c:pt>
                <c:pt idx="1915">
                  <c:v>Northwestern University</c:v>
                </c:pt>
                <c:pt idx="1916">
                  <c:v>Carnegie Mellon University</c:v>
                </c:pt>
                <c:pt idx="1917">
                  <c:v>Ãƒâ€°cole Polytechnique</c:v>
                </c:pt>
                <c:pt idx="1918">
                  <c:v>Karolinska Institute</c:v>
                </c:pt>
                <c:pt idx="1919">
                  <c:v>Nagoya University</c:v>
                </c:pt>
                <c:pt idx="1920">
                  <c:v>Ruprecht Karl University of Heidelberg</c:v>
                </c:pt>
                <c:pt idx="1921">
                  <c:v>National University of Singapore</c:v>
                </c:pt>
                <c:pt idx="1922">
                  <c:v>Lomonosov Moscow State University</c:v>
                </c:pt>
                <c:pt idx="1923">
                  <c:v>University of Hong Kong</c:v>
                </c:pt>
                <c:pt idx="1924">
                  <c:v>Ãƒâ€°cole Polytechnique FÃƒÂ©dÃƒÂ©rale de Lausanne</c:v>
                </c:pt>
                <c:pt idx="1925">
                  <c:v>University of Cambridge</c:v>
                </c:pt>
                <c:pt idx="1926">
                  <c:v>California Institute of Technology</c:v>
                </c:pt>
                <c:pt idx="1927">
                  <c:v>University of California, Los Angeles</c:v>
                </c:pt>
                <c:pt idx="1928">
                  <c:v>University of California, Irvine</c:v>
                </c:pt>
                <c:pt idx="1929">
                  <c:v>Technion Ã¢â‚¬â€œ Israel Institute of Technology</c:v>
                </c:pt>
                <c:pt idx="1930">
                  <c:v>Pennsylvania State University, University Park</c:v>
                </c:pt>
                <c:pt idx="1931">
                  <c:v>University of Virginia</c:v>
                </c:pt>
                <c:pt idx="1932">
                  <c:v>Georgia Institute of Technology</c:v>
                </c:pt>
                <c:pt idx="1933">
                  <c:v>Utrecht University</c:v>
                </c:pt>
                <c:pt idx="1934">
                  <c:v>University of Bonn</c:v>
                </c:pt>
                <c:pt idx="1935">
                  <c:v>Aarhus University</c:v>
                </c:pt>
                <c:pt idx="1936">
                  <c:v>Nanyang Technological University</c:v>
                </c:pt>
                <c:pt idx="1937">
                  <c:v>University of Michigan</c:v>
                </c:pt>
                <c:pt idx="1938">
                  <c:v>University of Pennsylvania</c:v>
                </c:pt>
                <c:pt idx="1939">
                  <c:v>Carnegie Mellon University</c:v>
                </c:pt>
                <c:pt idx="1940">
                  <c:v>University of Edinburgh</c:v>
                </c:pt>
                <c:pt idx="1941">
                  <c:v>University of Edinburgh</c:v>
                </c:pt>
                <c:pt idx="1942">
                  <c:v>Georgia Institute of Technology</c:v>
                </c:pt>
                <c:pt idx="1943">
                  <c:v>Mines ParisTech</c:v>
                </c:pt>
                <c:pt idx="1944">
                  <c:v>National University of Singapore</c:v>
                </c:pt>
                <c:pt idx="1945">
                  <c:v>Peking University</c:v>
                </c:pt>
                <c:pt idx="1946">
                  <c:v>University of Melbourne</c:v>
                </c:pt>
                <c:pt idx="1947">
                  <c:v>Ghent University</c:v>
                </c:pt>
                <c:pt idx="1948">
                  <c:v>Ghent University</c:v>
                </c:pt>
                <c:pt idx="1949">
                  <c:v>University of Hong Kong</c:v>
                </c:pt>
                <c:pt idx="1950">
                  <c:v>University of Michigan</c:v>
                </c:pt>
                <c:pt idx="1951">
                  <c:v>University of Cambridge</c:v>
                </c:pt>
                <c:pt idx="1952">
                  <c:v>University of California, Berkeley</c:v>
                </c:pt>
                <c:pt idx="1953">
                  <c:v>Cornell University</c:v>
                </c:pt>
                <c:pt idx="1954">
                  <c:v>Carnegie Mellon University</c:v>
                </c:pt>
                <c:pt idx="1955">
                  <c:v>University of Paris-Sud</c:v>
                </c:pt>
                <c:pt idx="1956">
                  <c:v>Ludwig Maximilian University of Munich</c:v>
                </c:pt>
                <c:pt idx="1957">
                  <c:v>University of Oslo</c:v>
                </c:pt>
                <c:pt idx="1958">
                  <c:v>Aarhus University</c:v>
                </c:pt>
                <c:pt idx="1959">
                  <c:v>University of Michigan</c:v>
                </c:pt>
                <c:pt idx="1960">
                  <c:v>University of Michigan</c:v>
                </c:pt>
                <c:pt idx="1961">
                  <c:v>LMU Munich</c:v>
                </c:pt>
                <c:pt idx="1962">
                  <c:v>KingÃ¢â‚¬â„¢s College London</c:v>
                </c:pt>
                <c:pt idx="1963">
                  <c:v>Stanford University</c:v>
                </c:pt>
                <c:pt idx="1964">
                  <c:v>University of Cambridge</c:v>
                </c:pt>
                <c:pt idx="1965">
                  <c:v>University of Paris-Sud</c:v>
                </c:pt>
                <c:pt idx="1966">
                  <c:v>Rice University</c:v>
                </c:pt>
                <c:pt idx="1967">
                  <c:v>Pennsylvania State University, University Park</c:v>
                </c:pt>
                <c:pt idx="1968">
                  <c:v>Ludwig Maximilian University of Munich</c:v>
                </c:pt>
                <c:pt idx="1969">
                  <c:v>Georgia Institute of Technology</c:v>
                </c:pt>
                <c:pt idx="1970">
                  <c:v>Technical University of Munich</c:v>
                </c:pt>
                <c:pt idx="1971">
                  <c:v>University of Copenhagen</c:v>
                </c:pt>
                <c:pt idx="1972">
                  <c:v>Williams College</c:v>
                </c:pt>
                <c:pt idx="1973">
                  <c:v>University of Alberta</c:v>
                </c:pt>
                <c:pt idx="1974">
                  <c:v>Peking University</c:v>
                </c:pt>
                <c:pt idx="1975">
                  <c:v>Peking University</c:v>
                </c:pt>
                <c:pt idx="1976">
                  <c:v>Pohang University of Science and Technology</c:v>
                </c:pt>
                <c:pt idx="1977">
                  <c:v>University of Michigan</c:v>
                </c:pt>
                <c:pt idx="1978">
                  <c:v>Ãƒâ€°cole Polytechnique FÃƒÂ©dÃƒÂ©rale de Lausanne</c:v>
                </c:pt>
                <c:pt idx="1979">
                  <c:v>Ãƒâ€°cole Polytechnique FÃƒÂ©dÃƒÂ©rale de Lausanne</c:v>
                </c:pt>
                <c:pt idx="1980">
                  <c:v>Princeton University</c:v>
                </c:pt>
                <c:pt idx="1981">
                  <c:v>Technion Ã¢â‚¬â€œ Israel Institute of Technology</c:v>
                </c:pt>
                <c:pt idx="1982">
                  <c:v>University of Geneva</c:v>
                </c:pt>
                <c:pt idx="1983">
                  <c:v>University of British Columbia</c:v>
                </c:pt>
                <c:pt idx="1984">
                  <c:v>Indiana University - Bloomington</c:v>
                </c:pt>
                <c:pt idx="1985">
                  <c:v>National University of Singapore</c:v>
                </c:pt>
                <c:pt idx="1986">
                  <c:v>National University of Singapore</c:v>
                </c:pt>
                <c:pt idx="1987">
                  <c:v>University of Hong Kong</c:v>
                </c:pt>
                <c:pt idx="1988">
                  <c:v>Hong Kong University of Science and Technology</c:v>
                </c:pt>
                <c:pt idx="1989">
                  <c:v>University of Michigan</c:v>
                </c:pt>
                <c:pt idx="1990">
                  <c:v>Heidelberg University</c:v>
                </c:pt>
                <c:pt idx="1991">
                  <c:v>University of Cambridge</c:v>
                </c:pt>
                <c:pt idx="1992">
                  <c:v>California Institute of Technology</c:v>
                </c:pt>
                <c:pt idx="1993">
                  <c:v>Ãƒâ€°cole Polytechnique</c:v>
                </c:pt>
                <c:pt idx="1994">
                  <c:v>Ãƒâ€°cole Polytechnique</c:v>
                </c:pt>
                <c:pt idx="1995">
                  <c:v>Pennsylvania State University, University Park</c:v>
                </c:pt>
                <c:pt idx="1996">
                  <c:v>University of Manchester</c:v>
                </c:pt>
                <c:pt idx="1997">
                  <c:v>University of Manchester</c:v>
                </c:pt>
                <c:pt idx="1998">
                  <c:v>University of Virginia</c:v>
                </c:pt>
                <c:pt idx="1999">
                  <c:v>Technical University of Munich</c:v>
                </c:pt>
              </c:strCache>
              <c:extLst/>
            </c:strRef>
          </c:cat>
          <c:val>
            <c:numRef>
              <c:f>'EDA 12'!$C$15:$C$2014</c:f>
              <c:numCache>
                <c:formatCode>General</c:formatCode>
                <c:ptCount val="2000"/>
                <c:pt idx="0">
                  <c:v>604</c:v>
                </c:pt>
                <c:pt idx="1">
                  <c:v>599</c:v>
                </c:pt>
                <c:pt idx="2">
                  <c:v>598</c:v>
                </c:pt>
                <c:pt idx="3">
                  <c:v>596</c:v>
                </c:pt>
                <c:pt idx="4">
                  <c:v>592</c:v>
                </c:pt>
                <c:pt idx="5">
                  <c:v>590</c:v>
                </c:pt>
                <c:pt idx="6">
                  <c:v>584</c:v>
                </c:pt>
                <c:pt idx="7">
                  <c:v>584</c:v>
                </c:pt>
                <c:pt idx="8">
                  <c:v>581</c:v>
                </c:pt>
                <c:pt idx="9">
                  <c:v>581</c:v>
                </c:pt>
                <c:pt idx="10">
                  <c:v>580</c:v>
                </c:pt>
                <c:pt idx="11">
                  <c:v>580</c:v>
                </c:pt>
                <c:pt idx="12">
                  <c:v>580</c:v>
                </c:pt>
                <c:pt idx="13">
                  <c:v>580</c:v>
                </c:pt>
                <c:pt idx="14">
                  <c:v>580</c:v>
                </c:pt>
                <c:pt idx="15">
                  <c:v>580</c:v>
                </c:pt>
                <c:pt idx="16">
                  <c:v>579</c:v>
                </c:pt>
                <c:pt idx="17">
                  <c:v>579</c:v>
                </c:pt>
                <c:pt idx="18">
                  <c:v>576</c:v>
                </c:pt>
                <c:pt idx="19">
                  <c:v>575</c:v>
                </c:pt>
                <c:pt idx="20">
                  <c:v>574</c:v>
                </c:pt>
                <c:pt idx="21">
                  <c:v>574</c:v>
                </c:pt>
                <c:pt idx="22">
                  <c:v>573</c:v>
                </c:pt>
                <c:pt idx="23">
                  <c:v>572</c:v>
                </c:pt>
                <c:pt idx="24">
                  <c:v>571</c:v>
                </c:pt>
                <c:pt idx="25">
                  <c:v>571</c:v>
                </c:pt>
                <c:pt idx="26">
                  <c:v>569</c:v>
                </c:pt>
                <c:pt idx="27">
                  <c:v>569</c:v>
                </c:pt>
                <c:pt idx="28">
                  <c:v>569</c:v>
                </c:pt>
                <c:pt idx="29">
                  <c:v>569</c:v>
                </c:pt>
                <c:pt idx="30">
                  <c:v>568</c:v>
                </c:pt>
                <c:pt idx="31">
                  <c:v>568</c:v>
                </c:pt>
                <c:pt idx="32">
                  <c:v>567</c:v>
                </c:pt>
                <c:pt idx="33">
                  <c:v>567</c:v>
                </c:pt>
                <c:pt idx="34">
                  <c:v>566</c:v>
                </c:pt>
                <c:pt idx="35">
                  <c:v>566</c:v>
                </c:pt>
                <c:pt idx="36">
                  <c:v>566</c:v>
                </c:pt>
                <c:pt idx="37">
                  <c:v>566</c:v>
                </c:pt>
                <c:pt idx="38">
                  <c:v>565</c:v>
                </c:pt>
                <c:pt idx="39">
                  <c:v>565</c:v>
                </c:pt>
                <c:pt idx="40">
                  <c:v>565</c:v>
                </c:pt>
                <c:pt idx="41">
                  <c:v>564</c:v>
                </c:pt>
                <c:pt idx="42">
                  <c:v>563</c:v>
                </c:pt>
                <c:pt idx="43">
                  <c:v>563</c:v>
                </c:pt>
                <c:pt idx="44">
                  <c:v>562</c:v>
                </c:pt>
                <c:pt idx="45">
                  <c:v>562</c:v>
                </c:pt>
                <c:pt idx="46">
                  <c:v>562</c:v>
                </c:pt>
                <c:pt idx="47">
                  <c:v>562</c:v>
                </c:pt>
                <c:pt idx="48">
                  <c:v>561</c:v>
                </c:pt>
                <c:pt idx="49">
                  <c:v>561</c:v>
                </c:pt>
                <c:pt idx="50">
                  <c:v>561</c:v>
                </c:pt>
                <c:pt idx="51">
                  <c:v>561</c:v>
                </c:pt>
                <c:pt idx="52">
                  <c:v>560</c:v>
                </c:pt>
                <c:pt idx="53">
                  <c:v>560</c:v>
                </c:pt>
                <c:pt idx="54">
                  <c:v>559</c:v>
                </c:pt>
                <c:pt idx="55">
                  <c:v>558</c:v>
                </c:pt>
                <c:pt idx="56">
                  <c:v>558</c:v>
                </c:pt>
                <c:pt idx="57">
                  <c:v>558</c:v>
                </c:pt>
                <c:pt idx="58">
                  <c:v>558</c:v>
                </c:pt>
                <c:pt idx="59">
                  <c:v>558</c:v>
                </c:pt>
                <c:pt idx="60">
                  <c:v>557</c:v>
                </c:pt>
                <c:pt idx="61">
                  <c:v>557</c:v>
                </c:pt>
                <c:pt idx="62">
                  <c:v>557</c:v>
                </c:pt>
                <c:pt idx="63">
                  <c:v>557</c:v>
                </c:pt>
                <c:pt idx="64">
                  <c:v>557</c:v>
                </c:pt>
                <c:pt idx="65">
                  <c:v>557</c:v>
                </c:pt>
                <c:pt idx="66">
                  <c:v>556</c:v>
                </c:pt>
                <c:pt idx="67">
                  <c:v>556</c:v>
                </c:pt>
                <c:pt idx="68">
                  <c:v>555</c:v>
                </c:pt>
                <c:pt idx="69">
                  <c:v>554</c:v>
                </c:pt>
                <c:pt idx="70">
                  <c:v>554</c:v>
                </c:pt>
                <c:pt idx="71">
                  <c:v>554</c:v>
                </c:pt>
                <c:pt idx="72">
                  <c:v>553</c:v>
                </c:pt>
                <c:pt idx="73">
                  <c:v>553</c:v>
                </c:pt>
                <c:pt idx="74">
                  <c:v>552</c:v>
                </c:pt>
                <c:pt idx="75">
                  <c:v>552</c:v>
                </c:pt>
                <c:pt idx="76">
                  <c:v>552</c:v>
                </c:pt>
                <c:pt idx="77">
                  <c:v>552</c:v>
                </c:pt>
                <c:pt idx="78">
                  <c:v>551</c:v>
                </c:pt>
                <c:pt idx="79">
                  <c:v>551</c:v>
                </c:pt>
                <c:pt idx="80">
                  <c:v>550</c:v>
                </c:pt>
                <c:pt idx="81">
                  <c:v>550</c:v>
                </c:pt>
                <c:pt idx="82">
                  <c:v>550</c:v>
                </c:pt>
                <c:pt idx="83">
                  <c:v>550</c:v>
                </c:pt>
                <c:pt idx="84">
                  <c:v>550</c:v>
                </c:pt>
                <c:pt idx="85">
                  <c:v>550</c:v>
                </c:pt>
                <c:pt idx="86">
                  <c:v>548</c:v>
                </c:pt>
                <c:pt idx="87">
                  <c:v>548</c:v>
                </c:pt>
                <c:pt idx="88">
                  <c:v>548</c:v>
                </c:pt>
                <c:pt idx="89">
                  <c:v>547</c:v>
                </c:pt>
                <c:pt idx="90">
                  <c:v>547</c:v>
                </c:pt>
                <c:pt idx="91">
                  <c:v>547</c:v>
                </c:pt>
                <c:pt idx="92">
                  <c:v>547</c:v>
                </c:pt>
                <c:pt idx="93">
                  <c:v>546</c:v>
                </c:pt>
                <c:pt idx="94">
                  <c:v>546</c:v>
                </c:pt>
                <c:pt idx="95">
                  <c:v>546</c:v>
                </c:pt>
                <c:pt idx="96">
                  <c:v>546</c:v>
                </c:pt>
                <c:pt idx="97">
                  <c:v>545</c:v>
                </c:pt>
                <c:pt idx="98">
                  <c:v>545</c:v>
                </c:pt>
                <c:pt idx="99">
                  <c:v>545</c:v>
                </c:pt>
                <c:pt idx="100">
                  <c:v>545</c:v>
                </c:pt>
                <c:pt idx="101">
                  <c:v>544</c:v>
                </c:pt>
                <c:pt idx="102">
                  <c:v>544</c:v>
                </c:pt>
                <c:pt idx="103">
                  <c:v>544</c:v>
                </c:pt>
                <c:pt idx="104">
                  <c:v>543</c:v>
                </c:pt>
                <c:pt idx="105">
                  <c:v>542</c:v>
                </c:pt>
                <c:pt idx="106">
                  <c:v>542</c:v>
                </c:pt>
                <c:pt idx="107">
                  <c:v>542</c:v>
                </c:pt>
                <c:pt idx="108">
                  <c:v>541</c:v>
                </c:pt>
                <c:pt idx="109">
                  <c:v>541</c:v>
                </c:pt>
                <c:pt idx="110">
                  <c:v>541</c:v>
                </c:pt>
                <c:pt idx="111">
                  <c:v>540</c:v>
                </c:pt>
                <c:pt idx="112">
                  <c:v>540</c:v>
                </c:pt>
                <c:pt idx="113">
                  <c:v>540</c:v>
                </c:pt>
                <c:pt idx="114">
                  <c:v>540</c:v>
                </c:pt>
                <c:pt idx="115">
                  <c:v>540</c:v>
                </c:pt>
                <c:pt idx="116">
                  <c:v>539</c:v>
                </c:pt>
                <c:pt idx="117">
                  <c:v>539</c:v>
                </c:pt>
                <c:pt idx="118">
                  <c:v>539</c:v>
                </c:pt>
                <c:pt idx="119">
                  <c:v>539</c:v>
                </c:pt>
                <c:pt idx="120">
                  <c:v>538</c:v>
                </c:pt>
                <c:pt idx="121">
                  <c:v>538</c:v>
                </c:pt>
                <c:pt idx="122">
                  <c:v>538</c:v>
                </c:pt>
                <c:pt idx="123">
                  <c:v>538</c:v>
                </c:pt>
                <c:pt idx="124">
                  <c:v>538</c:v>
                </c:pt>
                <c:pt idx="125">
                  <c:v>537</c:v>
                </c:pt>
                <c:pt idx="126">
                  <c:v>537</c:v>
                </c:pt>
                <c:pt idx="127">
                  <c:v>537</c:v>
                </c:pt>
                <c:pt idx="128">
                  <c:v>536</c:v>
                </c:pt>
                <c:pt idx="129">
                  <c:v>536</c:v>
                </c:pt>
                <c:pt idx="130">
                  <c:v>536</c:v>
                </c:pt>
                <c:pt idx="131">
                  <c:v>536</c:v>
                </c:pt>
                <c:pt idx="132">
                  <c:v>535</c:v>
                </c:pt>
                <c:pt idx="133">
                  <c:v>535</c:v>
                </c:pt>
                <c:pt idx="134">
                  <c:v>535</c:v>
                </c:pt>
                <c:pt idx="135">
                  <c:v>534</c:v>
                </c:pt>
                <c:pt idx="136">
                  <c:v>534</c:v>
                </c:pt>
                <c:pt idx="137">
                  <c:v>534</c:v>
                </c:pt>
                <c:pt idx="138">
                  <c:v>534</c:v>
                </c:pt>
                <c:pt idx="139">
                  <c:v>534</c:v>
                </c:pt>
                <c:pt idx="140">
                  <c:v>533</c:v>
                </c:pt>
                <c:pt idx="141">
                  <c:v>533</c:v>
                </c:pt>
                <c:pt idx="142">
                  <c:v>533</c:v>
                </c:pt>
                <c:pt idx="143">
                  <c:v>533</c:v>
                </c:pt>
                <c:pt idx="144">
                  <c:v>533</c:v>
                </c:pt>
                <c:pt idx="145">
                  <c:v>533</c:v>
                </c:pt>
                <c:pt idx="146">
                  <c:v>532</c:v>
                </c:pt>
                <c:pt idx="147">
                  <c:v>532</c:v>
                </c:pt>
                <c:pt idx="148">
                  <c:v>532</c:v>
                </c:pt>
                <c:pt idx="149">
                  <c:v>532</c:v>
                </c:pt>
                <c:pt idx="150">
                  <c:v>532</c:v>
                </c:pt>
                <c:pt idx="151">
                  <c:v>531</c:v>
                </c:pt>
                <c:pt idx="152">
                  <c:v>531</c:v>
                </c:pt>
                <c:pt idx="153">
                  <c:v>531</c:v>
                </c:pt>
                <c:pt idx="154">
                  <c:v>531</c:v>
                </c:pt>
                <c:pt idx="155">
                  <c:v>531</c:v>
                </c:pt>
                <c:pt idx="156">
                  <c:v>530</c:v>
                </c:pt>
                <c:pt idx="157">
                  <c:v>530</c:v>
                </c:pt>
                <c:pt idx="158">
                  <c:v>530</c:v>
                </c:pt>
                <c:pt idx="159">
                  <c:v>530</c:v>
                </c:pt>
                <c:pt idx="160">
                  <c:v>530</c:v>
                </c:pt>
                <c:pt idx="161">
                  <c:v>530</c:v>
                </c:pt>
                <c:pt idx="162">
                  <c:v>529</c:v>
                </c:pt>
                <c:pt idx="163">
                  <c:v>529</c:v>
                </c:pt>
                <c:pt idx="164">
                  <c:v>529</c:v>
                </c:pt>
                <c:pt idx="165">
                  <c:v>529</c:v>
                </c:pt>
                <c:pt idx="166">
                  <c:v>529</c:v>
                </c:pt>
                <c:pt idx="167">
                  <c:v>528</c:v>
                </c:pt>
                <c:pt idx="168">
                  <c:v>528</c:v>
                </c:pt>
                <c:pt idx="169">
                  <c:v>527</c:v>
                </c:pt>
                <c:pt idx="170">
                  <c:v>527</c:v>
                </c:pt>
                <c:pt idx="171">
                  <c:v>527</c:v>
                </c:pt>
                <c:pt idx="172">
                  <c:v>527</c:v>
                </c:pt>
                <c:pt idx="173">
                  <c:v>526</c:v>
                </c:pt>
                <c:pt idx="174">
                  <c:v>526</c:v>
                </c:pt>
                <c:pt idx="175">
                  <c:v>526</c:v>
                </c:pt>
                <c:pt idx="176">
                  <c:v>526</c:v>
                </c:pt>
                <c:pt idx="177">
                  <c:v>526</c:v>
                </c:pt>
                <c:pt idx="178">
                  <c:v>525</c:v>
                </c:pt>
                <c:pt idx="179">
                  <c:v>525</c:v>
                </c:pt>
                <c:pt idx="180">
                  <c:v>525</c:v>
                </c:pt>
                <c:pt idx="181">
                  <c:v>525</c:v>
                </c:pt>
                <c:pt idx="182">
                  <c:v>524</c:v>
                </c:pt>
                <c:pt idx="183">
                  <c:v>524</c:v>
                </c:pt>
                <c:pt idx="184">
                  <c:v>524</c:v>
                </c:pt>
                <c:pt idx="185">
                  <c:v>524</c:v>
                </c:pt>
                <c:pt idx="186">
                  <c:v>524</c:v>
                </c:pt>
                <c:pt idx="187">
                  <c:v>523</c:v>
                </c:pt>
                <c:pt idx="188">
                  <c:v>523</c:v>
                </c:pt>
                <c:pt idx="189">
                  <c:v>523</c:v>
                </c:pt>
                <c:pt idx="190">
                  <c:v>523</c:v>
                </c:pt>
                <c:pt idx="191">
                  <c:v>523</c:v>
                </c:pt>
                <c:pt idx="192">
                  <c:v>522</c:v>
                </c:pt>
                <c:pt idx="193">
                  <c:v>522</c:v>
                </c:pt>
                <c:pt idx="194">
                  <c:v>522</c:v>
                </c:pt>
                <c:pt idx="195">
                  <c:v>522</c:v>
                </c:pt>
                <c:pt idx="196">
                  <c:v>522</c:v>
                </c:pt>
                <c:pt idx="197">
                  <c:v>522</c:v>
                </c:pt>
                <c:pt idx="198">
                  <c:v>522</c:v>
                </c:pt>
                <c:pt idx="199">
                  <c:v>522</c:v>
                </c:pt>
                <c:pt idx="200">
                  <c:v>522</c:v>
                </c:pt>
                <c:pt idx="201">
                  <c:v>522</c:v>
                </c:pt>
                <c:pt idx="202">
                  <c:v>521</c:v>
                </c:pt>
                <c:pt idx="203">
                  <c:v>521</c:v>
                </c:pt>
                <c:pt idx="204">
                  <c:v>521</c:v>
                </c:pt>
                <c:pt idx="205">
                  <c:v>521</c:v>
                </c:pt>
                <c:pt idx="206">
                  <c:v>520</c:v>
                </c:pt>
                <c:pt idx="207">
                  <c:v>520</c:v>
                </c:pt>
                <c:pt idx="208">
                  <c:v>520</c:v>
                </c:pt>
                <c:pt idx="209">
                  <c:v>520</c:v>
                </c:pt>
                <c:pt idx="210">
                  <c:v>520</c:v>
                </c:pt>
                <c:pt idx="211">
                  <c:v>520</c:v>
                </c:pt>
                <c:pt idx="212">
                  <c:v>520</c:v>
                </c:pt>
                <c:pt idx="213">
                  <c:v>519</c:v>
                </c:pt>
                <c:pt idx="214">
                  <c:v>519</c:v>
                </c:pt>
                <c:pt idx="215">
                  <c:v>519</c:v>
                </c:pt>
                <c:pt idx="216">
                  <c:v>519</c:v>
                </c:pt>
                <c:pt idx="217">
                  <c:v>519</c:v>
                </c:pt>
                <c:pt idx="218">
                  <c:v>519</c:v>
                </c:pt>
                <c:pt idx="219">
                  <c:v>519</c:v>
                </c:pt>
                <c:pt idx="220">
                  <c:v>519</c:v>
                </c:pt>
                <c:pt idx="221">
                  <c:v>518</c:v>
                </c:pt>
                <c:pt idx="222">
                  <c:v>518</c:v>
                </c:pt>
                <c:pt idx="223">
                  <c:v>518</c:v>
                </c:pt>
                <c:pt idx="224">
                  <c:v>518</c:v>
                </c:pt>
                <c:pt idx="225">
                  <c:v>518</c:v>
                </c:pt>
                <c:pt idx="226">
                  <c:v>518</c:v>
                </c:pt>
                <c:pt idx="227">
                  <c:v>518</c:v>
                </c:pt>
                <c:pt idx="228">
                  <c:v>517</c:v>
                </c:pt>
                <c:pt idx="229">
                  <c:v>517</c:v>
                </c:pt>
                <c:pt idx="230">
                  <c:v>517</c:v>
                </c:pt>
                <c:pt idx="231">
                  <c:v>517</c:v>
                </c:pt>
                <c:pt idx="232">
                  <c:v>517</c:v>
                </c:pt>
                <c:pt idx="233">
                  <c:v>516</c:v>
                </c:pt>
                <c:pt idx="234">
                  <c:v>516</c:v>
                </c:pt>
                <c:pt idx="235">
                  <c:v>516</c:v>
                </c:pt>
                <c:pt idx="236">
                  <c:v>516</c:v>
                </c:pt>
                <c:pt idx="237">
                  <c:v>516</c:v>
                </c:pt>
                <c:pt idx="238">
                  <c:v>516</c:v>
                </c:pt>
                <c:pt idx="239">
                  <c:v>516</c:v>
                </c:pt>
                <c:pt idx="240">
                  <c:v>515</c:v>
                </c:pt>
                <c:pt idx="241">
                  <c:v>515</c:v>
                </c:pt>
                <c:pt idx="242">
                  <c:v>515</c:v>
                </c:pt>
                <c:pt idx="243">
                  <c:v>515</c:v>
                </c:pt>
                <c:pt idx="244">
                  <c:v>515</c:v>
                </c:pt>
                <c:pt idx="245">
                  <c:v>515</c:v>
                </c:pt>
                <c:pt idx="246">
                  <c:v>514</c:v>
                </c:pt>
                <c:pt idx="247">
                  <c:v>514</c:v>
                </c:pt>
                <c:pt idx="248">
                  <c:v>514</c:v>
                </c:pt>
                <c:pt idx="249">
                  <c:v>514</c:v>
                </c:pt>
                <c:pt idx="250">
                  <c:v>513</c:v>
                </c:pt>
                <c:pt idx="251">
                  <c:v>513</c:v>
                </c:pt>
                <c:pt idx="252">
                  <c:v>513</c:v>
                </c:pt>
                <c:pt idx="253">
                  <c:v>513</c:v>
                </c:pt>
                <c:pt idx="254">
                  <c:v>512</c:v>
                </c:pt>
                <c:pt idx="255">
                  <c:v>512</c:v>
                </c:pt>
                <c:pt idx="256">
                  <c:v>512</c:v>
                </c:pt>
                <c:pt idx="257">
                  <c:v>512</c:v>
                </c:pt>
                <c:pt idx="258">
                  <c:v>512</c:v>
                </c:pt>
                <c:pt idx="259">
                  <c:v>512</c:v>
                </c:pt>
                <c:pt idx="260">
                  <c:v>512</c:v>
                </c:pt>
                <c:pt idx="261">
                  <c:v>512</c:v>
                </c:pt>
                <c:pt idx="262">
                  <c:v>511</c:v>
                </c:pt>
                <c:pt idx="263">
                  <c:v>511</c:v>
                </c:pt>
                <c:pt idx="264">
                  <c:v>511</c:v>
                </c:pt>
                <c:pt idx="265">
                  <c:v>511</c:v>
                </c:pt>
                <c:pt idx="266">
                  <c:v>511</c:v>
                </c:pt>
                <c:pt idx="267">
                  <c:v>510</c:v>
                </c:pt>
                <c:pt idx="268">
                  <c:v>510</c:v>
                </c:pt>
                <c:pt idx="269">
                  <c:v>510</c:v>
                </c:pt>
                <c:pt idx="270">
                  <c:v>510</c:v>
                </c:pt>
                <c:pt idx="271">
                  <c:v>509</c:v>
                </c:pt>
                <c:pt idx="272">
                  <c:v>508</c:v>
                </c:pt>
                <c:pt idx="273">
                  <c:v>508</c:v>
                </c:pt>
                <c:pt idx="274">
                  <c:v>508</c:v>
                </c:pt>
                <c:pt idx="275">
                  <c:v>508</c:v>
                </c:pt>
                <c:pt idx="276">
                  <c:v>508</c:v>
                </c:pt>
                <c:pt idx="277">
                  <c:v>507</c:v>
                </c:pt>
                <c:pt idx="278">
                  <c:v>507</c:v>
                </c:pt>
                <c:pt idx="279">
                  <c:v>507</c:v>
                </c:pt>
                <c:pt idx="280">
                  <c:v>507</c:v>
                </c:pt>
                <c:pt idx="281">
                  <c:v>507</c:v>
                </c:pt>
                <c:pt idx="282">
                  <c:v>507</c:v>
                </c:pt>
                <c:pt idx="283">
                  <c:v>507</c:v>
                </c:pt>
                <c:pt idx="284">
                  <c:v>507</c:v>
                </c:pt>
                <c:pt idx="285">
                  <c:v>506</c:v>
                </c:pt>
                <c:pt idx="286">
                  <c:v>506</c:v>
                </c:pt>
                <c:pt idx="287">
                  <c:v>506</c:v>
                </c:pt>
                <c:pt idx="288">
                  <c:v>506</c:v>
                </c:pt>
                <c:pt idx="289">
                  <c:v>505</c:v>
                </c:pt>
                <c:pt idx="290">
                  <c:v>505</c:v>
                </c:pt>
                <c:pt idx="291">
                  <c:v>505</c:v>
                </c:pt>
                <c:pt idx="292">
                  <c:v>505</c:v>
                </c:pt>
                <c:pt idx="293">
                  <c:v>505</c:v>
                </c:pt>
                <c:pt idx="294">
                  <c:v>504</c:v>
                </c:pt>
                <c:pt idx="295">
                  <c:v>504</c:v>
                </c:pt>
                <c:pt idx="296">
                  <c:v>504</c:v>
                </c:pt>
                <c:pt idx="297">
                  <c:v>504</c:v>
                </c:pt>
                <c:pt idx="298">
                  <c:v>503</c:v>
                </c:pt>
                <c:pt idx="299">
                  <c:v>503</c:v>
                </c:pt>
                <c:pt idx="300">
                  <c:v>503</c:v>
                </c:pt>
                <c:pt idx="301">
                  <c:v>503</c:v>
                </c:pt>
                <c:pt idx="302">
                  <c:v>503</c:v>
                </c:pt>
                <c:pt idx="303">
                  <c:v>503</c:v>
                </c:pt>
                <c:pt idx="304">
                  <c:v>503</c:v>
                </c:pt>
                <c:pt idx="305">
                  <c:v>502</c:v>
                </c:pt>
                <c:pt idx="306">
                  <c:v>502</c:v>
                </c:pt>
                <c:pt idx="307">
                  <c:v>502</c:v>
                </c:pt>
                <c:pt idx="308">
                  <c:v>502</c:v>
                </c:pt>
                <c:pt idx="309">
                  <c:v>502</c:v>
                </c:pt>
                <c:pt idx="310">
                  <c:v>502</c:v>
                </c:pt>
                <c:pt idx="311">
                  <c:v>502</c:v>
                </c:pt>
                <c:pt idx="312">
                  <c:v>502</c:v>
                </c:pt>
                <c:pt idx="313">
                  <c:v>501</c:v>
                </c:pt>
                <c:pt idx="314">
                  <c:v>501</c:v>
                </c:pt>
                <c:pt idx="315">
                  <c:v>501</c:v>
                </c:pt>
                <c:pt idx="316">
                  <c:v>501</c:v>
                </c:pt>
                <c:pt idx="317">
                  <c:v>500</c:v>
                </c:pt>
                <c:pt idx="318">
                  <c:v>500</c:v>
                </c:pt>
                <c:pt idx="319">
                  <c:v>500</c:v>
                </c:pt>
                <c:pt idx="320">
                  <c:v>500</c:v>
                </c:pt>
                <c:pt idx="321">
                  <c:v>500</c:v>
                </c:pt>
                <c:pt idx="322">
                  <c:v>500</c:v>
                </c:pt>
                <c:pt idx="323">
                  <c:v>500</c:v>
                </c:pt>
                <c:pt idx="324">
                  <c:v>500</c:v>
                </c:pt>
                <c:pt idx="325">
                  <c:v>499</c:v>
                </c:pt>
                <c:pt idx="326">
                  <c:v>499</c:v>
                </c:pt>
                <c:pt idx="327">
                  <c:v>499</c:v>
                </c:pt>
                <c:pt idx="328">
                  <c:v>499</c:v>
                </c:pt>
                <c:pt idx="329">
                  <c:v>498</c:v>
                </c:pt>
                <c:pt idx="330">
                  <c:v>498</c:v>
                </c:pt>
                <c:pt idx="331">
                  <c:v>498</c:v>
                </c:pt>
                <c:pt idx="332">
                  <c:v>498</c:v>
                </c:pt>
                <c:pt idx="333">
                  <c:v>498</c:v>
                </c:pt>
                <c:pt idx="334">
                  <c:v>497</c:v>
                </c:pt>
                <c:pt idx="335">
                  <c:v>497</c:v>
                </c:pt>
                <c:pt idx="336">
                  <c:v>497</c:v>
                </c:pt>
                <c:pt idx="337">
                  <c:v>497</c:v>
                </c:pt>
                <c:pt idx="338">
                  <c:v>497</c:v>
                </c:pt>
                <c:pt idx="339">
                  <c:v>497</c:v>
                </c:pt>
                <c:pt idx="340">
                  <c:v>497</c:v>
                </c:pt>
                <c:pt idx="341">
                  <c:v>497</c:v>
                </c:pt>
                <c:pt idx="342">
                  <c:v>496</c:v>
                </c:pt>
                <c:pt idx="343">
                  <c:v>496</c:v>
                </c:pt>
                <c:pt idx="344">
                  <c:v>496</c:v>
                </c:pt>
                <c:pt idx="345">
                  <c:v>496</c:v>
                </c:pt>
                <c:pt idx="346">
                  <c:v>496</c:v>
                </c:pt>
                <c:pt idx="347">
                  <c:v>496</c:v>
                </c:pt>
                <c:pt idx="348">
                  <c:v>496</c:v>
                </c:pt>
                <c:pt idx="349">
                  <c:v>496</c:v>
                </c:pt>
                <c:pt idx="350">
                  <c:v>495</c:v>
                </c:pt>
                <c:pt idx="351">
                  <c:v>495</c:v>
                </c:pt>
                <c:pt idx="352">
                  <c:v>495</c:v>
                </c:pt>
                <c:pt idx="353">
                  <c:v>495</c:v>
                </c:pt>
                <c:pt idx="354">
                  <c:v>495</c:v>
                </c:pt>
                <c:pt idx="355">
                  <c:v>495</c:v>
                </c:pt>
                <c:pt idx="356">
                  <c:v>495</c:v>
                </c:pt>
                <c:pt idx="357">
                  <c:v>495</c:v>
                </c:pt>
                <c:pt idx="358">
                  <c:v>494</c:v>
                </c:pt>
                <c:pt idx="359">
                  <c:v>494</c:v>
                </c:pt>
                <c:pt idx="360">
                  <c:v>494</c:v>
                </c:pt>
                <c:pt idx="361">
                  <c:v>494</c:v>
                </c:pt>
                <c:pt idx="362">
                  <c:v>494</c:v>
                </c:pt>
                <c:pt idx="363">
                  <c:v>494</c:v>
                </c:pt>
                <c:pt idx="364">
                  <c:v>494</c:v>
                </c:pt>
                <c:pt idx="365">
                  <c:v>494</c:v>
                </c:pt>
                <c:pt idx="366">
                  <c:v>494</c:v>
                </c:pt>
                <c:pt idx="367">
                  <c:v>492</c:v>
                </c:pt>
                <c:pt idx="368">
                  <c:v>492</c:v>
                </c:pt>
                <c:pt idx="369">
                  <c:v>492</c:v>
                </c:pt>
                <c:pt idx="370">
                  <c:v>492</c:v>
                </c:pt>
                <c:pt idx="371">
                  <c:v>492</c:v>
                </c:pt>
                <c:pt idx="372">
                  <c:v>492</c:v>
                </c:pt>
                <c:pt idx="373">
                  <c:v>491</c:v>
                </c:pt>
                <c:pt idx="374">
                  <c:v>491</c:v>
                </c:pt>
                <c:pt idx="375">
                  <c:v>491</c:v>
                </c:pt>
                <c:pt idx="376">
                  <c:v>491</c:v>
                </c:pt>
                <c:pt idx="377">
                  <c:v>491</c:v>
                </c:pt>
                <c:pt idx="378">
                  <c:v>491</c:v>
                </c:pt>
                <c:pt idx="379">
                  <c:v>491</c:v>
                </c:pt>
                <c:pt idx="380">
                  <c:v>491</c:v>
                </c:pt>
                <c:pt idx="381">
                  <c:v>491</c:v>
                </c:pt>
                <c:pt idx="382">
                  <c:v>490</c:v>
                </c:pt>
                <c:pt idx="383">
                  <c:v>490</c:v>
                </c:pt>
                <c:pt idx="384">
                  <c:v>490</c:v>
                </c:pt>
                <c:pt idx="385">
                  <c:v>490</c:v>
                </c:pt>
                <c:pt idx="386">
                  <c:v>490</c:v>
                </c:pt>
                <c:pt idx="387">
                  <c:v>490</c:v>
                </c:pt>
                <c:pt idx="388">
                  <c:v>489</c:v>
                </c:pt>
                <c:pt idx="389">
                  <c:v>489</c:v>
                </c:pt>
                <c:pt idx="390">
                  <c:v>489</c:v>
                </c:pt>
                <c:pt idx="391">
                  <c:v>489</c:v>
                </c:pt>
                <c:pt idx="392">
                  <c:v>489</c:v>
                </c:pt>
                <c:pt idx="393">
                  <c:v>489</c:v>
                </c:pt>
                <c:pt idx="394">
                  <c:v>488</c:v>
                </c:pt>
                <c:pt idx="395">
                  <c:v>488</c:v>
                </c:pt>
                <c:pt idx="396">
                  <c:v>488</c:v>
                </c:pt>
                <c:pt idx="397">
                  <c:v>488</c:v>
                </c:pt>
                <c:pt idx="398">
                  <c:v>488</c:v>
                </c:pt>
                <c:pt idx="399">
                  <c:v>487</c:v>
                </c:pt>
                <c:pt idx="400">
                  <c:v>487</c:v>
                </c:pt>
                <c:pt idx="401">
                  <c:v>487</c:v>
                </c:pt>
                <c:pt idx="402">
                  <c:v>487</c:v>
                </c:pt>
                <c:pt idx="403">
                  <c:v>487</c:v>
                </c:pt>
                <c:pt idx="404">
                  <c:v>487</c:v>
                </c:pt>
                <c:pt idx="405">
                  <c:v>487</c:v>
                </c:pt>
                <c:pt idx="406">
                  <c:v>487</c:v>
                </c:pt>
                <c:pt idx="407">
                  <c:v>487</c:v>
                </c:pt>
                <c:pt idx="408">
                  <c:v>487</c:v>
                </c:pt>
                <c:pt idx="409">
                  <c:v>487</c:v>
                </c:pt>
                <c:pt idx="410">
                  <c:v>486</c:v>
                </c:pt>
                <c:pt idx="411">
                  <c:v>486</c:v>
                </c:pt>
                <c:pt idx="412">
                  <c:v>486</c:v>
                </c:pt>
                <c:pt idx="413">
                  <c:v>486</c:v>
                </c:pt>
                <c:pt idx="414">
                  <c:v>486</c:v>
                </c:pt>
                <c:pt idx="415">
                  <c:v>486</c:v>
                </c:pt>
                <c:pt idx="416">
                  <c:v>486</c:v>
                </c:pt>
                <c:pt idx="417">
                  <c:v>486</c:v>
                </c:pt>
                <c:pt idx="418">
                  <c:v>486</c:v>
                </c:pt>
                <c:pt idx="419">
                  <c:v>485</c:v>
                </c:pt>
                <c:pt idx="420">
                  <c:v>485</c:v>
                </c:pt>
                <c:pt idx="421">
                  <c:v>485</c:v>
                </c:pt>
                <c:pt idx="422">
                  <c:v>485</c:v>
                </c:pt>
                <c:pt idx="423">
                  <c:v>485</c:v>
                </c:pt>
                <c:pt idx="424">
                  <c:v>485</c:v>
                </c:pt>
                <c:pt idx="425">
                  <c:v>485</c:v>
                </c:pt>
                <c:pt idx="426">
                  <c:v>485</c:v>
                </c:pt>
                <c:pt idx="427">
                  <c:v>485</c:v>
                </c:pt>
                <c:pt idx="428">
                  <c:v>484</c:v>
                </c:pt>
                <c:pt idx="429">
                  <c:v>484</c:v>
                </c:pt>
                <c:pt idx="430">
                  <c:v>484</c:v>
                </c:pt>
                <c:pt idx="431">
                  <c:v>483</c:v>
                </c:pt>
                <c:pt idx="432">
                  <c:v>483</c:v>
                </c:pt>
                <c:pt idx="433">
                  <c:v>483</c:v>
                </c:pt>
                <c:pt idx="434">
                  <c:v>483</c:v>
                </c:pt>
                <c:pt idx="435">
                  <c:v>483</c:v>
                </c:pt>
                <c:pt idx="436">
                  <c:v>483</c:v>
                </c:pt>
                <c:pt idx="437">
                  <c:v>482</c:v>
                </c:pt>
                <c:pt idx="438">
                  <c:v>482</c:v>
                </c:pt>
                <c:pt idx="439">
                  <c:v>482</c:v>
                </c:pt>
                <c:pt idx="440">
                  <c:v>482</c:v>
                </c:pt>
                <c:pt idx="441">
                  <c:v>482</c:v>
                </c:pt>
                <c:pt idx="442">
                  <c:v>482</c:v>
                </c:pt>
                <c:pt idx="443">
                  <c:v>482</c:v>
                </c:pt>
                <c:pt idx="444">
                  <c:v>482</c:v>
                </c:pt>
                <c:pt idx="445">
                  <c:v>482</c:v>
                </c:pt>
                <c:pt idx="446">
                  <c:v>482</c:v>
                </c:pt>
                <c:pt idx="447">
                  <c:v>482</c:v>
                </c:pt>
                <c:pt idx="448">
                  <c:v>481</c:v>
                </c:pt>
                <c:pt idx="449">
                  <c:v>481</c:v>
                </c:pt>
                <c:pt idx="450">
                  <c:v>481</c:v>
                </c:pt>
                <c:pt idx="451">
                  <c:v>481</c:v>
                </c:pt>
                <c:pt idx="452">
                  <c:v>481</c:v>
                </c:pt>
                <c:pt idx="453">
                  <c:v>481</c:v>
                </c:pt>
                <c:pt idx="454">
                  <c:v>481</c:v>
                </c:pt>
                <c:pt idx="455">
                  <c:v>481</c:v>
                </c:pt>
                <c:pt idx="456">
                  <c:v>481</c:v>
                </c:pt>
                <c:pt idx="457">
                  <c:v>481</c:v>
                </c:pt>
                <c:pt idx="458">
                  <c:v>480</c:v>
                </c:pt>
                <c:pt idx="459">
                  <c:v>480</c:v>
                </c:pt>
                <c:pt idx="460">
                  <c:v>480</c:v>
                </c:pt>
                <c:pt idx="461">
                  <c:v>480</c:v>
                </c:pt>
                <c:pt idx="462">
                  <c:v>480</c:v>
                </c:pt>
                <c:pt idx="463">
                  <c:v>480</c:v>
                </c:pt>
                <c:pt idx="464">
                  <c:v>480</c:v>
                </c:pt>
                <c:pt idx="465">
                  <c:v>479</c:v>
                </c:pt>
                <c:pt idx="466">
                  <c:v>479</c:v>
                </c:pt>
                <c:pt idx="467">
                  <c:v>479</c:v>
                </c:pt>
                <c:pt idx="468">
                  <c:v>479</c:v>
                </c:pt>
                <c:pt idx="469">
                  <c:v>479</c:v>
                </c:pt>
                <c:pt idx="470">
                  <c:v>479</c:v>
                </c:pt>
                <c:pt idx="471">
                  <c:v>478</c:v>
                </c:pt>
                <c:pt idx="472">
                  <c:v>478</c:v>
                </c:pt>
                <c:pt idx="473">
                  <c:v>478</c:v>
                </c:pt>
                <c:pt idx="474">
                  <c:v>478</c:v>
                </c:pt>
                <c:pt idx="475">
                  <c:v>478</c:v>
                </c:pt>
                <c:pt idx="476">
                  <c:v>478</c:v>
                </c:pt>
                <c:pt idx="477">
                  <c:v>478</c:v>
                </c:pt>
                <c:pt idx="478">
                  <c:v>478</c:v>
                </c:pt>
                <c:pt idx="479">
                  <c:v>478</c:v>
                </c:pt>
                <c:pt idx="480">
                  <c:v>477</c:v>
                </c:pt>
                <c:pt idx="481">
                  <c:v>477</c:v>
                </c:pt>
                <c:pt idx="482">
                  <c:v>476</c:v>
                </c:pt>
                <c:pt idx="483">
                  <c:v>476</c:v>
                </c:pt>
                <c:pt idx="484">
                  <c:v>476</c:v>
                </c:pt>
                <c:pt idx="485">
                  <c:v>476</c:v>
                </c:pt>
                <c:pt idx="486">
                  <c:v>476</c:v>
                </c:pt>
                <c:pt idx="487">
                  <c:v>475</c:v>
                </c:pt>
                <c:pt idx="488">
                  <c:v>475</c:v>
                </c:pt>
                <c:pt idx="489">
                  <c:v>475</c:v>
                </c:pt>
                <c:pt idx="490">
                  <c:v>475</c:v>
                </c:pt>
                <c:pt idx="491">
                  <c:v>475</c:v>
                </c:pt>
                <c:pt idx="492">
                  <c:v>475</c:v>
                </c:pt>
                <c:pt idx="493">
                  <c:v>475</c:v>
                </c:pt>
                <c:pt idx="494">
                  <c:v>474</c:v>
                </c:pt>
                <c:pt idx="495">
                  <c:v>474</c:v>
                </c:pt>
                <c:pt idx="496">
                  <c:v>474</c:v>
                </c:pt>
                <c:pt idx="497">
                  <c:v>474</c:v>
                </c:pt>
                <c:pt idx="498">
                  <c:v>474</c:v>
                </c:pt>
                <c:pt idx="499">
                  <c:v>474</c:v>
                </c:pt>
                <c:pt idx="500">
                  <c:v>474</c:v>
                </c:pt>
                <c:pt idx="501">
                  <c:v>474</c:v>
                </c:pt>
                <c:pt idx="502">
                  <c:v>473</c:v>
                </c:pt>
                <c:pt idx="503">
                  <c:v>473</c:v>
                </c:pt>
                <c:pt idx="504">
                  <c:v>473</c:v>
                </c:pt>
                <c:pt idx="505">
                  <c:v>473</c:v>
                </c:pt>
                <c:pt idx="506">
                  <c:v>473</c:v>
                </c:pt>
                <c:pt idx="507">
                  <c:v>473</c:v>
                </c:pt>
                <c:pt idx="508">
                  <c:v>473</c:v>
                </c:pt>
                <c:pt idx="509">
                  <c:v>473</c:v>
                </c:pt>
                <c:pt idx="510">
                  <c:v>473</c:v>
                </c:pt>
                <c:pt idx="511">
                  <c:v>473</c:v>
                </c:pt>
                <c:pt idx="512">
                  <c:v>473</c:v>
                </c:pt>
                <c:pt idx="513">
                  <c:v>473</c:v>
                </c:pt>
                <c:pt idx="514">
                  <c:v>473</c:v>
                </c:pt>
                <c:pt idx="515">
                  <c:v>473</c:v>
                </c:pt>
                <c:pt idx="516">
                  <c:v>472</c:v>
                </c:pt>
                <c:pt idx="517">
                  <c:v>472</c:v>
                </c:pt>
                <c:pt idx="518">
                  <c:v>472</c:v>
                </c:pt>
                <c:pt idx="519">
                  <c:v>472</c:v>
                </c:pt>
                <c:pt idx="520">
                  <c:v>472</c:v>
                </c:pt>
                <c:pt idx="521">
                  <c:v>472</c:v>
                </c:pt>
                <c:pt idx="522">
                  <c:v>471</c:v>
                </c:pt>
                <c:pt idx="523">
                  <c:v>471</c:v>
                </c:pt>
                <c:pt idx="524">
                  <c:v>471</c:v>
                </c:pt>
                <c:pt idx="525">
                  <c:v>471</c:v>
                </c:pt>
                <c:pt idx="526">
                  <c:v>470</c:v>
                </c:pt>
                <c:pt idx="527">
                  <c:v>470</c:v>
                </c:pt>
                <c:pt idx="528">
                  <c:v>470</c:v>
                </c:pt>
                <c:pt idx="529">
                  <c:v>470</c:v>
                </c:pt>
                <c:pt idx="530">
                  <c:v>470</c:v>
                </c:pt>
                <c:pt idx="531">
                  <c:v>470</c:v>
                </c:pt>
                <c:pt idx="532">
                  <c:v>470</c:v>
                </c:pt>
                <c:pt idx="533">
                  <c:v>470</c:v>
                </c:pt>
                <c:pt idx="534">
                  <c:v>470</c:v>
                </c:pt>
                <c:pt idx="535">
                  <c:v>470</c:v>
                </c:pt>
                <c:pt idx="536">
                  <c:v>469</c:v>
                </c:pt>
                <c:pt idx="537">
                  <c:v>469</c:v>
                </c:pt>
                <c:pt idx="538">
                  <c:v>469</c:v>
                </c:pt>
                <c:pt idx="539">
                  <c:v>469</c:v>
                </c:pt>
                <c:pt idx="540">
                  <c:v>468</c:v>
                </c:pt>
                <c:pt idx="541">
                  <c:v>468</c:v>
                </c:pt>
                <c:pt idx="542">
                  <c:v>468</c:v>
                </c:pt>
                <c:pt idx="543">
                  <c:v>467</c:v>
                </c:pt>
                <c:pt idx="544">
                  <c:v>467</c:v>
                </c:pt>
                <c:pt idx="545">
                  <c:v>467</c:v>
                </c:pt>
                <c:pt idx="546">
                  <c:v>467</c:v>
                </c:pt>
                <c:pt idx="547">
                  <c:v>466</c:v>
                </c:pt>
                <c:pt idx="548">
                  <c:v>466</c:v>
                </c:pt>
                <c:pt idx="549">
                  <c:v>466</c:v>
                </c:pt>
                <c:pt idx="550">
                  <c:v>466</c:v>
                </c:pt>
                <c:pt idx="551">
                  <c:v>465</c:v>
                </c:pt>
                <c:pt idx="552">
                  <c:v>465</c:v>
                </c:pt>
                <c:pt idx="553">
                  <c:v>465</c:v>
                </c:pt>
                <c:pt idx="554">
                  <c:v>465</c:v>
                </c:pt>
                <c:pt idx="555">
                  <c:v>464</c:v>
                </c:pt>
                <c:pt idx="556">
                  <c:v>464</c:v>
                </c:pt>
                <c:pt idx="557">
                  <c:v>464</c:v>
                </c:pt>
                <c:pt idx="558">
                  <c:v>464</c:v>
                </c:pt>
                <c:pt idx="559">
                  <c:v>464</c:v>
                </c:pt>
                <c:pt idx="560">
                  <c:v>463</c:v>
                </c:pt>
                <c:pt idx="561">
                  <c:v>463</c:v>
                </c:pt>
                <c:pt idx="562">
                  <c:v>463</c:v>
                </c:pt>
                <c:pt idx="563">
                  <c:v>462</c:v>
                </c:pt>
                <c:pt idx="564">
                  <c:v>462</c:v>
                </c:pt>
                <c:pt idx="565">
                  <c:v>462</c:v>
                </c:pt>
                <c:pt idx="566">
                  <c:v>462</c:v>
                </c:pt>
                <c:pt idx="567">
                  <c:v>462</c:v>
                </c:pt>
                <c:pt idx="568">
                  <c:v>462</c:v>
                </c:pt>
                <c:pt idx="569">
                  <c:v>462</c:v>
                </c:pt>
                <c:pt idx="570">
                  <c:v>462</c:v>
                </c:pt>
                <c:pt idx="571">
                  <c:v>461</c:v>
                </c:pt>
                <c:pt idx="572">
                  <c:v>461</c:v>
                </c:pt>
                <c:pt idx="573">
                  <c:v>461</c:v>
                </c:pt>
                <c:pt idx="574">
                  <c:v>460</c:v>
                </c:pt>
                <c:pt idx="575">
                  <c:v>460</c:v>
                </c:pt>
                <c:pt idx="576">
                  <c:v>460</c:v>
                </c:pt>
                <c:pt idx="577">
                  <c:v>460</c:v>
                </c:pt>
                <c:pt idx="578">
                  <c:v>460</c:v>
                </c:pt>
                <c:pt idx="579">
                  <c:v>460</c:v>
                </c:pt>
                <c:pt idx="580">
                  <c:v>460</c:v>
                </c:pt>
                <c:pt idx="581">
                  <c:v>460</c:v>
                </c:pt>
                <c:pt idx="582">
                  <c:v>460</c:v>
                </c:pt>
                <c:pt idx="583">
                  <c:v>460</c:v>
                </c:pt>
                <c:pt idx="584">
                  <c:v>460</c:v>
                </c:pt>
                <c:pt idx="585">
                  <c:v>459</c:v>
                </c:pt>
                <c:pt idx="586">
                  <c:v>459</c:v>
                </c:pt>
                <c:pt idx="587">
                  <c:v>459</c:v>
                </c:pt>
                <c:pt idx="588">
                  <c:v>459</c:v>
                </c:pt>
                <c:pt idx="589">
                  <c:v>459</c:v>
                </c:pt>
                <c:pt idx="590">
                  <c:v>459</c:v>
                </c:pt>
                <c:pt idx="591">
                  <c:v>459</c:v>
                </c:pt>
                <c:pt idx="592">
                  <c:v>459</c:v>
                </c:pt>
                <c:pt idx="593">
                  <c:v>459</c:v>
                </c:pt>
                <c:pt idx="594">
                  <c:v>458</c:v>
                </c:pt>
                <c:pt idx="595">
                  <c:v>458</c:v>
                </c:pt>
                <c:pt idx="596">
                  <c:v>458</c:v>
                </c:pt>
                <c:pt idx="597">
                  <c:v>458</c:v>
                </c:pt>
                <c:pt idx="598">
                  <c:v>458</c:v>
                </c:pt>
                <c:pt idx="599">
                  <c:v>458</c:v>
                </c:pt>
                <c:pt idx="600">
                  <c:v>458</c:v>
                </c:pt>
                <c:pt idx="601">
                  <c:v>457</c:v>
                </c:pt>
                <c:pt idx="602">
                  <c:v>457</c:v>
                </c:pt>
                <c:pt idx="603">
                  <c:v>457</c:v>
                </c:pt>
                <c:pt idx="604">
                  <c:v>457</c:v>
                </c:pt>
                <c:pt idx="605">
                  <c:v>457</c:v>
                </c:pt>
                <c:pt idx="606">
                  <c:v>457</c:v>
                </c:pt>
                <c:pt idx="607">
                  <c:v>457</c:v>
                </c:pt>
                <c:pt idx="608">
                  <c:v>457</c:v>
                </c:pt>
                <c:pt idx="609">
                  <c:v>457</c:v>
                </c:pt>
                <c:pt idx="610">
                  <c:v>456</c:v>
                </c:pt>
                <c:pt idx="611">
                  <c:v>456</c:v>
                </c:pt>
                <c:pt idx="612">
                  <c:v>456</c:v>
                </c:pt>
                <c:pt idx="613">
                  <c:v>456</c:v>
                </c:pt>
                <c:pt idx="614">
                  <c:v>456</c:v>
                </c:pt>
                <c:pt idx="615">
                  <c:v>456</c:v>
                </c:pt>
                <c:pt idx="616">
                  <c:v>456</c:v>
                </c:pt>
                <c:pt idx="617">
                  <c:v>455</c:v>
                </c:pt>
                <c:pt idx="618">
                  <c:v>455</c:v>
                </c:pt>
                <c:pt idx="619">
                  <c:v>454</c:v>
                </c:pt>
                <c:pt idx="620">
                  <c:v>454</c:v>
                </c:pt>
                <c:pt idx="621">
                  <c:v>454</c:v>
                </c:pt>
                <c:pt idx="622">
                  <c:v>454</c:v>
                </c:pt>
                <c:pt idx="623">
                  <c:v>454</c:v>
                </c:pt>
                <c:pt idx="624">
                  <c:v>454</c:v>
                </c:pt>
                <c:pt idx="625">
                  <c:v>454</c:v>
                </c:pt>
                <c:pt idx="626">
                  <c:v>453</c:v>
                </c:pt>
                <c:pt idx="627">
                  <c:v>453</c:v>
                </c:pt>
                <c:pt idx="628">
                  <c:v>453</c:v>
                </c:pt>
                <c:pt idx="629">
                  <c:v>452</c:v>
                </c:pt>
                <c:pt idx="630">
                  <c:v>452</c:v>
                </c:pt>
                <c:pt idx="631">
                  <c:v>452</c:v>
                </c:pt>
                <c:pt idx="632">
                  <c:v>452</c:v>
                </c:pt>
                <c:pt idx="633">
                  <c:v>452</c:v>
                </c:pt>
                <c:pt idx="634">
                  <c:v>451</c:v>
                </c:pt>
                <c:pt idx="635">
                  <c:v>451</c:v>
                </c:pt>
                <c:pt idx="636">
                  <c:v>451</c:v>
                </c:pt>
                <c:pt idx="637">
                  <c:v>451</c:v>
                </c:pt>
                <c:pt idx="638">
                  <c:v>451</c:v>
                </c:pt>
                <c:pt idx="639">
                  <c:v>451</c:v>
                </c:pt>
                <c:pt idx="640">
                  <c:v>450</c:v>
                </c:pt>
                <c:pt idx="641">
                  <c:v>450</c:v>
                </c:pt>
                <c:pt idx="642">
                  <c:v>450</c:v>
                </c:pt>
                <c:pt idx="643">
                  <c:v>450</c:v>
                </c:pt>
                <c:pt idx="644">
                  <c:v>449</c:v>
                </c:pt>
                <c:pt idx="645">
                  <c:v>449</c:v>
                </c:pt>
                <c:pt idx="646">
                  <c:v>449</c:v>
                </c:pt>
                <c:pt idx="647">
                  <c:v>449</c:v>
                </c:pt>
                <c:pt idx="648">
                  <c:v>449</c:v>
                </c:pt>
                <c:pt idx="649">
                  <c:v>449</c:v>
                </c:pt>
                <c:pt idx="650">
                  <c:v>448</c:v>
                </c:pt>
                <c:pt idx="651">
                  <c:v>448</c:v>
                </c:pt>
                <c:pt idx="652">
                  <c:v>448</c:v>
                </c:pt>
                <c:pt idx="653">
                  <c:v>448</c:v>
                </c:pt>
                <c:pt idx="654">
                  <c:v>447</c:v>
                </c:pt>
                <c:pt idx="655">
                  <c:v>447</c:v>
                </c:pt>
                <c:pt idx="656">
                  <c:v>447</c:v>
                </c:pt>
                <c:pt idx="657">
                  <c:v>447</c:v>
                </c:pt>
                <c:pt idx="658">
                  <c:v>447</c:v>
                </c:pt>
                <c:pt idx="659">
                  <c:v>447</c:v>
                </c:pt>
                <c:pt idx="660">
                  <c:v>446</c:v>
                </c:pt>
                <c:pt idx="661">
                  <c:v>446</c:v>
                </c:pt>
                <c:pt idx="662">
                  <c:v>446</c:v>
                </c:pt>
                <c:pt idx="663">
                  <c:v>446</c:v>
                </c:pt>
                <c:pt idx="664">
                  <c:v>446</c:v>
                </c:pt>
                <c:pt idx="665">
                  <c:v>446</c:v>
                </c:pt>
                <c:pt idx="666">
                  <c:v>446</c:v>
                </c:pt>
                <c:pt idx="667">
                  <c:v>446</c:v>
                </c:pt>
                <c:pt idx="668">
                  <c:v>445</c:v>
                </c:pt>
                <c:pt idx="669">
                  <c:v>445</c:v>
                </c:pt>
                <c:pt idx="670">
                  <c:v>445</c:v>
                </c:pt>
                <c:pt idx="671">
                  <c:v>445</c:v>
                </c:pt>
                <c:pt idx="672">
                  <c:v>445</c:v>
                </c:pt>
                <c:pt idx="673">
                  <c:v>444</c:v>
                </c:pt>
                <c:pt idx="674">
                  <c:v>444</c:v>
                </c:pt>
                <c:pt idx="675">
                  <c:v>444</c:v>
                </c:pt>
                <c:pt idx="676">
                  <c:v>444</c:v>
                </c:pt>
                <c:pt idx="677">
                  <c:v>444</c:v>
                </c:pt>
                <c:pt idx="678">
                  <c:v>444</c:v>
                </c:pt>
                <c:pt idx="679">
                  <c:v>444</c:v>
                </c:pt>
                <c:pt idx="680">
                  <c:v>444</c:v>
                </c:pt>
                <c:pt idx="681">
                  <c:v>443</c:v>
                </c:pt>
                <c:pt idx="682">
                  <c:v>443</c:v>
                </c:pt>
                <c:pt idx="683">
                  <c:v>443</c:v>
                </c:pt>
                <c:pt idx="684">
                  <c:v>442</c:v>
                </c:pt>
                <c:pt idx="685">
                  <c:v>442</c:v>
                </c:pt>
                <c:pt idx="686">
                  <c:v>441</c:v>
                </c:pt>
                <c:pt idx="687">
                  <c:v>441</c:v>
                </c:pt>
                <c:pt idx="688">
                  <c:v>440</c:v>
                </c:pt>
                <c:pt idx="689">
                  <c:v>440</c:v>
                </c:pt>
                <c:pt idx="690">
                  <c:v>440</c:v>
                </c:pt>
                <c:pt idx="691">
                  <c:v>440</c:v>
                </c:pt>
                <c:pt idx="692">
                  <c:v>440</c:v>
                </c:pt>
                <c:pt idx="693">
                  <c:v>440</c:v>
                </c:pt>
                <c:pt idx="694">
                  <c:v>440</c:v>
                </c:pt>
                <c:pt idx="695">
                  <c:v>440</c:v>
                </c:pt>
                <c:pt idx="696">
                  <c:v>439</c:v>
                </c:pt>
                <c:pt idx="697">
                  <c:v>439</c:v>
                </c:pt>
                <c:pt idx="698">
                  <c:v>439</c:v>
                </c:pt>
                <c:pt idx="699">
                  <c:v>439</c:v>
                </c:pt>
                <c:pt idx="700">
                  <c:v>439</c:v>
                </c:pt>
                <c:pt idx="701">
                  <c:v>439</c:v>
                </c:pt>
                <c:pt idx="702">
                  <c:v>438</c:v>
                </c:pt>
                <c:pt idx="703">
                  <c:v>438</c:v>
                </c:pt>
                <c:pt idx="704">
                  <c:v>438</c:v>
                </c:pt>
                <c:pt idx="705">
                  <c:v>438</c:v>
                </c:pt>
                <c:pt idx="706">
                  <c:v>438</c:v>
                </c:pt>
                <c:pt idx="707">
                  <c:v>438</c:v>
                </c:pt>
                <c:pt idx="708">
                  <c:v>438</c:v>
                </c:pt>
                <c:pt idx="709">
                  <c:v>438</c:v>
                </c:pt>
                <c:pt idx="710">
                  <c:v>438</c:v>
                </c:pt>
                <c:pt idx="711">
                  <c:v>438</c:v>
                </c:pt>
                <c:pt idx="712">
                  <c:v>437</c:v>
                </c:pt>
                <c:pt idx="713">
                  <c:v>437</c:v>
                </c:pt>
                <c:pt idx="714">
                  <c:v>437</c:v>
                </c:pt>
                <c:pt idx="715">
                  <c:v>437</c:v>
                </c:pt>
                <c:pt idx="716">
                  <c:v>436</c:v>
                </c:pt>
                <c:pt idx="717">
                  <c:v>436</c:v>
                </c:pt>
                <c:pt idx="718">
                  <c:v>436</c:v>
                </c:pt>
                <c:pt idx="719">
                  <c:v>436</c:v>
                </c:pt>
                <c:pt idx="720">
                  <c:v>436</c:v>
                </c:pt>
                <c:pt idx="721">
                  <c:v>436</c:v>
                </c:pt>
                <c:pt idx="722">
                  <c:v>436</c:v>
                </c:pt>
                <c:pt idx="723">
                  <c:v>436</c:v>
                </c:pt>
                <c:pt idx="724">
                  <c:v>435</c:v>
                </c:pt>
                <c:pt idx="725">
                  <c:v>435</c:v>
                </c:pt>
                <c:pt idx="726">
                  <c:v>435</c:v>
                </c:pt>
                <c:pt idx="727">
                  <c:v>435</c:v>
                </c:pt>
                <c:pt idx="728">
                  <c:v>435</c:v>
                </c:pt>
                <c:pt idx="729">
                  <c:v>435</c:v>
                </c:pt>
                <c:pt idx="730">
                  <c:v>434</c:v>
                </c:pt>
                <c:pt idx="731">
                  <c:v>434</c:v>
                </c:pt>
                <c:pt idx="732">
                  <c:v>434</c:v>
                </c:pt>
                <c:pt idx="733">
                  <c:v>433</c:v>
                </c:pt>
                <c:pt idx="734">
                  <c:v>433</c:v>
                </c:pt>
                <c:pt idx="735">
                  <c:v>433</c:v>
                </c:pt>
                <c:pt idx="736">
                  <c:v>433</c:v>
                </c:pt>
                <c:pt idx="737">
                  <c:v>432</c:v>
                </c:pt>
                <c:pt idx="738">
                  <c:v>432</c:v>
                </c:pt>
                <c:pt idx="739">
                  <c:v>432</c:v>
                </c:pt>
                <c:pt idx="740">
                  <c:v>432</c:v>
                </c:pt>
                <c:pt idx="741">
                  <c:v>432</c:v>
                </c:pt>
                <c:pt idx="742">
                  <c:v>432</c:v>
                </c:pt>
                <c:pt idx="743">
                  <c:v>431</c:v>
                </c:pt>
                <c:pt idx="744">
                  <c:v>431</c:v>
                </c:pt>
                <c:pt idx="745">
                  <c:v>431</c:v>
                </c:pt>
                <c:pt idx="746">
                  <c:v>431</c:v>
                </c:pt>
                <c:pt idx="747">
                  <c:v>430</c:v>
                </c:pt>
                <c:pt idx="748">
                  <c:v>430</c:v>
                </c:pt>
                <c:pt idx="749">
                  <c:v>430</c:v>
                </c:pt>
                <c:pt idx="750">
                  <c:v>430</c:v>
                </c:pt>
                <c:pt idx="751">
                  <c:v>430</c:v>
                </c:pt>
                <c:pt idx="752">
                  <c:v>430</c:v>
                </c:pt>
                <c:pt idx="753">
                  <c:v>430</c:v>
                </c:pt>
                <c:pt idx="754">
                  <c:v>430</c:v>
                </c:pt>
                <c:pt idx="755">
                  <c:v>429</c:v>
                </c:pt>
                <c:pt idx="756">
                  <c:v>429</c:v>
                </c:pt>
                <c:pt idx="757">
                  <c:v>428</c:v>
                </c:pt>
                <c:pt idx="758">
                  <c:v>428</c:v>
                </c:pt>
                <c:pt idx="759">
                  <c:v>428</c:v>
                </c:pt>
                <c:pt idx="760">
                  <c:v>428</c:v>
                </c:pt>
                <c:pt idx="761">
                  <c:v>428</c:v>
                </c:pt>
                <c:pt idx="762">
                  <c:v>427</c:v>
                </c:pt>
                <c:pt idx="763">
                  <c:v>427</c:v>
                </c:pt>
                <c:pt idx="764">
                  <c:v>427</c:v>
                </c:pt>
                <c:pt idx="765">
                  <c:v>427</c:v>
                </c:pt>
                <c:pt idx="766">
                  <c:v>427</c:v>
                </c:pt>
                <c:pt idx="767">
                  <c:v>427</c:v>
                </c:pt>
                <c:pt idx="768">
                  <c:v>426</c:v>
                </c:pt>
                <c:pt idx="769">
                  <c:v>425</c:v>
                </c:pt>
                <c:pt idx="770">
                  <c:v>425</c:v>
                </c:pt>
                <c:pt idx="771">
                  <c:v>425</c:v>
                </c:pt>
                <c:pt idx="772">
                  <c:v>425</c:v>
                </c:pt>
                <c:pt idx="773">
                  <c:v>425</c:v>
                </c:pt>
                <c:pt idx="774">
                  <c:v>425</c:v>
                </c:pt>
                <c:pt idx="775">
                  <c:v>424</c:v>
                </c:pt>
                <c:pt idx="776">
                  <c:v>424</c:v>
                </c:pt>
                <c:pt idx="777">
                  <c:v>424</c:v>
                </c:pt>
                <c:pt idx="778">
                  <c:v>424</c:v>
                </c:pt>
                <c:pt idx="779">
                  <c:v>424</c:v>
                </c:pt>
                <c:pt idx="780">
                  <c:v>424</c:v>
                </c:pt>
                <c:pt idx="781">
                  <c:v>424</c:v>
                </c:pt>
                <c:pt idx="782">
                  <c:v>423</c:v>
                </c:pt>
                <c:pt idx="783">
                  <c:v>423</c:v>
                </c:pt>
                <c:pt idx="784">
                  <c:v>423</c:v>
                </c:pt>
                <c:pt idx="785">
                  <c:v>423</c:v>
                </c:pt>
                <c:pt idx="786">
                  <c:v>423</c:v>
                </c:pt>
                <c:pt idx="787">
                  <c:v>423</c:v>
                </c:pt>
                <c:pt idx="788">
                  <c:v>423</c:v>
                </c:pt>
                <c:pt idx="789">
                  <c:v>423</c:v>
                </c:pt>
                <c:pt idx="790">
                  <c:v>422</c:v>
                </c:pt>
                <c:pt idx="791">
                  <c:v>422</c:v>
                </c:pt>
                <c:pt idx="792">
                  <c:v>422</c:v>
                </c:pt>
                <c:pt idx="793">
                  <c:v>422</c:v>
                </c:pt>
                <c:pt idx="794">
                  <c:v>422</c:v>
                </c:pt>
                <c:pt idx="795">
                  <c:v>421</c:v>
                </c:pt>
                <c:pt idx="796">
                  <c:v>421</c:v>
                </c:pt>
                <c:pt idx="797">
                  <c:v>421</c:v>
                </c:pt>
                <c:pt idx="798">
                  <c:v>421</c:v>
                </c:pt>
                <c:pt idx="799">
                  <c:v>421</c:v>
                </c:pt>
                <c:pt idx="800">
                  <c:v>421</c:v>
                </c:pt>
                <c:pt idx="801">
                  <c:v>421</c:v>
                </c:pt>
                <c:pt idx="802">
                  <c:v>421</c:v>
                </c:pt>
                <c:pt idx="803">
                  <c:v>421</c:v>
                </c:pt>
                <c:pt idx="804">
                  <c:v>420</c:v>
                </c:pt>
                <c:pt idx="805">
                  <c:v>420</c:v>
                </c:pt>
                <c:pt idx="806">
                  <c:v>420</c:v>
                </c:pt>
                <c:pt idx="807">
                  <c:v>420</c:v>
                </c:pt>
                <c:pt idx="808">
                  <c:v>420</c:v>
                </c:pt>
                <c:pt idx="809">
                  <c:v>420</c:v>
                </c:pt>
                <c:pt idx="810">
                  <c:v>419</c:v>
                </c:pt>
                <c:pt idx="811">
                  <c:v>419</c:v>
                </c:pt>
                <c:pt idx="812">
                  <c:v>419</c:v>
                </c:pt>
                <c:pt idx="813">
                  <c:v>419</c:v>
                </c:pt>
                <c:pt idx="814">
                  <c:v>419</c:v>
                </c:pt>
                <c:pt idx="815">
                  <c:v>418</c:v>
                </c:pt>
                <c:pt idx="816">
                  <c:v>418</c:v>
                </c:pt>
                <c:pt idx="817">
                  <c:v>418</c:v>
                </c:pt>
                <c:pt idx="818">
                  <c:v>418</c:v>
                </c:pt>
                <c:pt idx="819">
                  <c:v>418</c:v>
                </c:pt>
                <c:pt idx="820">
                  <c:v>417</c:v>
                </c:pt>
                <c:pt idx="821">
                  <c:v>417</c:v>
                </c:pt>
                <c:pt idx="822">
                  <c:v>417</c:v>
                </c:pt>
                <c:pt idx="823">
                  <c:v>417</c:v>
                </c:pt>
                <c:pt idx="824">
                  <c:v>417</c:v>
                </c:pt>
                <c:pt idx="825">
                  <c:v>417</c:v>
                </c:pt>
                <c:pt idx="826">
                  <c:v>416</c:v>
                </c:pt>
                <c:pt idx="827">
                  <c:v>416</c:v>
                </c:pt>
                <c:pt idx="828">
                  <c:v>416</c:v>
                </c:pt>
                <c:pt idx="829">
                  <c:v>416</c:v>
                </c:pt>
                <c:pt idx="830">
                  <c:v>415</c:v>
                </c:pt>
                <c:pt idx="831">
                  <c:v>415</c:v>
                </c:pt>
                <c:pt idx="832">
                  <c:v>415</c:v>
                </c:pt>
                <c:pt idx="833">
                  <c:v>415</c:v>
                </c:pt>
                <c:pt idx="834">
                  <c:v>415</c:v>
                </c:pt>
                <c:pt idx="835">
                  <c:v>415</c:v>
                </c:pt>
                <c:pt idx="836">
                  <c:v>415</c:v>
                </c:pt>
                <c:pt idx="837">
                  <c:v>415</c:v>
                </c:pt>
                <c:pt idx="838">
                  <c:v>415</c:v>
                </c:pt>
                <c:pt idx="839">
                  <c:v>415</c:v>
                </c:pt>
                <c:pt idx="840">
                  <c:v>414</c:v>
                </c:pt>
                <c:pt idx="841">
                  <c:v>414</c:v>
                </c:pt>
                <c:pt idx="842">
                  <c:v>414</c:v>
                </c:pt>
                <c:pt idx="843">
                  <c:v>414</c:v>
                </c:pt>
                <c:pt idx="844">
                  <c:v>414</c:v>
                </c:pt>
                <c:pt idx="845">
                  <c:v>413</c:v>
                </c:pt>
                <c:pt idx="846">
                  <c:v>413</c:v>
                </c:pt>
                <c:pt idx="847">
                  <c:v>412</c:v>
                </c:pt>
                <c:pt idx="848">
                  <c:v>412</c:v>
                </c:pt>
                <c:pt idx="849">
                  <c:v>412</c:v>
                </c:pt>
                <c:pt idx="850">
                  <c:v>412</c:v>
                </c:pt>
                <c:pt idx="851">
                  <c:v>412</c:v>
                </c:pt>
                <c:pt idx="852">
                  <c:v>411</c:v>
                </c:pt>
                <c:pt idx="853">
                  <c:v>411</c:v>
                </c:pt>
                <c:pt idx="854">
                  <c:v>411</c:v>
                </c:pt>
                <c:pt idx="855">
                  <c:v>410</c:v>
                </c:pt>
                <c:pt idx="856">
                  <c:v>410</c:v>
                </c:pt>
                <c:pt idx="857">
                  <c:v>410</c:v>
                </c:pt>
                <c:pt idx="858">
                  <c:v>409</c:v>
                </c:pt>
                <c:pt idx="859">
                  <c:v>409</c:v>
                </c:pt>
                <c:pt idx="860">
                  <c:v>409</c:v>
                </c:pt>
                <c:pt idx="861">
                  <c:v>409</c:v>
                </c:pt>
                <c:pt idx="862">
                  <c:v>409</c:v>
                </c:pt>
                <c:pt idx="863">
                  <c:v>409</c:v>
                </c:pt>
                <c:pt idx="864">
                  <c:v>409</c:v>
                </c:pt>
                <c:pt idx="865">
                  <c:v>408</c:v>
                </c:pt>
                <c:pt idx="866">
                  <c:v>408</c:v>
                </c:pt>
                <c:pt idx="867">
                  <c:v>408</c:v>
                </c:pt>
                <c:pt idx="868">
                  <c:v>407</c:v>
                </c:pt>
                <c:pt idx="869">
                  <c:v>407</c:v>
                </c:pt>
                <c:pt idx="870">
                  <c:v>407</c:v>
                </c:pt>
                <c:pt idx="871">
                  <c:v>407</c:v>
                </c:pt>
                <c:pt idx="872">
                  <c:v>407</c:v>
                </c:pt>
                <c:pt idx="873">
                  <c:v>407</c:v>
                </c:pt>
                <c:pt idx="874">
                  <c:v>407</c:v>
                </c:pt>
                <c:pt idx="875">
                  <c:v>407</c:v>
                </c:pt>
                <c:pt idx="876">
                  <c:v>407</c:v>
                </c:pt>
                <c:pt idx="877">
                  <c:v>406</c:v>
                </c:pt>
                <c:pt idx="878">
                  <c:v>406</c:v>
                </c:pt>
                <c:pt idx="879">
                  <c:v>406</c:v>
                </c:pt>
                <c:pt idx="880">
                  <c:v>406</c:v>
                </c:pt>
                <c:pt idx="881">
                  <c:v>406</c:v>
                </c:pt>
                <c:pt idx="882">
                  <c:v>405</c:v>
                </c:pt>
                <c:pt idx="883">
                  <c:v>405</c:v>
                </c:pt>
                <c:pt idx="884">
                  <c:v>405</c:v>
                </c:pt>
                <c:pt idx="885">
                  <c:v>405</c:v>
                </c:pt>
                <c:pt idx="886">
                  <c:v>405</c:v>
                </c:pt>
                <c:pt idx="887">
                  <c:v>405</c:v>
                </c:pt>
                <c:pt idx="888">
                  <c:v>404</c:v>
                </c:pt>
                <c:pt idx="889">
                  <c:v>404</c:v>
                </c:pt>
                <c:pt idx="890">
                  <c:v>404</c:v>
                </c:pt>
                <c:pt idx="891">
                  <c:v>404</c:v>
                </c:pt>
                <c:pt idx="892">
                  <c:v>404</c:v>
                </c:pt>
                <c:pt idx="893">
                  <c:v>403</c:v>
                </c:pt>
                <c:pt idx="894">
                  <c:v>403</c:v>
                </c:pt>
                <c:pt idx="895">
                  <c:v>403</c:v>
                </c:pt>
                <c:pt idx="896">
                  <c:v>403</c:v>
                </c:pt>
                <c:pt idx="897">
                  <c:v>403</c:v>
                </c:pt>
                <c:pt idx="898">
                  <c:v>402</c:v>
                </c:pt>
                <c:pt idx="899">
                  <c:v>402</c:v>
                </c:pt>
                <c:pt idx="900">
                  <c:v>402</c:v>
                </c:pt>
                <c:pt idx="901">
                  <c:v>402</c:v>
                </c:pt>
                <c:pt idx="902">
                  <c:v>402</c:v>
                </c:pt>
                <c:pt idx="903">
                  <c:v>402</c:v>
                </c:pt>
                <c:pt idx="904">
                  <c:v>401</c:v>
                </c:pt>
                <c:pt idx="905">
                  <c:v>401</c:v>
                </c:pt>
                <c:pt idx="906">
                  <c:v>401</c:v>
                </c:pt>
                <c:pt idx="907">
                  <c:v>401</c:v>
                </c:pt>
                <c:pt idx="908">
                  <c:v>401</c:v>
                </c:pt>
                <c:pt idx="909">
                  <c:v>401</c:v>
                </c:pt>
                <c:pt idx="910">
                  <c:v>401</c:v>
                </c:pt>
                <c:pt idx="911">
                  <c:v>401</c:v>
                </c:pt>
                <c:pt idx="912">
                  <c:v>400</c:v>
                </c:pt>
                <c:pt idx="913">
                  <c:v>400</c:v>
                </c:pt>
                <c:pt idx="914">
                  <c:v>400</c:v>
                </c:pt>
                <c:pt idx="915">
                  <c:v>400</c:v>
                </c:pt>
                <c:pt idx="916">
                  <c:v>400</c:v>
                </c:pt>
                <c:pt idx="917">
                  <c:v>399</c:v>
                </c:pt>
                <c:pt idx="918">
                  <c:v>399</c:v>
                </c:pt>
                <c:pt idx="919">
                  <c:v>399</c:v>
                </c:pt>
                <c:pt idx="920">
                  <c:v>399</c:v>
                </c:pt>
                <c:pt idx="921">
                  <c:v>398</c:v>
                </c:pt>
                <c:pt idx="922">
                  <c:v>398</c:v>
                </c:pt>
                <c:pt idx="923">
                  <c:v>398</c:v>
                </c:pt>
                <c:pt idx="924">
                  <c:v>398</c:v>
                </c:pt>
                <c:pt idx="925">
                  <c:v>398</c:v>
                </c:pt>
                <c:pt idx="926">
                  <c:v>398</c:v>
                </c:pt>
                <c:pt idx="927">
                  <c:v>398</c:v>
                </c:pt>
                <c:pt idx="928">
                  <c:v>398</c:v>
                </c:pt>
                <c:pt idx="929">
                  <c:v>397</c:v>
                </c:pt>
                <c:pt idx="930">
                  <c:v>397</c:v>
                </c:pt>
                <c:pt idx="931">
                  <c:v>396</c:v>
                </c:pt>
                <c:pt idx="932">
                  <c:v>396</c:v>
                </c:pt>
                <c:pt idx="933">
                  <c:v>396</c:v>
                </c:pt>
                <c:pt idx="934">
                  <c:v>396</c:v>
                </c:pt>
                <c:pt idx="935">
                  <c:v>395</c:v>
                </c:pt>
                <c:pt idx="936">
                  <c:v>395</c:v>
                </c:pt>
                <c:pt idx="937">
                  <c:v>395</c:v>
                </c:pt>
                <c:pt idx="938">
                  <c:v>394</c:v>
                </c:pt>
                <c:pt idx="939">
                  <c:v>394</c:v>
                </c:pt>
                <c:pt idx="940">
                  <c:v>394</c:v>
                </c:pt>
                <c:pt idx="941">
                  <c:v>394</c:v>
                </c:pt>
                <c:pt idx="942">
                  <c:v>394</c:v>
                </c:pt>
                <c:pt idx="943">
                  <c:v>394</c:v>
                </c:pt>
                <c:pt idx="944">
                  <c:v>393</c:v>
                </c:pt>
                <c:pt idx="945">
                  <c:v>393</c:v>
                </c:pt>
                <c:pt idx="946">
                  <c:v>393</c:v>
                </c:pt>
                <c:pt idx="947">
                  <c:v>393</c:v>
                </c:pt>
                <c:pt idx="948">
                  <c:v>392</c:v>
                </c:pt>
                <c:pt idx="949">
                  <c:v>392</c:v>
                </c:pt>
                <c:pt idx="950">
                  <c:v>392</c:v>
                </c:pt>
                <c:pt idx="951">
                  <c:v>391</c:v>
                </c:pt>
                <c:pt idx="952">
                  <c:v>391</c:v>
                </c:pt>
                <c:pt idx="953">
                  <c:v>391</c:v>
                </c:pt>
                <c:pt idx="954">
                  <c:v>391</c:v>
                </c:pt>
                <c:pt idx="955">
                  <c:v>391</c:v>
                </c:pt>
                <c:pt idx="956">
                  <c:v>390</c:v>
                </c:pt>
                <c:pt idx="957">
                  <c:v>390</c:v>
                </c:pt>
                <c:pt idx="958">
                  <c:v>390</c:v>
                </c:pt>
                <c:pt idx="959">
                  <c:v>390</c:v>
                </c:pt>
                <c:pt idx="960">
                  <c:v>390</c:v>
                </c:pt>
                <c:pt idx="961">
                  <c:v>389</c:v>
                </c:pt>
                <c:pt idx="962">
                  <c:v>389</c:v>
                </c:pt>
                <c:pt idx="963">
                  <c:v>389</c:v>
                </c:pt>
                <c:pt idx="964">
                  <c:v>388</c:v>
                </c:pt>
                <c:pt idx="965">
                  <c:v>388</c:v>
                </c:pt>
                <c:pt idx="966">
                  <c:v>388</c:v>
                </c:pt>
                <c:pt idx="967">
                  <c:v>387</c:v>
                </c:pt>
                <c:pt idx="968">
                  <c:v>387</c:v>
                </c:pt>
                <c:pt idx="969">
                  <c:v>387</c:v>
                </c:pt>
                <c:pt idx="970">
                  <c:v>386</c:v>
                </c:pt>
                <c:pt idx="971">
                  <c:v>386</c:v>
                </c:pt>
                <c:pt idx="972">
                  <c:v>386</c:v>
                </c:pt>
                <c:pt idx="973">
                  <c:v>386</c:v>
                </c:pt>
                <c:pt idx="974">
                  <c:v>385</c:v>
                </c:pt>
                <c:pt idx="975">
                  <c:v>385</c:v>
                </c:pt>
                <c:pt idx="976">
                  <c:v>384</c:v>
                </c:pt>
                <c:pt idx="977">
                  <c:v>384</c:v>
                </c:pt>
                <c:pt idx="978">
                  <c:v>384</c:v>
                </c:pt>
                <c:pt idx="979">
                  <c:v>384</c:v>
                </c:pt>
                <c:pt idx="980">
                  <c:v>383</c:v>
                </c:pt>
                <c:pt idx="981">
                  <c:v>383</c:v>
                </c:pt>
                <c:pt idx="982">
                  <c:v>383</c:v>
                </c:pt>
                <c:pt idx="983">
                  <c:v>383</c:v>
                </c:pt>
                <c:pt idx="984">
                  <c:v>383</c:v>
                </c:pt>
                <c:pt idx="985">
                  <c:v>383</c:v>
                </c:pt>
                <c:pt idx="986">
                  <c:v>382</c:v>
                </c:pt>
                <c:pt idx="987">
                  <c:v>382</c:v>
                </c:pt>
                <c:pt idx="988">
                  <c:v>381</c:v>
                </c:pt>
                <c:pt idx="989">
                  <c:v>381</c:v>
                </c:pt>
                <c:pt idx="990">
                  <c:v>381</c:v>
                </c:pt>
                <c:pt idx="991">
                  <c:v>380</c:v>
                </c:pt>
                <c:pt idx="992">
                  <c:v>380</c:v>
                </c:pt>
                <c:pt idx="993">
                  <c:v>380</c:v>
                </c:pt>
                <c:pt idx="994">
                  <c:v>380</c:v>
                </c:pt>
                <c:pt idx="995">
                  <c:v>380</c:v>
                </c:pt>
                <c:pt idx="996">
                  <c:v>379</c:v>
                </c:pt>
                <c:pt idx="997">
                  <c:v>379</c:v>
                </c:pt>
                <c:pt idx="998">
                  <c:v>378</c:v>
                </c:pt>
                <c:pt idx="999">
                  <c:v>378</c:v>
                </c:pt>
                <c:pt idx="1000">
                  <c:v>378</c:v>
                </c:pt>
                <c:pt idx="1001">
                  <c:v>378</c:v>
                </c:pt>
                <c:pt idx="1002">
                  <c:v>378</c:v>
                </c:pt>
                <c:pt idx="1003">
                  <c:v>378</c:v>
                </c:pt>
                <c:pt idx="1004">
                  <c:v>378</c:v>
                </c:pt>
                <c:pt idx="1005">
                  <c:v>378</c:v>
                </c:pt>
                <c:pt idx="1006">
                  <c:v>377</c:v>
                </c:pt>
                <c:pt idx="1007">
                  <c:v>377</c:v>
                </c:pt>
                <c:pt idx="1008">
                  <c:v>377</c:v>
                </c:pt>
                <c:pt idx="1009">
                  <c:v>377</c:v>
                </c:pt>
                <c:pt idx="1010">
                  <c:v>377</c:v>
                </c:pt>
                <c:pt idx="1011">
                  <c:v>376</c:v>
                </c:pt>
                <c:pt idx="1012">
                  <c:v>376</c:v>
                </c:pt>
                <c:pt idx="1013">
                  <c:v>376</c:v>
                </c:pt>
                <c:pt idx="1014">
                  <c:v>376</c:v>
                </c:pt>
                <c:pt idx="1015">
                  <c:v>376</c:v>
                </c:pt>
                <c:pt idx="1016">
                  <c:v>375</c:v>
                </c:pt>
                <c:pt idx="1017">
                  <c:v>375</c:v>
                </c:pt>
                <c:pt idx="1018">
                  <c:v>374</c:v>
                </c:pt>
                <c:pt idx="1019">
                  <c:v>374</c:v>
                </c:pt>
                <c:pt idx="1020">
                  <c:v>374</c:v>
                </c:pt>
                <c:pt idx="1021">
                  <c:v>374</c:v>
                </c:pt>
                <c:pt idx="1022">
                  <c:v>374</c:v>
                </c:pt>
                <c:pt idx="1023">
                  <c:v>374</c:v>
                </c:pt>
                <c:pt idx="1024">
                  <c:v>374</c:v>
                </c:pt>
                <c:pt idx="1025">
                  <c:v>374</c:v>
                </c:pt>
                <c:pt idx="1026">
                  <c:v>373</c:v>
                </c:pt>
                <c:pt idx="1027">
                  <c:v>373</c:v>
                </c:pt>
                <c:pt idx="1028">
                  <c:v>373</c:v>
                </c:pt>
                <c:pt idx="1029">
                  <c:v>373</c:v>
                </c:pt>
                <c:pt idx="1030">
                  <c:v>373</c:v>
                </c:pt>
                <c:pt idx="1031">
                  <c:v>372</c:v>
                </c:pt>
                <c:pt idx="1032">
                  <c:v>372</c:v>
                </c:pt>
                <c:pt idx="1033">
                  <c:v>372</c:v>
                </c:pt>
                <c:pt idx="1034">
                  <c:v>371</c:v>
                </c:pt>
                <c:pt idx="1035">
                  <c:v>371</c:v>
                </c:pt>
                <c:pt idx="1036">
                  <c:v>370</c:v>
                </c:pt>
                <c:pt idx="1037">
                  <c:v>370</c:v>
                </c:pt>
                <c:pt idx="1038">
                  <c:v>370</c:v>
                </c:pt>
                <c:pt idx="1039">
                  <c:v>370</c:v>
                </c:pt>
                <c:pt idx="1040">
                  <c:v>370</c:v>
                </c:pt>
                <c:pt idx="1041">
                  <c:v>370</c:v>
                </c:pt>
                <c:pt idx="1042">
                  <c:v>369</c:v>
                </c:pt>
                <c:pt idx="1043">
                  <c:v>369</c:v>
                </c:pt>
                <c:pt idx="1044">
                  <c:v>369</c:v>
                </c:pt>
                <c:pt idx="1045">
                  <c:v>369</c:v>
                </c:pt>
                <c:pt idx="1046">
                  <c:v>369</c:v>
                </c:pt>
                <c:pt idx="1047">
                  <c:v>369</c:v>
                </c:pt>
                <c:pt idx="1048">
                  <c:v>368</c:v>
                </c:pt>
                <c:pt idx="1049">
                  <c:v>368</c:v>
                </c:pt>
                <c:pt idx="1050">
                  <c:v>368</c:v>
                </c:pt>
                <c:pt idx="1051">
                  <c:v>368</c:v>
                </c:pt>
                <c:pt idx="1052">
                  <c:v>368</c:v>
                </c:pt>
                <c:pt idx="1053">
                  <c:v>368</c:v>
                </c:pt>
                <c:pt idx="1054">
                  <c:v>368</c:v>
                </c:pt>
                <c:pt idx="1055">
                  <c:v>367</c:v>
                </c:pt>
                <c:pt idx="1056">
                  <c:v>367</c:v>
                </c:pt>
                <c:pt idx="1057">
                  <c:v>367</c:v>
                </c:pt>
                <c:pt idx="1058">
                  <c:v>367</c:v>
                </c:pt>
                <c:pt idx="1059">
                  <c:v>367</c:v>
                </c:pt>
                <c:pt idx="1060">
                  <c:v>367</c:v>
                </c:pt>
                <c:pt idx="1061">
                  <c:v>367</c:v>
                </c:pt>
                <c:pt idx="1062">
                  <c:v>366</c:v>
                </c:pt>
                <c:pt idx="1063">
                  <c:v>366</c:v>
                </c:pt>
                <c:pt idx="1064">
                  <c:v>366</c:v>
                </c:pt>
                <c:pt idx="1065">
                  <c:v>366</c:v>
                </c:pt>
                <c:pt idx="1066">
                  <c:v>366</c:v>
                </c:pt>
                <c:pt idx="1067">
                  <c:v>366</c:v>
                </c:pt>
                <c:pt idx="1068">
                  <c:v>365</c:v>
                </c:pt>
                <c:pt idx="1069">
                  <c:v>365</c:v>
                </c:pt>
                <c:pt idx="1070">
                  <c:v>365</c:v>
                </c:pt>
                <c:pt idx="1071">
                  <c:v>365</c:v>
                </c:pt>
                <c:pt idx="1072">
                  <c:v>365</c:v>
                </c:pt>
                <c:pt idx="1073">
                  <c:v>365</c:v>
                </c:pt>
                <c:pt idx="1074">
                  <c:v>365</c:v>
                </c:pt>
                <c:pt idx="1075">
                  <c:v>364</c:v>
                </c:pt>
                <c:pt idx="1076">
                  <c:v>364</c:v>
                </c:pt>
                <c:pt idx="1077">
                  <c:v>364</c:v>
                </c:pt>
                <c:pt idx="1078">
                  <c:v>364</c:v>
                </c:pt>
                <c:pt idx="1079">
                  <c:v>364</c:v>
                </c:pt>
                <c:pt idx="1080">
                  <c:v>364</c:v>
                </c:pt>
                <c:pt idx="1081">
                  <c:v>363</c:v>
                </c:pt>
                <c:pt idx="1082">
                  <c:v>363</c:v>
                </c:pt>
                <c:pt idx="1083">
                  <c:v>362</c:v>
                </c:pt>
                <c:pt idx="1084">
                  <c:v>362</c:v>
                </c:pt>
                <c:pt idx="1085">
                  <c:v>362</c:v>
                </c:pt>
                <c:pt idx="1086">
                  <c:v>361</c:v>
                </c:pt>
                <c:pt idx="1087">
                  <c:v>361</c:v>
                </c:pt>
                <c:pt idx="1088">
                  <c:v>361</c:v>
                </c:pt>
                <c:pt idx="1089">
                  <c:v>361</c:v>
                </c:pt>
                <c:pt idx="1090">
                  <c:v>360</c:v>
                </c:pt>
                <c:pt idx="1091">
                  <c:v>360</c:v>
                </c:pt>
                <c:pt idx="1092">
                  <c:v>360</c:v>
                </c:pt>
                <c:pt idx="1093">
                  <c:v>360</c:v>
                </c:pt>
                <c:pt idx="1094">
                  <c:v>359</c:v>
                </c:pt>
                <c:pt idx="1095">
                  <c:v>359</c:v>
                </c:pt>
                <c:pt idx="1096">
                  <c:v>359</c:v>
                </c:pt>
                <c:pt idx="1097">
                  <c:v>358</c:v>
                </c:pt>
                <c:pt idx="1098">
                  <c:v>358</c:v>
                </c:pt>
                <c:pt idx="1099">
                  <c:v>358</c:v>
                </c:pt>
                <c:pt idx="1100">
                  <c:v>358</c:v>
                </c:pt>
                <c:pt idx="1101">
                  <c:v>357</c:v>
                </c:pt>
                <c:pt idx="1102">
                  <c:v>356</c:v>
                </c:pt>
                <c:pt idx="1103">
                  <c:v>356</c:v>
                </c:pt>
                <c:pt idx="1104">
                  <c:v>355</c:v>
                </c:pt>
                <c:pt idx="1105">
                  <c:v>355</c:v>
                </c:pt>
                <c:pt idx="1106">
                  <c:v>355</c:v>
                </c:pt>
                <c:pt idx="1107">
                  <c:v>355</c:v>
                </c:pt>
                <c:pt idx="1108">
                  <c:v>354</c:v>
                </c:pt>
                <c:pt idx="1109">
                  <c:v>354</c:v>
                </c:pt>
                <c:pt idx="1110">
                  <c:v>354</c:v>
                </c:pt>
                <c:pt idx="1111">
                  <c:v>354</c:v>
                </c:pt>
                <c:pt idx="1112">
                  <c:v>354</c:v>
                </c:pt>
                <c:pt idx="1113">
                  <c:v>354</c:v>
                </c:pt>
                <c:pt idx="1114">
                  <c:v>354</c:v>
                </c:pt>
                <c:pt idx="1115">
                  <c:v>354</c:v>
                </c:pt>
                <c:pt idx="1116">
                  <c:v>353</c:v>
                </c:pt>
                <c:pt idx="1117">
                  <c:v>352</c:v>
                </c:pt>
                <c:pt idx="1118">
                  <c:v>352</c:v>
                </c:pt>
                <c:pt idx="1119">
                  <c:v>352</c:v>
                </c:pt>
                <c:pt idx="1120">
                  <c:v>351</c:v>
                </c:pt>
                <c:pt idx="1121">
                  <c:v>350</c:v>
                </c:pt>
                <c:pt idx="1122">
                  <c:v>350</c:v>
                </c:pt>
                <c:pt idx="1123">
                  <c:v>350</c:v>
                </c:pt>
                <c:pt idx="1124">
                  <c:v>350</c:v>
                </c:pt>
                <c:pt idx="1125">
                  <c:v>349</c:v>
                </c:pt>
                <c:pt idx="1126">
                  <c:v>349</c:v>
                </c:pt>
                <c:pt idx="1127">
                  <c:v>349</c:v>
                </c:pt>
                <c:pt idx="1128">
                  <c:v>349</c:v>
                </c:pt>
                <c:pt idx="1129">
                  <c:v>348</c:v>
                </c:pt>
                <c:pt idx="1130">
                  <c:v>348</c:v>
                </c:pt>
                <c:pt idx="1131">
                  <c:v>347</c:v>
                </c:pt>
                <c:pt idx="1132">
                  <c:v>347</c:v>
                </c:pt>
                <c:pt idx="1133">
                  <c:v>346</c:v>
                </c:pt>
                <c:pt idx="1134">
                  <c:v>346</c:v>
                </c:pt>
                <c:pt idx="1135">
                  <c:v>345</c:v>
                </c:pt>
                <c:pt idx="1136">
                  <c:v>345</c:v>
                </c:pt>
                <c:pt idx="1137">
                  <c:v>344</c:v>
                </c:pt>
                <c:pt idx="1138">
                  <c:v>344</c:v>
                </c:pt>
                <c:pt idx="1139">
                  <c:v>344</c:v>
                </c:pt>
                <c:pt idx="1140">
                  <c:v>344</c:v>
                </c:pt>
                <c:pt idx="1141">
                  <c:v>343</c:v>
                </c:pt>
                <c:pt idx="1142">
                  <c:v>343</c:v>
                </c:pt>
                <c:pt idx="1143">
                  <c:v>343</c:v>
                </c:pt>
                <c:pt idx="1144">
                  <c:v>342</c:v>
                </c:pt>
                <c:pt idx="1145">
                  <c:v>342</c:v>
                </c:pt>
                <c:pt idx="1146">
                  <c:v>342</c:v>
                </c:pt>
                <c:pt idx="1147">
                  <c:v>342</c:v>
                </c:pt>
                <c:pt idx="1148">
                  <c:v>342</c:v>
                </c:pt>
                <c:pt idx="1149">
                  <c:v>342</c:v>
                </c:pt>
                <c:pt idx="1150">
                  <c:v>341</c:v>
                </c:pt>
                <c:pt idx="1151">
                  <c:v>340</c:v>
                </c:pt>
                <c:pt idx="1152">
                  <c:v>340</c:v>
                </c:pt>
                <c:pt idx="1153">
                  <c:v>340</c:v>
                </c:pt>
                <c:pt idx="1154">
                  <c:v>340</c:v>
                </c:pt>
                <c:pt idx="1155">
                  <c:v>339</c:v>
                </c:pt>
                <c:pt idx="1156">
                  <c:v>339</c:v>
                </c:pt>
                <c:pt idx="1157">
                  <c:v>339</c:v>
                </c:pt>
                <c:pt idx="1158">
                  <c:v>339</c:v>
                </c:pt>
                <c:pt idx="1159">
                  <c:v>338</c:v>
                </c:pt>
                <c:pt idx="1160">
                  <c:v>338</c:v>
                </c:pt>
                <c:pt idx="1161">
                  <c:v>338</c:v>
                </c:pt>
                <c:pt idx="1162">
                  <c:v>338</c:v>
                </c:pt>
                <c:pt idx="1163">
                  <c:v>337</c:v>
                </c:pt>
                <c:pt idx="1164">
                  <c:v>337</c:v>
                </c:pt>
                <c:pt idx="1165">
                  <c:v>337</c:v>
                </c:pt>
                <c:pt idx="1166">
                  <c:v>337</c:v>
                </c:pt>
                <c:pt idx="1167">
                  <c:v>336</c:v>
                </c:pt>
                <c:pt idx="1168">
                  <c:v>336</c:v>
                </c:pt>
                <c:pt idx="1169">
                  <c:v>336</c:v>
                </c:pt>
                <c:pt idx="1170">
                  <c:v>336</c:v>
                </c:pt>
                <c:pt idx="1171">
                  <c:v>335</c:v>
                </c:pt>
                <c:pt idx="1172">
                  <c:v>335</c:v>
                </c:pt>
                <c:pt idx="1173">
                  <c:v>334</c:v>
                </c:pt>
                <c:pt idx="1174">
                  <c:v>334</c:v>
                </c:pt>
                <c:pt idx="1175">
                  <c:v>334</c:v>
                </c:pt>
                <c:pt idx="1176">
                  <c:v>334</c:v>
                </c:pt>
                <c:pt idx="1177">
                  <c:v>334</c:v>
                </c:pt>
                <c:pt idx="1178">
                  <c:v>334</c:v>
                </c:pt>
                <c:pt idx="1179">
                  <c:v>333</c:v>
                </c:pt>
                <c:pt idx="1180">
                  <c:v>333</c:v>
                </c:pt>
                <c:pt idx="1181">
                  <c:v>333</c:v>
                </c:pt>
                <c:pt idx="1182">
                  <c:v>333</c:v>
                </c:pt>
                <c:pt idx="1183">
                  <c:v>333</c:v>
                </c:pt>
                <c:pt idx="1184">
                  <c:v>333</c:v>
                </c:pt>
                <c:pt idx="1185">
                  <c:v>333</c:v>
                </c:pt>
                <c:pt idx="1186">
                  <c:v>332</c:v>
                </c:pt>
                <c:pt idx="1187">
                  <c:v>332</c:v>
                </c:pt>
                <c:pt idx="1188">
                  <c:v>332</c:v>
                </c:pt>
                <c:pt idx="1189">
                  <c:v>332</c:v>
                </c:pt>
                <c:pt idx="1190">
                  <c:v>332</c:v>
                </c:pt>
                <c:pt idx="1191">
                  <c:v>332</c:v>
                </c:pt>
                <c:pt idx="1192">
                  <c:v>332</c:v>
                </c:pt>
                <c:pt idx="1193">
                  <c:v>332</c:v>
                </c:pt>
                <c:pt idx="1194">
                  <c:v>331</c:v>
                </c:pt>
                <c:pt idx="1195">
                  <c:v>331</c:v>
                </c:pt>
                <c:pt idx="1196">
                  <c:v>331</c:v>
                </c:pt>
                <c:pt idx="1197">
                  <c:v>331</c:v>
                </c:pt>
                <c:pt idx="1198">
                  <c:v>331</c:v>
                </c:pt>
                <c:pt idx="1199">
                  <c:v>331</c:v>
                </c:pt>
                <c:pt idx="1200">
                  <c:v>330</c:v>
                </c:pt>
                <c:pt idx="1201">
                  <c:v>330</c:v>
                </c:pt>
                <c:pt idx="1202">
                  <c:v>330</c:v>
                </c:pt>
                <c:pt idx="1203">
                  <c:v>329</c:v>
                </c:pt>
                <c:pt idx="1204">
                  <c:v>329</c:v>
                </c:pt>
                <c:pt idx="1205">
                  <c:v>329</c:v>
                </c:pt>
                <c:pt idx="1206">
                  <c:v>329</c:v>
                </c:pt>
                <c:pt idx="1207">
                  <c:v>329</c:v>
                </c:pt>
                <c:pt idx="1208">
                  <c:v>328</c:v>
                </c:pt>
                <c:pt idx="1209">
                  <c:v>328</c:v>
                </c:pt>
                <c:pt idx="1210">
                  <c:v>328</c:v>
                </c:pt>
                <c:pt idx="1211">
                  <c:v>328</c:v>
                </c:pt>
                <c:pt idx="1212">
                  <c:v>327</c:v>
                </c:pt>
                <c:pt idx="1213">
                  <c:v>326</c:v>
                </c:pt>
                <c:pt idx="1214">
                  <c:v>326</c:v>
                </c:pt>
                <c:pt idx="1215">
                  <c:v>326</c:v>
                </c:pt>
                <c:pt idx="1216">
                  <c:v>325</c:v>
                </c:pt>
                <c:pt idx="1217">
                  <c:v>325</c:v>
                </c:pt>
                <c:pt idx="1218">
                  <c:v>325</c:v>
                </c:pt>
                <c:pt idx="1219">
                  <c:v>325</c:v>
                </c:pt>
                <c:pt idx="1220">
                  <c:v>325</c:v>
                </c:pt>
                <c:pt idx="1221">
                  <c:v>324</c:v>
                </c:pt>
                <c:pt idx="1222">
                  <c:v>324</c:v>
                </c:pt>
                <c:pt idx="1223">
                  <c:v>324</c:v>
                </c:pt>
                <c:pt idx="1224">
                  <c:v>324</c:v>
                </c:pt>
                <c:pt idx="1225">
                  <c:v>323</c:v>
                </c:pt>
                <c:pt idx="1226">
                  <c:v>323</c:v>
                </c:pt>
                <c:pt idx="1227">
                  <c:v>323</c:v>
                </c:pt>
                <c:pt idx="1228">
                  <c:v>323</c:v>
                </c:pt>
                <c:pt idx="1229">
                  <c:v>322</c:v>
                </c:pt>
                <c:pt idx="1230">
                  <c:v>322</c:v>
                </c:pt>
                <c:pt idx="1231">
                  <c:v>322</c:v>
                </c:pt>
                <c:pt idx="1232">
                  <c:v>321</c:v>
                </c:pt>
                <c:pt idx="1233">
                  <c:v>321</c:v>
                </c:pt>
                <c:pt idx="1234">
                  <c:v>321</c:v>
                </c:pt>
                <c:pt idx="1235">
                  <c:v>321</c:v>
                </c:pt>
                <c:pt idx="1236">
                  <c:v>321</c:v>
                </c:pt>
                <c:pt idx="1237">
                  <c:v>321</c:v>
                </c:pt>
                <c:pt idx="1238">
                  <c:v>321</c:v>
                </c:pt>
                <c:pt idx="1239">
                  <c:v>321</c:v>
                </c:pt>
                <c:pt idx="1240">
                  <c:v>321</c:v>
                </c:pt>
                <c:pt idx="1241">
                  <c:v>320</c:v>
                </c:pt>
                <c:pt idx="1242">
                  <c:v>320</c:v>
                </c:pt>
                <c:pt idx="1243">
                  <c:v>319</c:v>
                </c:pt>
                <c:pt idx="1244">
                  <c:v>319</c:v>
                </c:pt>
                <c:pt idx="1245">
                  <c:v>319</c:v>
                </c:pt>
                <c:pt idx="1246">
                  <c:v>319</c:v>
                </c:pt>
                <c:pt idx="1247">
                  <c:v>319</c:v>
                </c:pt>
                <c:pt idx="1248">
                  <c:v>318</c:v>
                </c:pt>
                <c:pt idx="1249">
                  <c:v>318</c:v>
                </c:pt>
                <c:pt idx="1250">
                  <c:v>318</c:v>
                </c:pt>
                <c:pt idx="1251">
                  <c:v>318</c:v>
                </c:pt>
                <c:pt idx="1252">
                  <c:v>317</c:v>
                </c:pt>
                <c:pt idx="1253">
                  <c:v>317</c:v>
                </c:pt>
                <c:pt idx="1254">
                  <c:v>316</c:v>
                </c:pt>
                <c:pt idx="1255">
                  <c:v>316</c:v>
                </c:pt>
                <c:pt idx="1256">
                  <c:v>316</c:v>
                </c:pt>
                <c:pt idx="1257">
                  <c:v>316</c:v>
                </c:pt>
                <c:pt idx="1258">
                  <c:v>315</c:v>
                </c:pt>
                <c:pt idx="1259">
                  <c:v>315</c:v>
                </c:pt>
                <c:pt idx="1260">
                  <c:v>315</c:v>
                </c:pt>
                <c:pt idx="1261">
                  <c:v>315</c:v>
                </c:pt>
                <c:pt idx="1262">
                  <c:v>315</c:v>
                </c:pt>
                <c:pt idx="1263">
                  <c:v>314</c:v>
                </c:pt>
                <c:pt idx="1264">
                  <c:v>314</c:v>
                </c:pt>
                <c:pt idx="1265">
                  <c:v>313</c:v>
                </c:pt>
                <c:pt idx="1266">
                  <c:v>313</c:v>
                </c:pt>
                <c:pt idx="1267">
                  <c:v>313</c:v>
                </c:pt>
                <c:pt idx="1268">
                  <c:v>313</c:v>
                </c:pt>
                <c:pt idx="1269">
                  <c:v>313</c:v>
                </c:pt>
                <c:pt idx="1270">
                  <c:v>313</c:v>
                </c:pt>
                <c:pt idx="1271">
                  <c:v>313</c:v>
                </c:pt>
                <c:pt idx="1272">
                  <c:v>313</c:v>
                </c:pt>
                <c:pt idx="1273">
                  <c:v>312</c:v>
                </c:pt>
                <c:pt idx="1274">
                  <c:v>312</c:v>
                </c:pt>
                <c:pt idx="1275">
                  <c:v>312</c:v>
                </c:pt>
                <c:pt idx="1276">
                  <c:v>312</c:v>
                </c:pt>
                <c:pt idx="1277">
                  <c:v>311</c:v>
                </c:pt>
                <c:pt idx="1278">
                  <c:v>311</c:v>
                </c:pt>
                <c:pt idx="1279">
                  <c:v>311</c:v>
                </c:pt>
                <c:pt idx="1280">
                  <c:v>311</c:v>
                </c:pt>
                <c:pt idx="1281">
                  <c:v>311</c:v>
                </c:pt>
                <c:pt idx="1282">
                  <c:v>310</c:v>
                </c:pt>
                <c:pt idx="1283">
                  <c:v>310</c:v>
                </c:pt>
                <c:pt idx="1284">
                  <c:v>310</c:v>
                </c:pt>
                <c:pt idx="1285">
                  <c:v>310</c:v>
                </c:pt>
                <c:pt idx="1286">
                  <c:v>310</c:v>
                </c:pt>
                <c:pt idx="1287">
                  <c:v>309</c:v>
                </c:pt>
                <c:pt idx="1288">
                  <c:v>309</c:v>
                </c:pt>
                <c:pt idx="1289">
                  <c:v>309</c:v>
                </c:pt>
                <c:pt idx="1290">
                  <c:v>309</c:v>
                </c:pt>
                <c:pt idx="1291">
                  <c:v>309</c:v>
                </c:pt>
                <c:pt idx="1292">
                  <c:v>309</c:v>
                </c:pt>
                <c:pt idx="1293">
                  <c:v>309</c:v>
                </c:pt>
                <c:pt idx="1294">
                  <c:v>309</c:v>
                </c:pt>
                <c:pt idx="1295">
                  <c:v>308</c:v>
                </c:pt>
                <c:pt idx="1296">
                  <c:v>307</c:v>
                </c:pt>
                <c:pt idx="1297">
                  <c:v>307</c:v>
                </c:pt>
                <c:pt idx="1298">
                  <c:v>306</c:v>
                </c:pt>
                <c:pt idx="1299">
                  <c:v>306</c:v>
                </c:pt>
                <c:pt idx="1300">
                  <c:v>305</c:v>
                </c:pt>
                <c:pt idx="1301">
                  <c:v>305</c:v>
                </c:pt>
                <c:pt idx="1302">
                  <c:v>305</c:v>
                </c:pt>
                <c:pt idx="1303">
                  <c:v>305</c:v>
                </c:pt>
                <c:pt idx="1304">
                  <c:v>304</c:v>
                </c:pt>
                <c:pt idx="1305">
                  <c:v>304</c:v>
                </c:pt>
                <c:pt idx="1306">
                  <c:v>304</c:v>
                </c:pt>
                <c:pt idx="1307">
                  <c:v>303</c:v>
                </c:pt>
                <c:pt idx="1308">
                  <c:v>303</c:v>
                </c:pt>
                <c:pt idx="1309">
                  <c:v>302</c:v>
                </c:pt>
                <c:pt idx="1310">
                  <c:v>302</c:v>
                </c:pt>
                <c:pt idx="1311">
                  <c:v>301</c:v>
                </c:pt>
                <c:pt idx="1312">
                  <c:v>301</c:v>
                </c:pt>
                <c:pt idx="1313">
                  <c:v>301</c:v>
                </c:pt>
                <c:pt idx="1314">
                  <c:v>301</c:v>
                </c:pt>
                <c:pt idx="1315">
                  <c:v>301</c:v>
                </c:pt>
                <c:pt idx="1316">
                  <c:v>301</c:v>
                </c:pt>
                <c:pt idx="1317">
                  <c:v>300</c:v>
                </c:pt>
                <c:pt idx="1318">
                  <c:v>300</c:v>
                </c:pt>
                <c:pt idx="1319">
                  <c:v>300</c:v>
                </c:pt>
                <c:pt idx="1320">
                  <c:v>300</c:v>
                </c:pt>
                <c:pt idx="1321">
                  <c:v>300</c:v>
                </c:pt>
                <c:pt idx="1322">
                  <c:v>300</c:v>
                </c:pt>
                <c:pt idx="1323">
                  <c:v>300</c:v>
                </c:pt>
                <c:pt idx="1324">
                  <c:v>299</c:v>
                </c:pt>
                <c:pt idx="1325">
                  <c:v>299</c:v>
                </c:pt>
                <c:pt idx="1326">
                  <c:v>298</c:v>
                </c:pt>
                <c:pt idx="1327">
                  <c:v>297</c:v>
                </c:pt>
                <c:pt idx="1328">
                  <c:v>297</c:v>
                </c:pt>
                <c:pt idx="1329">
                  <c:v>297</c:v>
                </c:pt>
                <c:pt idx="1330">
                  <c:v>297</c:v>
                </c:pt>
                <c:pt idx="1331">
                  <c:v>296</c:v>
                </c:pt>
                <c:pt idx="1332">
                  <c:v>296</c:v>
                </c:pt>
                <c:pt idx="1333">
                  <c:v>296</c:v>
                </c:pt>
                <c:pt idx="1334">
                  <c:v>295</c:v>
                </c:pt>
                <c:pt idx="1335">
                  <c:v>295</c:v>
                </c:pt>
                <c:pt idx="1336">
                  <c:v>295</c:v>
                </c:pt>
                <c:pt idx="1337">
                  <c:v>295</c:v>
                </c:pt>
                <c:pt idx="1338">
                  <c:v>295</c:v>
                </c:pt>
                <c:pt idx="1339">
                  <c:v>295</c:v>
                </c:pt>
                <c:pt idx="1340">
                  <c:v>293</c:v>
                </c:pt>
                <c:pt idx="1341">
                  <c:v>293</c:v>
                </c:pt>
                <c:pt idx="1342">
                  <c:v>292</c:v>
                </c:pt>
                <c:pt idx="1343">
                  <c:v>292</c:v>
                </c:pt>
                <c:pt idx="1344">
                  <c:v>292</c:v>
                </c:pt>
                <c:pt idx="1345">
                  <c:v>292</c:v>
                </c:pt>
                <c:pt idx="1346">
                  <c:v>292</c:v>
                </c:pt>
                <c:pt idx="1347">
                  <c:v>291</c:v>
                </c:pt>
                <c:pt idx="1348">
                  <c:v>291</c:v>
                </c:pt>
                <c:pt idx="1349">
                  <c:v>291</c:v>
                </c:pt>
                <c:pt idx="1350">
                  <c:v>291</c:v>
                </c:pt>
                <c:pt idx="1351">
                  <c:v>291</c:v>
                </c:pt>
                <c:pt idx="1352">
                  <c:v>291</c:v>
                </c:pt>
                <c:pt idx="1353">
                  <c:v>290</c:v>
                </c:pt>
                <c:pt idx="1354">
                  <c:v>290</c:v>
                </c:pt>
                <c:pt idx="1355">
                  <c:v>290</c:v>
                </c:pt>
                <c:pt idx="1356">
                  <c:v>289</c:v>
                </c:pt>
                <c:pt idx="1357">
                  <c:v>289</c:v>
                </c:pt>
                <c:pt idx="1358">
                  <c:v>288</c:v>
                </c:pt>
                <c:pt idx="1359">
                  <c:v>288</c:v>
                </c:pt>
                <c:pt idx="1360">
                  <c:v>287</c:v>
                </c:pt>
                <c:pt idx="1361">
                  <c:v>286</c:v>
                </c:pt>
                <c:pt idx="1362">
                  <c:v>285</c:v>
                </c:pt>
                <c:pt idx="1363">
                  <c:v>285</c:v>
                </c:pt>
                <c:pt idx="1364">
                  <c:v>284</c:v>
                </c:pt>
                <c:pt idx="1365">
                  <c:v>284</c:v>
                </c:pt>
                <c:pt idx="1366">
                  <c:v>284</c:v>
                </c:pt>
                <c:pt idx="1367">
                  <c:v>284</c:v>
                </c:pt>
                <c:pt idx="1368">
                  <c:v>284</c:v>
                </c:pt>
                <c:pt idx="1369">
                  <c:v>283</c:v>
                </c:pt>
                <c:pt idx="1370">
                  <c:v>283</c:v>
                </c:pt>
                <c:pt idx="1371">
                  <c:v>283</c:v>
                </c:pt>
                <c:pt idx="1372">
                  <c:v>282</c:v>
                </c:pt>
                <c:pt idx="1373">
                  <c:v>282</c:v>
                </c:pt>
                <c:pt idx="1374">
                  <c:v>282</c:v>
                </c:pt>
                <c:pt idx="1375">
                  <c:v>282</c:v>
                </c:pt>
                <c:pt idx="1376">
                  <c:v>282</c:v>
                </c:pt>
                <c:pt idx="1377">
                  <c:v>281</c:v>
                </c:pt>
                <c:pt idx="1378">
                  <c:v>281</c:v>
                </c:pt>
                <c:pt idx="1379">
                  <c:v>281</c:v>
                </c:pt>
                <c:pt idx="1380">
                  <c:v>280</c:v>
                </c:pt>
                <c:pt idx="1381">
                  <c:v>280</c:v>
                </c:pt>
                <c:pt idx="1382">
                  <c:v>279</c:v>
                </c:pt>
                <c:pt idx="1383">
                  <c:v>278</c:v>
                </c:pt>
                <c:pt idx="1384">
                  <c:v>278</c:v>
                </c:pt>
                <c:pt idx="1385">
                  <c:v>277</c:v>
                </c:pt>
                <c:pt idx="1386">
                  <c:v>277</c:v>
                </c:pt>
                <c:pt idx="1387">
                  <c:v>277</c:v>
                </c:pt>
                <c:pt idx="1388">
                  <c:v>276</c:v>
                </c:pt>
                <c:pt idx="1389">
                  <c:v>276</c:v>
                </c:pt>
                <c:pt idx="1390">
                  <c:v>276</c:v>
                </c:pt>
                <c:pt idx="1391">
                  <c:v>276</c:v>
                </c:pt>
                <c:pt idx="1392">
                  <c:v>275</c:v>
                </c:pt>
                <c:pt idx="1393">
                  <c:v>274</c:v>
                </c:pt>
                <c:pt idx="1394">
                  <c:v>273</c:v>
                </c:pt>
                <c:pt idx="1395">
                  <c:v>273</c:v>
                </c:pt>
                <c:pt idx="1396">
                  <c:v>272</c:v>
                </c:pt>
                <c:pt idx="1397">
                  <c:v>270</c:v>
                </c:pt>
                <c:pt idx="1398">
                  <c:v>269</c:v>
                </c:pt>
                <c:pt idx="1399">
                  <c:v>268</c:v>
                </c:pt>
                <c:pt idx="1400">
                  <c:v>268</c:v>
                </c:pt>
                <c:pt idx="1401">
                  <c:v>268</c:v>
                </c:pt>
                <c:pt idx="1402">
                  <c:v>267</c:v>
                </c:pt>
                <c:pt idx="1403">
                  <c:v>267</c:v>
                </c:pt>
                <c:pt idx="1404">
                  <c:v>267</c:v>
                </c:pt>
                <c:pt idx="1405">
                  <c:v>267</c:v>
                </c:pt>
                <c:pt idx="1406">
                  <c:v>267</c:v>
                </c:pt>
                <c:pt idx="1407">
                  <c:v>266</c:v>
                </c:pt>
                <c:pt idx="1408">
                  <c:v>266</c:v>
                </c:pt>
                <c:pt idx="1409">
                  <c:v>266</c:v>
                </c:pt>
                <c:pt idx="1410">
                  <c:v>266</c:v>
                </c:pt>
                <c:pt idx="1411">
                  <c:v>265</c:v>
                </c:pt>
                <c:pt idx="1412">
                  <c:v>264</c:v>
                </c:pt>
                <c:pt idx="1413">
                  <c:v>264</c:v>
                </c:pt>
                <c:pt idx="1414">
                  <c:v>264</c:v>
                </c:pt>
                <c:pt idx="1415">
                  <c:v>263</c:v>
                </c:pt>
                <c:pt idx="1416">
                  <c:v>263</c:v>
                </c:pt>
                <c:pt idx="1417">
                  <c:v>262</c:v>
                </c:pt>
                <c:pt idx="1418">
                  <c:v>262</c:v>
                </c:pt>
                <c:pt idx="1419">
                  <c:v>261</c:v>
                </c:pt>
                <c:pt idx="1420">
                  <c:v>260</c:v>
                </c:pt>
                <c:pt idx="1421">
                  <c:v>260</c:v>
                </c:pt>
                <c:pt idx="1422">
                  <c:v>260</c:v>
                </c:pt>
                <c:pt idx="1423">
                  <c:v>259</c:v>
                </c:pt>
                <c:pt idx="1424">
                  <c:v>259</c:v>
                </c:pt>
                <c:pt idx="1425">
                  <c:v>258</c:v>
                </c:pt>
                <c:pt idx="1426">
                  <c:v>258</c:v>
                </c:pt>
                <c:pt idx="1427">
                  <c:v>257</c:v>
                </c:pt>
                <c:pt idx="1428">
                  <c:v>257</c:v>
                </c:pt>
                <c:pt idx="1429">
                  <c:v>257</c:v>
                </c:pt>
                <c:pt idx="1430">
                  <c:v>257</c:v>
                </c:pt>
                <c:pt idx="1431">
                  <c:v>256</c:v>
                </c:pt>
                <c:pt idx="1432">
                  <c:v>256</c:v>
                </c:pt>
                <c:pt idx="1433">
                  <c:v>255</c:v>
                </c:pt>
                <c:pt idx="1434">
                  <c:v>255</c:v>
                </c:pt>
                <c:pt idx="1435">
                  <c:v>254</c:v>
                </c:pt>
                <c:pt idx="1436">
                  <c:v>253</c:v>
                </c:pt>
                <c:pt idx="1437">
                  <c:v>253</c:v>
                </c:pt>
                <c:pt idx="1438">
                  <c:v>252</c:v>
                </c:pt>
                <c:pt idx="1439">
                  <c:v>251</c:v>
                </c:pt>
                <c:pt idx="1440">
                  <c:v>251</c:v>
                </c:pt>
                <c:pt idx="1441">
                  <c:v>248</c:v>
                </c:pt>
                <c:pt idx="1442">
                  <c:v>248</c:v>
                </c:pt>
                <c:pt idx="1443">
                  <c:v>247</c:v>
                </c:pt>
                <c:pt idx="1444">
                  <c:v>245</c:v>
                </c:pt>
                <c:pt idx="1445">
                  <c:v>245</c:v>
                </c:pt>
                <c:pt idx="1446">
                  <c:v>244</c:v>
                </c:pt>
                <c:pt idx="1447">
                  <c:v>244</c:v>
                </c:pt>
                <c:pt idx="1448">
                  <c:v>243</c:v>
                </c:pt>
                <c:pt idx="1449">
                  <c:v>243</c:v>
                </c:pt>
                <c:pt idx="1450">
                  <c:v>243</c:v>
                </c:pt>
                <c:pt idx="1451">
                  <c:v>243</c:v>
                </c:pt>
                <c:pt idx="1452">
                  <c:v>243</c:v>
                </c:pt>
                <c:pt idx="1453">
                  <c:v>243</c:v>
                </c:pt>
                <c:pt idx="1454">
                  <c:v>242</c:v>
                </c:pt>
                <c:pt idx="1455">
                  <c:v>242</c:v>
                </c:pt>
                <c:pt idx="1456">
                  <c:v>242</c:v>
                </c:pt>
                <c:pt idx="1457">
                  <c:v>240</c:v>
                </c:pt>
                <c:pt idx="1458">
                  <c:v>240</c:v>
                </c:pt>
                <c:pt idx="1459">
                  <c:v>240</c:v>
                </c:pt>
                <c:pt idx="1460">
                  <c:v>240</c:v>
                </c:pt>
                <c:pt idx="1461">
                  <c:v>239</c:v>
                </c:pt>
                <c:pt idx="1462">
                  <c:v>239</c:v>
                </c:pt>
                <c:pt idx="1463">
                  <c:v>239</c:v>
                </c:pt>
                <c:pt idx="1464">
                  <c:v>237</c:v>
                </c:pt>
                <c:pt idx="1465">
                  <c:v>237</c:v>
                </c:pt>
                <c:pt idx="1466">
                  <c:v>237</c:v>
                </c:pt>
                <c:pt idx="1467">
                  <c:v>237</c:v>
                </c:pt>
                <c:pt idx="1468">
                  <c:v>237</c:v>
                </c:pt>
                <c:pt idx="1469">
                  <c:v>237</c:v>
                </c:pt>
                <c:pt idx="1470">
                  <c:v>237</c:v>
                </c:pt>
                <c:pt idx="1471">
                  <c:v>236</c:v>
                </c:pt>
                <c:pt idx="1472">
                  <c:v>236</c:v>
                </c:pt>
                <c:pt idx="1473">
                  <c:v>234</c:v>
                </c:pt>
                <c:pt idx="1474">
                  <c:v>234</c:v>
                </c:pt>
                <c:pt idx="1475">
                  <c:v>234</c:v>
                </c:pt>
                <c:pt idx="1476">
                  <c:v>233</c:v>
                </c:pt>
                <c:pt idx="1477">
                  <c:v>233</c:v>
                </c:pt>
                <c:pt idx="1478">
                  <c:v>233</c:v>
                </c:pt>
                <c:pt idx="1479">
                  <c:v>233</c:v>
                </c:pt>
                <c:pt idx="1480">
                  <c:v>233</c:v>
                </c:pt>
                <c:pt idx="1481">
                  <c:v>232</c:v>
                </c:pt>
                <c:pt idx="1482">
                  <c:v>231</c:v>
                </c:pt>
                <c:pt idx="1483">
                  <c:v>231</c:v>
                </c:pt>
                <c:pt idx="1484">
                  <c:v>231</c:v>
                </c:pt>
                <c:pt idx="1485">
                  <c:v>231</c:v>
                </c:pt>
                <c:pt idx="1486">
                  <c:v>231</c:v>
                </c:pt>
                <c:pt idx="1487">
                  <c:v>230</c:v>
                </c:pt>
                <c:pt idx="1488">
                  <c:v>230</c:v>
                </c:pt>
                <c:pt idx="1489">
                  <c:v>230</c:v>
                </c:pt>
                <c:pt idx="1490">
                  <c:v>230</c:v>
                </c:pt>
                <c:pt idx="1491">
                  <c:v>230</c:v>
                </c:pt>
                <c:pt idx="1492">
                  <c:v>229</c:v>
                </c:pt>
                <c:pt idx="1493">
                  <c:v>229</c:v>
                </c:pt>
                <c:pt idx="1494">
                  <c:v>229</c:v>
                </c:pt>
                <c:pt idx="1495">
                  <c:v>228</c:v>
                </c:pt>
                <c:pt idx="1496">
                  <c:v>228</c:v>
                </c:pt>
                <c:pt idx="1497">
                  <c:v>228</c:v>
                </c:pt>
                <c:pt idx="1498">
                  <c:v>228</c:v>
                </c:pt>
                <c:pt idx="1499">
                  <c:v>227</c:v>
                </c:pt>
                <c:pt idx="1500">
                  <c:v>227</c:v>
                </c:pt>
                <c:pt idx="1501">
                  <c:v>227</c:v>
                </c:pt>
                <c:pt idx="1502">
                  <c:v>226</c:v>
                </c:pt>
                <c:pt idx="1503">
                  <c:v>226</c:v>
                </c:pt>
                <c:pt idx="1504">
                  <c:v>226</c:v>
                </c:pt>
                <c:pt idx="1505">
                  <c:v>226</c:v>
                </c:pt>
                <c:pt idx="1506">
                  <c:v>225</c:v>
                </c:pt>
                <c:pt idx="1507">
                  <c:v>224</c:v>
                </c:pt>
                <c:pt idx="1508">
                  <c:v>224</c:v>
                </c:pt>
                <c:pt idx="1509">
                  <c:v>224</c:v>
                </c:pt>
                <c:pt idx="1510">
                  <c:v>223</c:v>
                </c:pt>
                <c:pt idx="1511">
                  <c:v>223</c:v>
                </c:pt>
                <c:pt idx="1512">
                  <c:v>222</c:v>
                </c:pt>
                <c:pt idx="1513">
                  <c:v>222</c:v>
                </c:pt>
                <c:pt idx="1514">
                  <c:v>222</c:v>
                </c:pt>
                <c:pt idx="1515">
                  <c:v>222</c:v>
                </c:pt>
                <c:pt idx="1516">
                  <c:v>222</c:v>
                </c:pt>
                <c:pt idx="1517">
                  <c:v>220</c:v>
                </c:pt>
                <c:pt idx="1518">
                  <c:v>220</c:v>
                </c:pt>
                <c:pt idx="1519">
                  <c:v>220</c:v>
                </c:pt>
                <c:pt idx="1520">
                  <c:v>219</c:v>
                </c:pt>
                <c:pt idx="1521">
                  <c:v>219</c:v>
                </c:pt>
                <c:pt idx="1522">
                  <c:v>218</c:v>
                </c:pt>
                <c:pt idx="1523">
                  <c:v>217</c:v>
                </c:pt>
                <c:pt idx="1524">
                  <c:v>217</c:v>
                </c:pt>
                <c:pt idx="1525">
                  <c:v>217</c:v>
                </c:pt>
                <c:pt idx="1526">
                  <c:v>216</c:v>
                </c:pt>
                <c:pt idx="1527">
                  <c:v>216</c:v>
                </c:pt>
                <c:pt idx="1528">
                  <c:v>216</c:v>
                </c:pt>
                <c:pt idx="1529">
                  <c:v>216</c:v>
                </c:pt>
                <c:pt idx="1530">
                  <c:v>216</c:v>
                </c:pt>
                <c:pt idx="1531">
                  <c:v>215</c:v>
                </c:pt>
                <c:pt idx="1532">
                  <c:v>215</c:v>
                </c:pt>
                <c:pt idx="1533">
                  <c:v>213</c:v>
                </c:pt>
                <c:pt idx="1534">
                  <c:v>213</c:v>
                </c:pt>
                <c:pt idx="1535">
                  <c:v>212</c:v>
                </c:pt>
                <c:pt idx="1536">
                  <c:v>212</c:v>
                </c:pt>
                <c:pt idx="1537">
                  <c:v>212</c:v>
                </c:pt>
                <c:pt idx="1538">
                  <c:v>211</c:v>
                </c:pt>
                <c:pt idx="1539">
                  <c:v>211</c:v>
                </c:pt>
                <c:pt idx="1540">
                  <c:v>211</c:v>
                </c:pt>
                <c:pt idx="1541">
                  <c:v>211</c:v>
                </c:pt>
                <c:pt idx="1542">
                  <c:v>210</c:v>
                </c:pt>
                <c:pt idx="1543">
                  <c:v>210</c:v>
                </c:pt>
                <c:pt idx="1544">
                  <c:v>210</c:v>
                </c:pt>
                <c:pt idx="1545">
                  <c:v>210</c:v>
                </c:pt>
                <c:pt idx="1546">
                  <c:v>210</c:v>
                </c:pt>
                <c:pt idx="1547">
                  <c:v>210</c:v>
                </c:pt>
                <c:pt idx="1548">
                  <c:v>210</c:v>
                </c:pt>
                <c:pt idx="1549">
                  <c:v>210</c:v>
                </c:pt>
                <c:pt idx="1550">
                  <c:v>209</c:v>
                </c:pt>
                <c:pt idx="1551">
                  <c:v>209</c:v>
                </c:pt>
                <c:pt idx="1552">
                  <c:v>208</c:v>
                </c:pt>
                <c:pt idx="1553">
                  <c:v>207</c:v>
                </c:pt>
                <c:pt idx="1554">
                  <c:v>207</c:v>
                </c:pt>
                <c:pt idx="1555">
                  <c:v>207</c:v>
                </c:pt>
                <c:pt idx="1556">
                  <c:v>207</c:v>
                </c:pt>
                <c:pt idx="1557">
                  <c:v>206</c:v>
                </c:pt>
                <c:pt idx="1558">
                  <c:v>206</c:v>
                </c:pt>
                <c:pt idx="1559">
                  <c:v>204</c:v>
                </c:pt>
                <c:pt idx="1560">
                  <c:v>203</c:v>
                </c:pt>
                <c:pt idx="1561">
                  <c:v>202</c:v>
                </c:pt>
                <c:pt idx="1562">
                  <c:v>201</c:v>
                </c:pt>
                <c:pt idx="1563">
                  <c:v>201</c:v>
                </c:pt>
                <c:pt idx="1564">
                  <c:v>201</c:v>
                </c:pt>
                <c:pt idx="1565">
                  <c:v>200</c:v>
                </c:pt>
                <c:pt idx="1566">
                  <c:v>200</c:v>
                </c:pt>
                <c:pt idx="1567">
                  <c:v>200</c:v>
                </c:pt>
                <c:pt idx="1568">
                  <c:v>199</c:v>
                </c:pt>
                <c:pt idx="1569">
                  <c:v>198</c:v>
                </c:pt>
                <c:pt idx="1570">
                  <c:v>197</c:v>
                </c:pt>
                <c:pt idx="1571">
                  <c:v>197</c:v>
                </c:pt>
                <c:pt idx="1572">
                  <c:v>196</c:v>
                </c:pt>
                <c:pt idx="1573">
                  <c:v>196</c:v>
                </c:pt>
                <c:pt idx="1574">
                  <c:v>196</c:v>
                </c:pt>
                <c:pt idx="1575">
                  <c:v>196</c:v>
                </c:pt>
                <c:pt idx="1576">
                  <c:v>196</c:v>
                </c:pt>
                <c:pt idx="1577">
                  <c:v>196</c:v>
                </c:pt>
                <c:pt idx="1578">
                  <c:v>195</c:v>
                </c:pt>
                <c:pt idx="1579">
                  <c:v>195</c:v>
                </c:pt>
                <c:pt idx="1580">
                  <c:v>195</c:v>
                </c:pt>
                <c:pt idx="1581">
                  <c:v>194</c:v>
                </c:pt>
                <c:pt idx="1582">
                  <c:v>194</c:v>
                </c:pt>
                <c:pt idx="1583">
                  <c:v>194</c:v>
                </c:pt>
                <c:pt idx="1584">
                  <c:v>194</c:v>
                </c:pt>
                <c:pt idx="1585">
                  <c:v>193</c:v>
                </c:pt>
                <c:pt idx="1586">
                  <c:v>193</c:v>
                </c:pt>
                <c:pt idx="1587">
                  <c:v>192</c:v>
                </c:pt>
                <c:pt idx="1588">
                  <c:v>192</c:v>
                </c:pt>
                <c:pt idx="1589">
                  <c:v>191</c:v>
                </c:pt>
                <c:pt idx="1590">
                  <c:v>191</c:v>
                </c:pt>
                <c:pt idx="1591">
                  <c:v>190</c:v>
                </c:pt>
                <c:pt idx="1592">
                  <c:v>190</c:v>
                </c:pt>
                <c:pt idx="1593">
                  <c:v>190</c:v>
                </c:pt>
                <c:pt idx="1594">
                  <c:v>189</c:v>
                </c:pt>
                <c:pt idx="1595">
                  <c:v>189</c:v>
                </c:pt>
                <c:pt idx="1596">
                  <c:v>188</c:v>
                </c:pt>
                <c:pt idx="1597">
                  <c:v>188</c:v>
                </c:pt>
                <c:pt idx="1598">
                  <c:v>188</c:v>
                </c:pt>
                <c:pt idx="1599">
                  <c:v>186</c:v>
                </c:pt>
                <c:pt idx="1600">
                  <c:v>186</c:v>
                </c:pt>
                <c:pt idx="1601">
                  <c:v>185</c:v>
                </c:pt>
                <c:pt idx="1602">
                  <c:v>184</c:v>
                </c:pt>
                <c:pt idx="1603">
                  <c:v>184</c:v>
                </c:pt>
                <c:pt idx="1604">
                  <c:v>183</c:v>
                </c:pt>
                <c:pt idx="1605">
                  <c:v>183</c:v>
                </c:pt>
                <c:pt idx="1606">
                  <c:v>183</c:v>
                </c:pt>
                <c:pt idx="1607">
                  <c:v>183</c:v>
                </c:pt>
                <c:pt idx="1608">
                  <c:v>182</c:v>
                </c:pt>
                <c:pt idx="1609">
                  <c:v>182</c:v>
                </c:pt>
                <c:pt idx="1610">
                  <c:v>181</c:v>
                </c:pt>
                <c:pt idx="1611">
                  <c:v>181</c:v>
                </c:pt>
                <c:pt idx="1612">
                  <c:v>179</c:v>
                </c:pt>
                <c:pt idx="1613">
                  <c:v>179</c:v>
                </c:pt>
                <c:pt idx="1614">
                  <c:v>178</c:v>
                </c:pt>
                <c:pt idx="1615">
                  <c:v>178</c:v>
                </c:pt>
                <c:pt idx="1616">
                  <c:v>177</c:v>
                </c:pt>
                <c:pt idx="1617">
                  <c:v>177</c:v>
                </c:pt>
                <c:pt idx="1618">
                  <c:v>177</c:v>
                </c:pt>
                <c:pt idx="1619">
                  <c:v>176</c:v>
                </c:pt>
                <c:pt idx="1620">
                  <c:v>176</c:v>
                </c:pt>
                <c:pt idx="1621">
                  <c:v>175</c:v>
                </c:pt>
                <c:pt idx="1622">
                  <c:v>175</c:v>
                </c:pt>
                <c:pt idx="1623">
                  <c:v>174</c:v>
                </c:pt>
                <c:pt idx="1624">
                  <c:v>173</c:v>
                </c:pt>
                <c:pt idx="1625">
                  <c:v>172</c:v>
                </c:pt>
                <c:pt idx="1626">
                  <c:v>172</c:v>
                </c:pt>
                <c:pt idx="1627">
                  <c:v>171</c:v>
                </c:pt>
                <c:pt idx="1628">
                  <c:v>170</c:v>
                </c:pt>
                <c:pt idx="1629">
                  <c:v>169</c:v>
                </c:pt>
                <c:pt idx="1630">
                  <c:v>168</c:v>
                </c:pt>
                <c:pt idx="1631">
                  <c:v>168</c:v>
                </c:pt>
                <c:pt idx="1632">
                  <c:v>168</c:v>
                </c:pt>
                <c:pt idx="1633">
                  <c:v>168</c:v>
                </c:pt>
                <c:pt idx="1634">
                  <c:v>167</c:v>
                </c:pt>
                <c:pt idx="1635">
                  <c:v>167</c:v>
                </c:pt>
                <c:pt idx="1636">
                  <c:v>167</c:v>
                </c:pt>
                <c:pt idx="1637">
                  <c:v>167</c:v>
                </c:pt>
                <c:pt idx="1638">
                  <c:v>166</c:v>
                </c:pt>
                <c:pt idx="1639">
                  <c:v>165</c:v>
                </c:pt>
                <c:pt idx="1640">
                  <c:v>164</c:v>
                </c:pt>
                <c:pt idx="1641">
                  <c:v>163</c:v>
                </c:pt>
                <c:pt idx="1642">
                  <c:v>163</c:v>
                </c:pt>
                <c:pt idx="1643">
                  <c:v>162</c:v>
                </c:pt>
                <c:pt idx="1644">
                  <c:v>161</c:v>
                </c:pt>
                <c:pt idx="1645">
                  <c:v>161</c:v>
                </c:pt>
                <c:pt idx="1646">
                  <c:v>161</c:v>
                </c:pt>
                <c:pt idx="1647">
                  <c:v>160</c:v>
                </c:pt>
                <c:pt idx="1648">
                  <c:v>160</c:v>
                </c:pt>
                <c:pt idx="1649">
                  <c:v>160</c:v>
                </c:pt>
                <c:pt idx="1650">
                  <c:v>160</c:v>
                </c:pt>
                <c:pt idx="1651">
                  <c:v>159</c:v>
                </c:pt>
                <c:pt idx="1652">
                  <c:v>157</c:v>
                </c:pt>
                <c:pt idx="1653">
                  <c:v>157</c:v>
                </c:pt>
                <c:pt idx="1654">
                  <c:v>157</c:v>
                </c:pt>
                <c:pt idx="1655">
                  <c:v>157</c:v>
                </c:pt>
                <c:pt idx="1656">
                  <c:v>156</c:v>
                </c:pt>
                <c:pt idx="1657">
                  <c:v>156</c:v>
                </c:pt>
                <c:pt idx="1658">
                  <c:v>156</c:v>
                </c:pt>
                <c:pt idx="1659">
                  <c:v>155</c:v>
                </c:pt>
                <c:pt idx="1660">
                  <c:v>155</c:v>
                </c:pt>
                <c:pt idx="1661">
                  <c:v>154</c:v>
                </c:pt>
                <c:pt idx="1662">
                  <c:v>154</c:v>
                </c:pt>
                <c:pt idx="1663">
                  <c:v>154</c:v>
                </c:pt>
                <c:pt idx="1664">
                  <c:v>153</c:v>
                </c:pt>
                <c:pt idx="1665">
                  <c:v>153</c:v>
                </c:pt>
                <c:pt idx="1666">
                  <c:v>153</c:v>
                </c:pt>
                <c:pt idx="1667">
                  <c:v>152</c:v>
                </c:pt>
                <c:pt idx="1668">
                  <c:v>152</c:v>
                </c:pt>
                <c:pt idx="1669">
                  <c:v>151</c:v>
                </c:pt>
                <c:pt idx="1670">
                  <c:v>150</c:v>
                </c:pt>
                <c:pt idx="1671">
                  <c:v>150</c:v>
                </c:pt>
                <c:pt idx="1672">
                  <c:v>149</c:v>
                </c:pt>
                <c:pt idx="1673">
                  <c:v>149</c:v>
                </c:pt>
                <c:pt idx="1674">
                  <c:v>149</c:v>
                </c:pt>
                <c:pt idx="1675">
                  <c:v>149</c:v>
                </c:pt>
                <c:pt idx="1676">
                  <c:v>149</c:v>
                </c:pt>
                <c:pt idx="1677">
                  <c:v>148</c:v>
                </c:pt>
                <c:pt idx="1678">
                  <c:v>148</c:v>
                </c:pt>
                <c:pt idx="1679">
                  <c:v>148</c:v>
                </c:pt>
                <c:pt idx="1680">
                  <c:v>147</c:v>
                </c:pt>
                <c:pt idx="1681">
                  <c:v>147</c:v>
                </c:pt>
                <c:pt idx="1682">
                  <c:v>147</c:v>
                </c:pt>
                <c:pt idx="1683">
                  <c:v>147</c:v>
                </c:pt>
                <c:pt idx="1684">
                  <c:v>146</c:v>
                </c:pt>
                <c:pt idx="1685">
                  <c:v>146</c:v>
                </c:pt>
                <c:pt idx="1686">
                  <c:v>146</c:v>
                </c:pt>
                <c:pt idx="1687">
                  <c:v>145</c:v>
                </c:pt>
                <c:pt idx="1688">
                  <c:v>145</c:v>
                </c:pt>
                <c:pt idx="1689">
                  <c:v>144</c:v>
                </c:pt>
                <c:pt idx="1690">
                  <c:v>144</c:v>
                </c:pt>
                <c:pt idx="1691">
                  <c:v>144</c:v>
                </c:pt>
                <c:pt idx="1692">
                  <c:v>144</c:v>
                </c:pt>
                <c:pt idx="1693">
                  <c:v>144</c:v>
                </c:pt>
                <c:pt idx="1694">
                  <c:v>143</c:v>
                </c:pt>
                <c:pt idx="1695">
                  <c:v>143</c:v>
                </c:pt>
                <c:pt idx="1696">
                  <c:v>143</c:v>
                </c:pt>
                <c:pt idx="1697">
                  <c:v>143</c:v>
                </c:pt>
                <c:pt idx="1698">
                  <c:v>142</c:v>
                </c:pt>
                <c:pt idx="1699">
                  <c:v>142</c:v>
                </c:pt>
                <c:pt idx="1700">
                  <c:v>142</c:v>
                </c:pt>
                <c:pt idx="1701">
                  <c:v>141</c:v>
                </c:pt>
                <c:pt idx="1702">
                  <c:v>141</c:v>
                </c:pt>
                <c:pt idx="1703">
                  <c:v>141</c:v>
                </c:pt>
                <c:pt idx="1704">
                  <c:v>141</c:v>
                </c:pt>
                <c:pt idx="1705">
                  <c:v>141</c:v>
                </c:pt>
                <c:pt idx="1706">
                  <c:v>141</c:v>
                </c:pt>
                <c:pt idx="1707">
                  <c:v>140</c:v>
                </c:pt>
                <c:pt idx="1708">
                  <c:v>140</c:v>
                </c:pt>
                <c:pt idx="1709">
                  <c:v>140</c:v>
                </c:pt>
                <c:pt idx="1710">
                  <c:v>139</c:v>
                </c:pt>
                <c:pt idx="1711">
                  <c:v>139</c:v>
                </c:pt>
                <c:pt idx="1712">
                  <c:v>138</c:v>
                </c:pt>
                <c:pt idx="1713">
                  <c:v>137</c:v>
                </c:pt>
                <c:pt idx="1714">
                  <c:v>137</c:v>
                </c:pt>
                <c:pt idx="1715">
                  <c:v>137</c:v>
                </c:pt>
                <c:pt idx="1716">
                  <c:v>137</c:v>
                </c:pt>
                <c:pt idx="1717">
                  <c:v>137</c:v>
                </c:pt>
                <c:pt idx="1718">
                  <c:v>136</c:v>
                </c:pt>
                <c:pt idx="1719">
                  <c:v>136</c:v>
                </c:pt>
                <c:pt idx="1720">
                  <c:v>135</c:v>
                </c:pt>
                <c:pt idx="1721">
                  <c:v>135</c:v>
                </c:pt>
                <c:pt idx="1722">
                  <c:v>134</c:v>
                </c:pt>
                <c:pt idx="1723">
                  <c:v>133</c:v>
                </c:pt>
                <c:pt idx="1724">
                  <c:v>133</c:v>
                </c:pt>
                <c:pt idx="1725">
                  <c:v>133</c:v>
                </c:pt>
                <c:pt idx="1726">
                  <c:v>133</c:v>
                </c:pt>
                <c:pt idx="1727">
                  <c:v>132</c:v>
                </c:pt>
                <c:pt idx="1728">
                  <c:v>132</c:v>
                </c:pt>
                <c:pt idx="1729">
                  <c:v>132</c:v>
                </c:pt>
                <c:pt idx="1730">
                  <c:v>132</c:v>
                </c:pt>
                <c:pt idx="1731">
                  <c:v>131</c:v>
                </c:pt>
                <c:pt idx="1732">
                  <c:v>131</c:v>
                </c:pt>
                <c:pt idx="1733">
                  <c:v>131</c:v>
                </c:pt>
                <c:pt idx="1734">
                  <c:v>131</c:v>
                </c:pt>
                <c:pt idx="1735">
                  <c:v>131</c:v>
                </c:pt>
                <c:pt idx="1736">
                  <c:v>130</c:v>
                </c:pt>
                <c:pt idx="1737">
                  <c:v>130</c:v>
                </c:pt>
                <c:pt idx="1738">
                  <c:v>129</c:v>
                </c:pt>
                <c:pt idx="1739">
                  <c:v>129</c:v>
                </c:pt>
                <c:pt idx="1740">
                  <c:v>129</c:v>
                </c:pt>
                <c:pt idx="1741">
                  <c:v>128</c:v>
                </c:pt>
                <c:pt idx="1742">
                  <c:v>128</c:v>
                </c:pt>
                <c:pt idx="1743">
                  <c:v>127</c:v>
                </c:pt>
                <c:pt idx="1744">
                  <c:v>127</c:v>
                </c:pt>
                <c:pt idx="1745">
                  <c:v>126</c:v>
                </c:pt>
                <c:pt idx="1746">
                  <c:v>126</c:v>
                </c:pt>
                <c:pt idx="1747">
                  <c:v>126</c:v>
                </c:pt>
                <c:pt idx="1748">
                  <c:v>126</c:v>
                </c:pt>
                <c:pt idx="1749">
                  <c:v>125</c:v>
                </c:pt>
                <c:pt idx="1750">
                  <c:v>125</c:v>
                </c:pt>
                <c:pt idx="1751">
                  <c:v>124</c:v>
                </c:pt>
                <c:pt idx="1752">
                  <c:v>123</c:v>
                </c:pt>
                <c:pt idx="1753">
                  <c:v>122</c:v>
                </c:pt>
                <c:pt idx="1754">
                  <c:v>121</c:v>
                </c:pt>
                <c:pt idx="1755">
                  <c:v>121</c:v>
                </c:pt>
                <c:pt idx="1756">
                  <c:v>121</c:v>
                </c:pt>
                <c:pt idx="1757">
                  <c:v>121</c:v>
                </c:pt>
                <c:pt idx="1758">
                  <c:v>121</c:v>
                </c:pt>
                <c:pt idx="1759">
                  <c:v>120</c:v>
                </c:pt>
                <c:pt idx="1760">
                  <c:v>120</c:v>
                </c:pt>
                <c:pt idx="1761">
                  <c:v>120</c:v>
                </c:pt>
                <c:pt idx="1762">
                  <c:v>119</c:v>
                </c:pt>
                <c:pt idx="1763">
                  <c:v>119</c:v>
                </c:pt>
                <c:pt idx="1764">
                  <c:v>119</c:v>
                </c:pt>
                <c:pt idx="1765">
                  <c:v>119</c:v>
                </c:pt>
                <c:pt idx="1766">
                  <c:v>119</c:v>
                </c:pt>
                <c:pt idx="1767">
                  <c:v>119</c:v>
                </c:pt>
                <c:pt idx="1768">
                  <c:v>118</c:v>
                </c:pt>
                <c:pt idx="1769">
                  <c:v>118</c:v>
                </c:pt>
                <c:pt idx="1770">
                  <c:v>118</c:v>
                </c:pt>
                <c:pt idx="1771">
                  <c:v>116</c:v>
                </c:pt>
                <c:pt idx="1772">
                  <c:v>114</c:v>
                </c:pt>
                <c:pt idx="1773">
                  <c:v>113</c:v>
                </c:pt>
                <c:pt idx="1774">
                  <c:v>113</c:v>
                </c:pt>
                <c:pt idx="1775">
                  <c:v>112</c:v>
                </c:pt>
                <c:pt idx="1776">
                  <c:v>112</c:v>
                </c:pt>
                <c:pt idx="1777">
                  <c:v>112</c:v>
                </c:pt>
                <c:pt idx="1778">
                  <c:v>111</c:v>
                </c:pt>
                <c:pt idx="1779">
                  <c:v>111</c:v>
                </c:pt>
                <c:pt idx="1780">
                  <c:v>110</c:v>
                </c:pt>
                <c:pt idx="1781">
                  <c:v>110</c:v>
                </c:pt>
                <c:pt idx="1782">
                  <c:v>110</c:v>
                </c:pt>
                <c:pt idx="1783">
                  <c:v>110</c:v>
                </c:pt>
                <c:pt idx="1784">
                  <c:v>110</c:v>
                </c:pt>
                <c:pt idx="1785">
                  <c:v>109</c:v>
                </c:pt>
                <c:pt idx="1786">
                  <c:v>109</c:v>
                </c:pt>
                <c:pt idx="1787">
                  <c:v>107</c:v>
                </c:pt>
                <c:pt idx="1788">
                  <c:v>106</c:v>
                </c:pt>
                <c:pt idx="1789">
                  <c:v>106</c:v>
                </c:pt>
                <c:pt idx="1790">
                  <c:v>105</c:v>
                </c:pt>
                <c:pt idx="1791">
                  <c:v>105</c:v>
                </c:pt>
                <c:pt idx="1792">
                  <c:v>105</c:v>
                </c:pt>
                <c:pt idx="1793">
                  <c:v>103</c:v>
                </c:pt>
                <c:pt idx="1794">
                  <c:v>103</c:v>
                </c:pt>
                <c:pt idx="1795">
                  <c:v>103</c:v>
                </c:pt>
                <c:pt idx="1796">
                  <c:v>103</c:v>
                </c:pt>
                <c:pt idx="1797">
                  <c:v>103</c:v>
                </c:pt>
                <c:pt idx="1798">
                  <c:v>102</c:v>
                </c:pt>
                <c:pt idx="1799">
                  <c:v>102</c:v>
                </c:pt>
                <c:pt idx="1800">
                  <c:v>101</c:v>
                </c:pt>
                <c:pt idx="1801">
                  <c:v>101</c:v>
                </c:pt>
                <c:pt idx="1802">
                  <c:v>101</c:v>
                </c:pt>
                <c:pt idx="1803">
                  <c:v>100</c:v>
                </c:pt>
                <c:pt idx="1804">
                  <c:v>100</c:v>
                </c:pt>
                <c:pt idx="1805">
                  <c:v>99</c:v>
                </c:pt>
                <c:pt idx="1806">
                  <c:v>99</c:v>
                </c:pt>
                <c:pt idx="1807">
                  <c:v>98</c:v>
                </c:pt>
                <c:pt idx="1808">
                  <c:v>98</c:v>
                </c:pt>
                <c:pt idx="1809">
                  <c:v>97</c:v>
                </c:pt>
                <c:pt idx="1810">
                  <c:v>97</c:v>
                </c:pt>
                <c:pt idx="1811">
                  <c:v>97</c:v>
                </c:pt>
                <c:pt idx="1812">
                  <c:v>96</c:v>
                </c:pt>
                <c:pt idx="1813">
                  <c:v>96</c:v>
                </c:pt>
                <c:pt idx="1814">
                  <c:v>96</c:v>
                </c:pt>
                <c:pt idx="1815">
                  <c:v>96</c:v>
                </c:pt>
                <c:pt idx="1816">
                  <c:v>96</c:v>
                </c:pt>
                <c:pt idx="1817">
                  <c:v>96</c:v>
                </c:pt>
                <c:pt idx="1818">
                  <c:v>96</c:v>
                </c:pt>
                <c:pt idx="1819">
                  <c:v>95</c:v>
                </c:pt>
                <c:pt idx="1820">
                  <c:v>94</c:v>
                </c:pt>
                <c:pt idx="1821">
                  <c:v>94</c:v>
                </c:pt>
                <c:pt idx="1822">
                  <c:v>94</c:v>
                </c:pt>
                <c:pt idx="1823">
                  <c:v>93</c:v>
                </c:pt>
                <c:pt idx="1824">
                  <c:v>93</c:v>
                </c:pt>
                <c:pt idx="1825">
                  <c:v>93</c:v>
                </c:pt>
                <c:pt idx="1826">
                  <c:v>93</c:v>
                </c:pt>
                <c:pt idx="1827">
                  <c:v>92</c:v>
                </c:pt>
                <c:pt idx="1828">
                  <c:v>92</c:v>
                </c:pt>
                <c:pt idx="1829">
                  <c:v>92</c:v>
                </c:pt>
                <c:pt idx="1830">
                  <c:v>92</c:v>
                </c:pt>
                <c:pt idx="1831">
                  <c:v>92</c:v>
                </c:pt>
                <c:pt idx="1832">
                  <c:v>91</c:v>
                </c:pt>
                <c:pt idx="1833">
                  <c:v>91</c:v>
                </c:pt>
                <c:pt idx="1834">
                  <c:v>91</c:v>
                </c:pt>
                <c:pt idx="1835">
                  <c:v>91</c:v>
                </c:pt>
                <c:pt idx="1836">
                  <c:v>91</c:v>
                </c:pt>
                <c:pt idx="1837">
                  <c:v>91</c:v>
                </c:pt>
                <c:pt idx="1838">
                  <c:v>91</c:v>
                </c:pt>
                <c:pt idx="1839">
                  <c:v>90</c:v>
                </c:pt>
                <c:pt idx="1840">
                  <c:v>90</c:v>
                </c:pt>
                <c:pt idx="1841">
                  <c:v>90</c:v>
                </c:pt>
                <c:pt idx="1842">
                  <c:v>89</c:v>
                </c:pt>
                <c:pt idx="1843">
                  <c:v>89</c:v>
                </c:pt>
                <c:pt idx="1844">
                  <c:v>89</c:v>
                </c:pt>
                <c:pt idx="1845">
                  <c:v>89</c:v>
                </c:pt>
                <c:pt idx="1846">
                  <c:v>88</c:v>
                </c:pt>
                <c:pt idx="1847">
                  <c:v>88</c:v>
                </c:pt>
                <c:pt idx="1848">
                  <c:v>88</c:v>
                </c:pt>
                <c:pt idx="1849">
                  <c:v>88</c:v>
                </c:pt>
                <c:pt idx="1850">
                  <c:v>88</c:v>
                </c:pt>
                <c:pt idx="1851">
                  <c:v>87</c:v>
                </c:pt>
                <c:pt idx="1852">
                  <c:v>87</c:v>
                </c:pt>
                <c:pt idx="1853">
                  <c:v>87</c:v>
                </c:pt>
                <c:pt idx="1854">
                  <c:v>87</c:v>
                </c:pt>
                <c:pt idx="1855">
                  <c:v>87</c:v>
                </c:pt>
                <c:pt idx="1856">
                  <c:v>87</c:v>
                </c:pt>
                <c:pt idx="1857">
                  <c:v>87</c:v>
                </c:pt>
                <c:pt idx="1858">
                  <c:v>87</c:v>
                </c:pt>
                <c:pt idx="1859">
                  <c:v>87</c:v>
                </c:pt>
                <c:pt idx="1860">
                  <c:v>87</c:v>
                </c:pt>
                <c:pt idx="1861">
                  <c:v>87</c:v>
                </c:pt>
                <c:pt idx="1862">
                  <c:v>86</c:v>
                </c:pt>
                <c:pt idx="1863">
                  <c:v>85</c:v>
                </c:pt>
                <c:pt idx="1864">
                  <c:v>85</c:v>
                </c:pt>
                <c:pt idx="1865">
                  <c:v>85</c:v>
                </c:pt>
                <c:pt idx="1866">
                  <c:v>85</c:v>
                </c:pt>
                <c:pt idx="1867">
                  <c:v>85</c:v>
                </c:pt>
                <c:pt idx="1868">
                  <c:v>85</c:v>
                </c:pt>
                <c:pt idx="1869">
                  <c:v>84</c:v>
                </c:pt>
                <c:pt idx="1870">
                  <c:v>84</c:v>
                </c:pt>
                <c:pt idx="1871">
                  <c:v>84</c:v>
                </c:pt>
                <c:pt idx="1872">
                  <c:v>84</c:v>
                </c:pt>
                <c:pt idx="1873">
                  <c:v>84</c:v>
                </c:pt>
                <c:pt idx="1874">
                  <c:v>84</c:v>
                </c:pt>
                <c:pt idx="1875">
                  <c:v>84</c:v>
                </c:pt>
                <c:pt idx="1876">
                  <c:v>84</c:v>
                </c:pt>
                <c:pt idx="1877">
                  <c:v>83</c:v>
                </c:pt>
                <c:pt idx="1878">
                  <c:v>83</c:v>
                </c:pt>
                <c:pt idx="1879">
                  <c:v>83</c:v>
                </c:pt>
                <c:pt idx="1880">
                  <c:v>83</c:v>
                </c:pt>
                <c:pt idx="1881">
                  <c:v>83</c:v>
                </c:pt>
                <c:pt idx="1882">
                  <c:v>82</c:v>
                </c:pt>
                <c:pt idx="1883">
                  <c:v>82</c:v>
                </c:pt>
                <c:pt idx="1884">
                  <c:v>82</c:v>
                </c:pt>
                <c:pt idx="1885">
                  <c:v>82</c:v>
                </c:pt>
                <c:pt idx="1886">
                  <c:v>82</c:v>
                </c:pt>
                <c:pt idx="1887">
                  <c:v>81</c:v>
                </c:pt>
                <c:pt idx="1888">
                  <c:v>81</c:v>
                </c:pt>
                <c:pt idx="1889">
                  <c:v>81</c:v>
                </c:pt>
                <c:pt idx="1890">
                  <c:v>81</c:v>
                </c:pt>
                <c:pt idx="1891">
                  <c:v>81</c:v>
                </c:pt>
                <c:pt idx="1892">
                  <c:v>81</c:v>
                </c:pt>
                <c:pt idx="1893">
                  <c:v>80</c:v>
                </c:pt>
                <c:pt idx="1894">
                  <c:v>80</c:v>
                </c:pt>
                <c:pt idx="1895">
                  <c:v>80</c:v>
                </c:pt>
                <c:pt idx="1896">
                  <c:v>80</c:v>
                </c:pt>
                <c:pt idx="1897">
                  <c:v>80</c:v>
                </c:pt>
                <c:pt idx="1898">
                  <c:v>80</c:v>
                </c:pt>
                <c:pt idx="1899">
                  <c:v>79</c:v>
                </c:pt>
                <c:pt idx="1900">
                  <c:v>79</c:v>
                </c:pt>
                <c:pt idx="1901">
                  <c:v>79</c:v>
                </c:pt>
                <c:pt idx="1902">
                  <c:v>79</c:v>
                </c:pt>
                <c:pt idx="1903">
                  <c:v>79</c:v>
                </c:pt>
                <c:pt idx="1904">
                  <c:v>79</c:v>
                </c:pt>
                <c:pt idx="1905">
                  <c:v>79</c:v>
                </c:pt>
                <c:pt idx="1906">
                  <c:v>79</c:v>
                </c:pt>
                <c:pt idx="1907">
                  <c:v>78</c:v>
                </c:pt>
                <c:pt idx="1908">
                  <c:v>78</c:v>
                </c:pt>
                <c:pt idx="1909">
                  <c:v>78</c:v>
                </c:pt>
                <c:pt idx="1910">
                  <c:v>78</c:v>
                </c:pt>
                <c:pt idx="1911">
                  <c:v>78</c:v>
                </c:pt>
                <c:pt idx="1912">
                  <c:v>78</c:v>
                </c:pt>
                <c:pt idx="1913">
                  <c:v>78</c:v>
                </c:pt>
                <c:pt idx="1914">
                  <c:v>77</c:v>
                </c:pt>
                <c:pt idx="1915">
                  <c:v>77</c:v>
                </c:pt>
                <c:pt idx="1916">
                  <c:v>77</c:v>
                </c:pt>
                <c:pt idx="1917">
                  <c:v>77</c:v>
                </c:pt>
                <c:pt idx="1918">
                  <c:v>77</c:v>
                </c:pt>
                <c:pt idx="1919">
                  <c:v>77</c:v>
                </c:pt>
                <c:pt idx="1920">
                  <c:v>77</c:v>
                </c:pt>
                <c:pt idx="1921">
                  <c:v>77</c:v>
                </c:pt>
                <c:pt idx="1922">
                  <c:v>77</c:v>
                </c:pt>
                <c:pt idx="1923">
                  <c:v>77</c:v>
                </c:pt>
                <c:pt idx="1924">
                  <c:v>77</c:v>
                </c:pt>
                <c:pt idx="1925">
                  <c:v>76</c:v>
                </c:pt>
                <c:pt idx="1926">
                  <c:v>76</c:v>
                </c:pt>
                <c:pt idx="1927">
                  <c:v>76</c:v>
                </c:pt>
                <c:pt idx="1928">
                  <c:v>76</c:v>
                </c:pt>
                <c:pt idx="1929">
                  <c:v>76</c:v>
                </c:pt>
                <c:pt idx="1930">
                  <c:v>76</c:v>
                </c:pt>
                <c:pt idx="1931">
                  <c:v>76</c:v>
                </c:pt>
                <c:pt idx="1932">
                  <c:v>76</c:v>
                </c:pt>
                <c:pt idx="1933">
                  <c:v>76</c:v>
                </c:pt>
                <c:pt idx="1934">
                  <c:v>76</c:v>
                </c:pt>
                <c:pt idx="1935">
                  <c:v>76</c:v>
                </c:pt>
                <c:pt idx="1936">
                  <c:v>76</c:v>
                </c:pt>
                <c:pt idx="1937">
                  <c:v>76</c:v>
                </c:pt>
                <c:pt idx="1938">
                  <c:v>75</c:v>
                </c:pt>
                <c:pt idx="1939">
                  <c:v>75</c:v>
                </c:pt>
                <c:pt idx="1940">
                  <c:v>75</c:v>
                </c:pt>
                <c:pt idx="1941">
                  <c:v>75</c:v>
                </c:pt>
                <c:pt idx="1942">
                  <c:v>75</c:v>
                </c:pt>
                <c:pt idx="1943">
                  <c:v>75</c:v>
                </c:pt>
                <c:pt idx="1944">
                  <c:v>75</c:v>
                </c:pt>
                <c:pt idx="1945">
                  <c:v>75</c:v>
                </c:pt>
                <c:pt idx="1946">
                  <c:v>75</c:v>
                </c:pt>
                <c:pt idx="1947">
                  <c:v>75</c:v>
                </c:pt>
                <c:pt idx="1948">
                  <c:v>75</c:v>
                </c:pt>
                <c:pt idx="1949">
                  <c:v>75</c:v>
                </c:pt>
                <c:pt idx="1950">
                  <c:v>75</c:v>
                </c:pt>
                <c:pt idx="1951">
                  <c:v>74</c:v>
                </c:pt>
                <c:pt idx="1952">
                  <c:v>74</c:v>
                </c:pt>
                <c:pt idx="1953">
                  <c:v>74</c:v>
                </c:pt>
                <c:pt idx="1954">
                  <c:v>74</c:v>
                </c:pt>
                <c:pt idx="1955">
                  <c:v>74</c:v>
                </c:pt>
                <c:pt idx="1956">
                  <c:v>74</c:v>
                </c:pt>
                <c:pt idx="1957">
                  <c:v>74</c:v>
                </c:pt>
                <c:pt idx="1958">
                  <c:v>74</c:v>
                </c:pt>
                <c:pt idx="1959">
                  <c:v>74</c:v>
                </c:pt>
                <c:pt idx="1960">
                  <c:v>74</c:v>
                </c:pt>
                <c:pt idx="1961">
                  <c:v>74</c:v>
                </c:pt>
                <c:pt idx="1962">
                  <c:v>74</c:v>
                </c:pt>
                <c:pt idx="1963">
                  <c:v>73</c:v>
                </c:pt>
                <c:pt idx="1964">
                  <c:v>73</c:v>
                </c:pt>
                <c:pt idx="1965">
                  <c:v>73</c:v>
                </c:pt>
                <c:pt idx="1966">
                  <c:v>73</c:v>
                </c:pt>
                <c:pt idx="1967">
                  <c:v>73</c:v>
                </c:pt>
                <c:pt idx="1968">
                  <c:v>73</c:v>
                </c:pt>
                <c:pt idx="1969">
                  <c:v>73</c:v>
                </c:pt>
                <c:pt idx="1970">
                  <c:v>73</c:v>
                </c:pt>
                <c:pt idx="1971">
                  <c:v>73</c:v>
                </c:pt>
                <c:pt idx="1972">
                  <c:v>73</c:v>
                </c:pt>
                <c:pt idx="1973">
                  <c:v>73</c:v>
                </c:pt>
                <c:pt idx="1974">
                  <c:v>73</c:v>
                </c:pt>
                <c:pt idx="1975">
                  <c:v>73</c:v>
                </c:pt>
                <c:pt idx="1976">
                  <c:v>73</c:v>
                </c:pt>
                <c:pt idx="1977">
                  <c:v>73</c:v>
                </c:pt>
                <c:pt idx="1978">
                  <c:v>73</c:v>
                </c:pt>
                <c:pt idx="1979">
                  <c:v>73</c:v>
                </c:pt>
                <c:pt idx="1980">
                  <c:v>72</c:v>
                </c:pt>
                <c:pt idx="1981">
                  <c:v>72</c:v>
                </c:pt>
                <c:pt idx="1982">
                  <c:v>72</c:v>
                </c:pt>
                <c:pt idx="1983">
                  <c:v>72</c:v>
                </c:pt>
                <c:pt idx="1984">
                  <c:v>72</c:v>
                </c:pt>
                <c:pt idx="1985">
                  <c:v>72</c:v>
                </c:pt>
                <c:pt idx="1986">
                  <c:v>72</c:v>
                </c:pt>
                <c:pt idx="1987">
                  <c:v>72</c:v>
                </c:pt>
                <c:pt idx="1988">
                  <c:v>72</c:v>
                </c:pt>
                <c:pt idx="1989">
                  <c:v>72</c:v>
                </c:pt>
                <c:pt idx="1990">
                  <c:v>72</c:v>
                </c:pt>
                <c:pt idx="1991">
                  <c:v>71</c:v>
                </c:pt>
                <c:pt idx="1992">
                  <c:v>71</c:v>
                </c:pt>
                <c:pt idx="1993">
                  <c:v>71</c:v>
                </c:pt>
                <c:pt idx="1994">
                  <c:v>71</c:v>
                </c:pt>
                <c:pt idx="1995">
                  <c:v>71</c:v>
                </c:pt>
                <c:pt idx="1996">
                  <c:v>71</c:v>
                </c:pt>
                <c:pt idx="1997">
                  <c:v>71</c:v>
                </c:pt>
                <c:pt idx="1998">
                  <c:v>71</c:v>
                </c:pt>
                <c:pt idx="1999">
                  <c:v>71</c:v>
                </c:pt>
              </c:numCache>
            </c:numRef>
          </c:val>
          <c:extLst>
            <c:ext xmlns:c16="http://schemas.microsoft.com/office/drawing/2014/chart" uri="{C3380CC4-5D6E-409C-BE32-E72D297353CC}">
              <c16:uniqueId val="{00000000-4C11-4439-910A-D717233AC48B}"/>
            </c:ext>
          </c:extLst>
        </c:ser>
        <c:ser>
          <c:idx val="1"/>
          <c:order val="1"/>
          <c:tx>
            <c:strRef>
              <c:f>'EDA 12'!#REF!</c:f>
              <c:strCache>
                <c:ptCount val="1"/>
                <c:pt idx="0">
                  <c:v>#REF!</c:v>
                </c:pt>
              </c:strCache>
            </c:strRef>
          </c:tx>
          <c:spPr>
            <a:solidFill>
              <a:schemeClr val="accent2"/>
            </a:solidFill>
            <a:ln>
              <a:noFill/>
            </a:ln>
            <a:effectLst/>
          </c:spPr>
          <c:invertIfNegative val="0"/>
          <c:cat>
            <c:strRef>
              <c:f>'EDA 12'!$A$15:$A$2014</c:f>
              <c:strCache>
                <c:ptCount val="2000"/>
                <c:pt idx="0">
                  <c:v>Henan Normal University</c:v>
                </c:pt>
                <c:pt idx="1">
                  <c:v>University of Pau and Pays de l'Adour</c:v>
                </c:pt>
                <c:pt idx="2">
                  <c:v>Yuan Ze University</c:v>
                </c:pt>
                <c:pt idx="3">
                  <c:v>Dokuz EylÃƒÂ¼l University</c:v>
                </c:pt>
                <c:pt idx="4">
                  <c:v>University of Thessaly</c:v>
                </c:pt>
                <c:pt idx="5">
                  <c:v>Hunan Normal University</c:v>
                </c:pt>
                <c:pt idx="6">
                  <c:v>University of Hyderabad</c:v>
                </c:pt>
                <c:pt idx="7">
                  <c:v>Mansoura University</c:v>
                </c:pt>
                <c:pt idx="8">
                  <c:v>Shanghai Normal University</c:v>
                </c:pt>
                <c:pt idx="9">
                  <c:v>University of Chemistry and Technology, Prague</c:v>
                </c:pt>
                <c:pt idx="10">
                  <c:v>University of Wales, Trinity Saint David</c:v>
                </c:pt>
                <c:pt idx="11">
                  <c:v>Federal University of Santa Maria</c:v>
                </c:pt>
                <c:pt idx="12">
                  <c:v>Feng Chia University</c:v>
                </c:pt>
                <c:pt idx="13">
                  <c:v>Yangzhou University</c:v>
                </c:pt>
                <c:pt idx="14">
                  <c:v>Tarbiat Modares University</c:v>
                </c:pt>
                <c:pt idx="15">
                  <c:v>Harbin Engineering University</c:v>
                </c:pt>
                <c:pt idx="16">
                  <c:v>University of AlmerÃƒÂ­a</c:v>
                </c:pt>
                <c:pt idx="17">
                  <c:v>Shahid Beheshti University of Medical Sciences</c:v>
                </c:pt>
                <c:pt idx="18">
                  <c:v>BabeÃˆâ„¢-Bolyai University</c:v>
                </c:pt>
                <c:pt idx="19">
                  <c:v>University of Pau and Pays de l'Adour</c:v>
                </c:pt>
                <c:pt idx="20">
                  <c:v>University of the Algarve</c:v>
                </c:pt>
                <c:pt idx="21">
                  <c:v>Tianjin Medical University</c:v>
                </c:pt>
                <c:pt idx="22">
                  <c:v>Fu Jen Catholic University</c:v>
                </c:pt>
                <c:pt idx="23">
                  <c:v>Oakland University</c:v>
                </c:pt>
                <c:pt idx="24">
                  <c:v>South China Agricultural University</c:v>
                </c:pt>
                <c:pt idx="25">
                  <c:v>Federal University of ABC</c:v>
                </c:pt>
                <c:pt idx="26">
                  <c:v>Tehran University of Medical Sciences</c:v>
                </c:pt>
                <c:pt idx="27">
                  <c:v>University of Lleida</c:v>
                </c:pt>
                <c:pt idx="28">
                  <c:v>University of Basilicata</c:v>
                </c:pt>
                <c:pt idx="29">
                  <c:v>University of AlmerÃƒÂ­a</c:v>
                </c:pt>
                <c:pt idx="30">
                  <c:v>Teikyo University</c:v>
                </c:pt>
                <c:pt idx="31">
                  <c:v>Shaanxi Normal University</c:v>
                </c:pt>
                <c:pt idx="32">
                  <c:v>Magna GrÃƒÂ¦cia University of Catanzaro</c:v>
                </c:pt>
                <c:pt idx="33">
                  <c:v>Shiraz University</c:v>
                </c:pt>
                <c:pt idx="34">
                  <c:v>University of Valenciennes and Hainaut-Cambresis</c:v>
                </c:pt>
                <c:pt idx="35">
                  <c:v>Zhejiang University of Technology</c:v>
                </c:pt>
                <c:pt idx="36">
                  <c:v>Tamkang University</c:v>
                </c:pt>
                <c:pt idx="37">
                  <c:v>Southwest Jiaotong University</c:v>
                </c:pt>
                <c:pt idx="38">
                  <c:v>Shanghai Normal University</c:v>
                </c:pt>
                <c:pt idx="39">
                  <c:v>Federal University of Santa Maria</c:v>
                </c:pt>
                <c:pt idx="40">
                  <c:v>University of A CoruÃƒÂ±a</c:v>
                </c:pt>
                <c:pt idx="41">
                  <c:v>Public University of Navarre</c:v>
                </c:pt>
                <c:pt idx="42">
                  <c:v>University of Puerto Rico at MayagÃƒÂ¼ez</c:v>
                </c:pt>
                <c:pt idx="43">
                  <c:v>Hefei University of Technology</c:v>
                </c:pt>
                <c:pt idx="44">
                  <c:v>National Chung Cheng University</c:v>
                </c:pt>
                <c:pt idx="45">
                  <c:v>United Arab Emirates University</c:v>
                </c:pt>
                <c:pt idx="46">
                  <c:v>Yuan Ze University</c:v>
                </c:pt>
                <c:pt idx="47">
                  <c:v>Fu Jen Catholic University</c:v>
                </c:pt>
                <c:pt idx="48">
                  <c:v>Dokuz EylÃƒÂ¼l University</c:v>
                </c:pt>
                <c:pt idx="49">
                  <c:v>Alexandria University</c:v>
                </c:pt>
                <c:pt idx="50">
                  <c:v>University of Chemistry and Technology, Prague</c:v>
                </c:pt>
                <c:pt idx="51">
                  <c:v>I-Shou University</c:v>
                </c:pt>
                <c:pt idx="52">
                  <c:v>Wilfrid Laurier University</c:v>
                </c:pt>
                <c:pt idx="53">
                  <c:v>National Taipei University of Technology</c:v>
                </c:pt>
                <c:pt idx="54">
                  <c:v>Clarkson University</c:v>
                </c:pt>
                <c:pt idx="55">
                  <c:v>University of Camerino</c:v>
                </c:pt>
                <c:pt idx="56">
                  <c:v>Nanjing University of Aeronautics and Astronautics</c:v>
                </c:pt>
                <c:pt idx="57">
                  <c:v>Federal University of CearÃƒÂ¡</c:v>
                </c:pt>
                <c:pt idx="58">
                  <c:v>Hunan Normal University</c:v>
                </c:pt>
                <c:pt idx="59">
                  <c:v>Zhejiang Normal University</c:v>
                </c:pt>
                <c:pt idx="60">
                  <c:v>University of Brighton</c:v>
                </c:pt>
                <c:pt idx="61">
                  <c:v>All India Institute of Medical Sciences, New Delhi</c:v>
                </c:pt>
                <c:pt idx="62">
                  <c:v>National Taiwan Ocean University</c:v>
                </c:pt>
                <c:pt idx="63">
                  <c:v>Federal University of SÃƒÂ£o Carlos</c:v>
                </c:pt>
                <c:pt idx="64">
                  <c:v>Yangzhou University</c:v>
                </c:pt>
                <c:pt idx="65">
                  <c:v>National Dong Hwa University</c:v>
                </c:pt>
                <c:pt idx="66">
                  <c:v>Wright State University - Dayton</c:v>
                </c:pt>
                <c:pt idx="67">
                  <c:v>University of Southern Mississippi</c:v>
                </c:pt>
                <c:pt idx="68">
                  <c:v>Alexandria University</c:v>
                </c:pt>
                <c:pt idx="69">
                  <c:v>King Fahd University of Petroleum and Minerals</c:v>
                </c:pt>
                <c:pt idx="70">
                  <c:v>Zhejiang University of Technology</c:v>
                </c:pt>
                <c:pt idx="71">
                  <c:v>University of Maine (Le Mans)</c:v>
                </c:pt>
                <c:pt idx="72">
                  <c:v>National Taiwan University of Science and Technology</c:v>
                </c:pt>
                <c:pt idx="73">
                  <c:v>Tarbiat Modares University</c:v>
                </c:pt>
                <c:pt idx="74">
                  <c:v>University of Hyderabad</c:v>
                </c:pt>
                <c:pt idx="75">
                  <c:v>Chung Shan Medical University</c:v>
                </c:pt>
                <c:pt idx="76">
                  <c:v>Federal University of Bahia</c:v>
                </c:pt>
                <c:pt idx="77">
                  <c:v>Shanxi University</c:v>
                </c:pt>
                <c:pt idx="78">
                  <c:v>China Pharmaceutical University</c:v>
                </c:pt>
                <c:pt idx="79">
                  <c:v>National University of Rosario</c:v>
                </c:pt>
                <c:pt idx="80">
                  <c:v>Toho University</c:v>
                </c:pt>
                <c:pt idx="81">
                  <c:v>Xiangtan University</c:v>
                </c:pt>
                <c:pt idx="82">
                  <c:v>Amirkabir University of Technology</c:v>
                </c:pt>
                <c:pt idx="83">
                  <c:v>University of the Algarve</c:v>
                </c:pt>
                <c:pt idx="84">
                  <c:v>Western Michigan University</c:v>
                </c:pt>
                <c:pt idx="85">
                  <c:v>South China Agricultural University</c:v>
                </c:pt>
                <c:pt idx="86">
                  <c:v>Charles Darwin University</c:v>
                </c:pt>
                <c:pt idx="87">
                  <c:v>Mansoura University</c:v>
                </c:pt>
                <c:pt idx="88">
                  <c:v>Harbin Medical University</c:v>
                </c:pt>
                <c:pt idx="89">
                  <c:v>Feng Chia University</c:v>
                </c:pt>
                <c:pt idx="90">
                  <c:v>Nanjing University of Aeronautics and Astronautics</c:v>
                </c:pt>
                <c:pt idx="91">
                  <c:v>University of Cyprus</c:v>
                </c:pt>
                <c:pt idx="92">
                  <c:v>Guangxi University</c:v>
                </c:pt>
                <c:pt idx="93">
                  <c:v>National Chung Cheng University</c:v>
                </c:pt>
                <c:pt idx="94">
                  <c:v>University of Fukui</c:v>
                </c:pt>
                <c:pt idx="95">
                  <c:v>University of Southern Mississippi</c:v>
                </c:pt>
                <c:pt idx="96">
                  <c:v>Hallym University</c:v>
                </c:pt>
                <c:pt idx="97">
                  <c:v>Bilkent University</c:v>
                </c:pt>
                <c:pt idx="98">
                  <c:v>University of Extremadura</c:v>
                </c:pt>
                <c:pt idx="99">
                  <c:v>University of the Republic (Uruguay)</c:v>
                </c:pt>
                <c:pt idx="100">
                  <c:v>National University of Defense Technology</c:v>
                </c:pt>
                <c:pt idx="101">
                  <c:v>Oakland University</c:v>
                </c:pt>
                <c:pt idx="102">
                  <c:v>Xiangtan University</c:v>
                </c:pt>
                <c:pt idx="103">
                  <c:v>Southern Medical University</c:v>
                </c:pt>
                <c:pt idx="104">
                  <c:v>China Pharmaceutical University</c:v>
                </c:pt>
                <c:pt idx="105">
                  <c:v>Kurume University</c:v>
                </c:pt>
                <c:pt idx="106">
                  <c:v>University of Texas at El Paso</c:v>
                </c:pt>
                <c:pt idx="107">
                  <c:v>Northeastern University (China)</c:v>
                </c:pt>
                <c:pt idx="108">
                  <c:v>Teikyo University</c:v>
                </c:pt>
                <c:pt idx="109">
                  <c:v>Jiangnan University</c:v>
                </c:pt>
                <c:pt idx="110">
                  <c:v>Hallym University</c:v>
                </c:pt>
                <c:pt idx="111">
                  <c:v>Kyoto Prefectural University of Medicine</c:v>
                </c:pt>
                <c:pt idx="112">
                  <c:v>Florida Atlantic University</c:v>
                </c:pt>
                <c:pt idx="113">
                  <c:v>Federal University of Santa Catarina</c:v>
                </c:pt>
                <c:pt idx="114">
                  <c:v>Isfahan University of Technology</c:v>
                </c:pt>
                <c:pt idx="115">
                  <c:v>King Juan Carlos University</c:v>
                </c:pt>
                <c:pt idx="116">
                  <c:v>Showa University</c:v>
                </c:pt>
                <c:pt idx="117">
                  <c:v>Jikei University School of Medicine</c:v>
                </c:pt>
                <c:pt idx="118">
                  <c:v>University of the Republic (Uruguay)</c:v>
                </c:pt>
                <c:pt idx="119">
                  <c:v>University of Silesia</c:v>
                </c:pt>
                <c:pt idx="120">
                  <c:v>University of Augsburg</c:v>
                </c:pt>
                <c:pt idx="121">
                  <c:v>Gazi University</c:v>
                </c:pt>
                <c:pt idx="122">
                  <c:v>University of Oldenburg</c:v>
                </c:pt>
                <c:pt idx="123">
                  <c:v>Northwest A&amp;F University</c:v>
                </c:pt>
                <c:pt idx="124">
                  <c:v>Yanbian University</c:v>
                </c:pt>
                <c:pt idx="125">
                  <c:v>Wilfrid Laurier University</c:v>
                </c:pt>
                <c:pt idx="126">
                  <c:v>Sofia University</c:v>
                </c:pt>
                <c:pt idx="127">
                  <c:v>National Taiwan Normal University</c:v>
                </c:pt>
                <c:pt idx="128">
                  <c:v>University of Messina</c:v>
                </c:pt>
                <c:pt idx="129">
                  <c:v>WrocÃ…â€šaw University of Technology</c:v>
                </c:pt>
                <c:pt idx="130">
                  <c:v>Ain Shams University</c:v>
                </c:pt>
                <c:pt idx="131">
                  <c:v>Federal University of ABC</c:v>
                </c:pt>
                <c:pt idx="132">
                  <c:v>University of New Orleans</c:v>
                </c:pt>
                <c:pt idx="133">
                  <c:v>University of PÃƒÂ©cs</c:v>
                </c:pt>
                <c:pt idx="134">
                  <c:v>University of WrocÃ…â€šaw</c:v>
                </c:pt>
                <c:pt idx="135">
                  <c:v>Fukuoka University</c:v>
                </c:pt>
                <c:pt idx="136">
                  <c:v>King Fahd University of Petroleum and Minerals</c:v>
                </c:pt>
                <c:pt idx="137">
                  <c:v>KÃ…Âchi University</c:v>
                </c:pt>
                <c:pt idx="138">
                  <c:v>University of Thessaly</c:v>
                </c:pt>
                <c:pt idx="139">
                  <c:v>Federal University of Bahia</c:v>
                </c:pt>
                <c:pt idx="140">
                  <c:v>Wright State University - Dayton</c:v>
                </c:pt>
                <c:pt idx="141">
                  <c:v>University of Fukui</c:v>
                </c:pt>
                <c:pt idx="142">
                  <c:v>University of North Dakota</c:v>
                </c:pt>
                <c:pt idx="143">
                  <c:v>University of Mannheim</c:v>
                </c:pt>
                <c:pt idx="144">
                  <c:v>WrocÃ…â€šaw University of Technology</c:v>
                </c:pt>
                <c:pt idx="145">
                  <c:v>China Medical University (PRC)</c:v>
                </c:pt>
                <c:pt idx="146">
                  <c:v>Chung Yuan Christian University</c:v>
                </c:pt>
                <c:pt idx="147">
                  <c:v>University of Salzburg</c:v>
                </c:pt>
                <c:pt idx="148">
                  <c:v>University of Basilicata</c:v>
                </c:pt>
                <c:pt idx="149">
                  <c:v>Federal University of CearÃƒÂ¡</c:v>
                </c:pt>
                <c:pt idx="150">
                  <c:v>Gachon University</c:v>
                </c:pt>
                <c:pt idx="151">
                  <c:v>G. d'Annunzio University, Chieti-Pescara</c:v>
                </c:pt>
                <c:pt idx="152">
                  <c:v>Makerere University</c:v>
                </c:pt>
                <c:pt idx="153">
                  <c:v>Federal University of SÃƒÂ£o Carlos</c:v>
                </c:pt>
                <c:pt idx="154">
                  <c:v>Shiraz University</c:v>
                </c:pt>
                <c:pt idx="155">
                  <c:v>Beijing University of Technology</c:v>
                </c:pt>
                <c:pt idx="156">
                  <c:v>Kurume University</c:v>
                </c:pt>
                <c:pt idx="157">
                  <c:v>Jaume I University</c:v>
                </c:pt>
                <c:pt idx="158">
                  <c:v>Manchester Metropolitan University</c:v>
                </c:pt>
                <c:pt idx="159">
                  <c:v>University of Limerick</c:v>
                </c:pt>
                <c:pt idx="160">
                  <c:v>University of Reims Champagne-Ardenne</c:v>
                </c:pt>
                <c:pt idx="161">
                  <c:v>Ryerson University</c:v>
                </c:pt>
                <c:pt idx="162">
                  <c:v>University of South Alabama</c:v>
                </c:pt>
                <c:pt idx="163">
                  <c:v>Jiangnan University</c:v>
                </c:pt>
                <c:pt idx="164">
                  <c:v>Pukyong National University</c:v>
                </c:pt>
                <c:pt idx="165">
                  <c:v>University of Bucharest</c:v>
                </c:pt>
                <c:pt idx="166">
                  <c:v>University of Lethbridge</c:v>
                </c:pt>
                <c:pt idx="167">
                  <c:v>National University of CÃƒÂ³rdoba</c:v>
                </c:pt>
                <c:pt idx="168">
                  <c:v>Xidian University</c:v>
                </c:pt>
                <c:pt idx="169">
                  <c:v>Ãƒâ€°cole Centrale Paris</c:v>
                </c:pt>
                <c:pt idx="170">
                  <c:v>Shanghai University</c:v>
                </c:pt>
                <c:pt idx="171">
                  <c:v>Hamamatsu University School of Medicine</c:v>
                </c:pt>
                <c:pt idx="172">
                  <c:v>National University of Colombia</c:v>
                </c:pt>
                <c:pt idx="173">
                  <c:v>RMIT University</c:v>
                </c:pt>
                <c:pt idx="174">
                  <c:v>Shimane University</c:v>
                </c:pt>
                <c:pt idx="175">
                  <c:v>National Taiwan University of Science and Technology</c:v>
                </c:pt>
                <c:pt idx="176">
                  <c:v>Federal University of ParanÃƒÂ¡</c:v>
                </c:pt>
                <c:pt idx="177">
                  <c:v>University of Puerto Rico at MayagÃƒÂ¼ez</c:v>
                </c:pt>
                <c:pt idx="178">
                  <c:v>Kitasato University</c:v>
                </c:pt>
                <c:pt idx="179">
                  <c:v>University of Angers</c:v>
                </c:pt>
                <c:pt idx="180">
                  <c:v>Hamamatsu University School of Medicine</c:v>
                </c:pt>
                <c:pt idx="181">
                  <c:v>Public University of Navarre</c:v>
                </c:pt>
                <c:pt idx="182">
                  <c:v>Federal University of Santa Catarina</c:v>
                </c:pt>
                <c:pt idx="183">
                  <c:v>University of JaÃƒÂ©n</c:v>
                </c:pt>
                <c:pt idx="184">
                  <c:v>Novosibirsk State University</c:v>
                </c:pt>
                <c:pt idx="185">
                  <c:v>South China Normal University</c:v>
                </c:pt>
                <c:pt idx="186">
                  <c:v>Northwestern Polytechnical University</c:v>
                </c:pt>
                <c:pt idx="187">
                  <c:v>University of Salzburg</c:v>
                </c:pt>
                <c:pt idx="188">
                  <c:v>Northeastern University (China)</c:v>
                </c:pt>
                <c:pt idx="189">
                  <c:v>Northwest University (China)</c:v>
                </c:pt>
                <c:pt idx="190">
                  <c:v>University of Seoul</c:v>
                </c:pt>
                <c:pt idx="191">
                  <c:v>China Medical University (PRC)</c:v>
                </c:pt>
                <c:pt idx="192">
                  <c:v>North Dakota State University - Main Campus</c:v>
                </c:pt>
                <c:pt idx="193">
                  <c:v>Clarkson University</c:v>
                </c:pt>
                <c:pt idx="194">
                  <c:v>Ege University</c:v>
                </c:pt>
                <c:pt idx="195">
                  <c:v>RMIT University</c:v>
                </c:pt>
                <c:pt idx="196">
                  <c:v>University of Camerino</c:v>
                </c:pt>
                <c:pt idx="197">
                  <c:v>Florida Atlantic University</c:v>
                </c:pt>
                <c:pt idx="198">
                  <c:v>University of BrasÃƒÂ­lia</c:v>
                </c:pt>
                <c:pt idx="199">
                  <c:v>Jadavpur University</c:v>
                </c:pt>
                <c:pt idx="200">
                  <c:v>Northwestern Polytechnical University</c:v>
                </c:pt>
                <c:pt idx="201">
                  <c:v>Ain Shams University</c:v>
                </c:pt>
                <c:pt idx="202">
                  <c:v>University of Tehran</c:v>
                </c:pt>
                <c:pt idx="203">
                  <c:v>Queens College, City University of New York</c:v>
                </c:pt>
                <c:pt idx="204">
                  <c:v>National Taiwan Ocean University</c:v>
                </c:pt>
                <c:pt idx="205">
                  <c:v>Chung Shan Medical University</c:v>
                </c:pt>
                <c:pt idx="206">
                  <c:v>Magna GrÃƒÂ¦cia University of Catanzaro</c:v>
                </c:pt>
                <c:pt idx="207">
                  <c:v>University of Sassari</c:v>
                </c:pt>
                <c:pt idx="208">
                  <c:v>Chiang Mai University</c:v>
                </c:pt>
                <c:pt idx="209">
                  <c:v>University of BrasÃƒÂ­lia</c:v>
                </c:pt>
                <c:pt idx="210">
                  <c:v>University of WrocÃ…â€šaw</c:v>
                </c:pt>
                <c:pt idx="211">
                  <c:v>University of A CoruÃƒÂ±a</c:v>
                </c:pt>
                <c:pt idx="212">
                  <c:v>Renmin University of China</c:v>
                </c:pt>
                <c:pt idx="213">
                  <c:v>Northeast Normal University</c:v>
                </c:pt>
                <c:pt idx="214">
                  <c:v>University of Stirling</c:v>
                </c:pt>
                <c:pt idx="215">
                  <c:v>National University of Ireland, Maynooth</c:v>
                </c:pt>
                <c:pt idx="216">
                  <c:v>Jinan University</c:v>
                </c:pt>
                <c:pt idx="217">
                  <c:v>Fluminense Federal University</c:v>
                </c:pt>
                <c:pt idx="218">
                  <c:v>University of Mannheim</c:v>
                </c:pt>
                <c:pt idx="219">
                  <c:v>Northwest University (China)</c:v>
                </c:pt>
                <c:pt idx="220">
                  <c:v>Amirkabir University of Technology</c:v>
                </c:pt>
                <c:pt idx="221">
                  <c:v>University of Ioannina</c:v>
                </c:pt>
                <c:pt idx="222">
                  <c:v>University of Brighton</c:v>
                </c:pt>
                <c:pt idx="223">
                  <c:v>Chosun University</c:v>
                </c:pt>
                <c:pt idx="224">
                  <c:v>University of North Carolina at Greensboro</c:v>
                </c:pt>
                <c:pt idx="225">
                  <c:v>Kyoto Institute of Technology</c:v>
                </c:pt>
                <c:pt idx="226">
                  <c:v>Jadavpur University</c:v>
                </c:pt>
                <c:pt idx="227">
                  <c:v>Federal University of ParanÃƒÂ¡</c:v>
                </c:pt>
                <c:pt idx="228">
                  <c:v>Showa University</c:v>
                </c:pt>
                <c:pt idx="229">
                  <c:v>University of Maribor</c:v>
                </c:pt>
                <c:pt idx="230">
                  <c:v>Hirosaki University</c:v>
                </c:pt>
                <c:pt idx="231">
                  <c:v>University of Waikato</c:v>
                </c:pt>
                <c:pt idx="232">
                  <c:v>Southern Medical University</c:v>
                </c:pt>
                <c:pt idx="233">
                  <c:v>University of NeuchÃƒÂ¢tel</c:v>
                </c:pt>
                <c:pt idx="234">
                  <c:v>Tehran University of Medical Sciences</c:v>
                </c:pt>
                <c:pt idx="235">
                  <c:v>Trent University</c:v>
                </c:pt>
                <c:pt idx="236">
                  <c:v>University of Extremadura</c:v>
                </c:pt>
                <c:pt idx="237">
                  <c:v>Gazi University</c:v>
                </c:pt>
                <c:pt idx="238">
                  <c:v>Beijing Jiaotong University</c:v>
                </c:pt>
                <c:pt idx="239">
                  <c:v>Iran University of Science and Technology</c:v>
                </c:pt>
                <c:pt idx="240">
                  <c:v>University of LÃƒÂ¼beck</c:v>
                </c:pt>
                <c:pt idx="241">
                  <c:v>Rio de Janeiro State University</c:v>
                </c:pt>
                <c:pt idx="242">
                  <c:v>Pukyong National University</c:v>
                </c:pt>
                <c:pt idx="243">
                  <c:v>United Arab Emirates University</c:v>
                </c:pt>
                <c:pt idx="244">
                  <c:v>University of Cyprus</c:v>
                </c:pt>
                <c:pt idx="245">
                  <c:v>Xidian University</c:v>
                </c:pt>
                <c:pt idx="246">
                  <c:v>American University of Beirut</c:v>
                </c:pt>
                <c:pt idx="247">
                  <c:v>Hasselt University</c:v>
                </c:pt>
                <c:pt idx="248">
                  <c:v>Third Military Medical University</c:v>
                </c:pt>
                <c:pt idx="249">
                  <c:v>Ryerson University</c:v>
                </c:pt>
                <c:pt idx="250">
                  <c:v>New York Medical College</c:v>
                </c:pt>
                <c:pt idx="251">
                  <c:v>University of Girona</c:v>
                </c:pt>
                <c:pt idx="252">
                  <c:v>Inje University</c:v>
                </c:pt>
                <c:pt idx="253">
                  <c:v>Sejong University</c:v>
                </c:pt>
                <c:pt idx="254">
                  <c:v>Indian Institute of Technology Roorkee</c:v>
                </c:pt>
                <c:pt idx="255">
                  <c:v>Sapporo Medical University</c:v>
                </c:pt>
                <c:pt idx="256">
                  <c:v>Marche Polytechnic University</c:v>
                </c:pt>
                <c:pt idx="257">
                  <c:v>University of Lleida</c:v>
                </c:pt>
                <c:pt idx="258">
                  <c:v>University of OsnabrÃƒÂ¼ck</c:v>
                </c:pt>
                <c:pt idx="259">
                  <c:v>Nicolaus Copernicus University in ToruÃ…â€ž</c:v>
                </c:pt>
                <c:pt idx="260">
                  <c:v>Jiangsu University</c:v>
                </c:pt>
                <c:pt idx="261">
                  <c:v>University of Valenciennes and Hainaut-Cambresis</c:v>
                </c:pt>
                <c:pt idx="262">
                  <c:v>Bowling Green State University</c:v>
                </c:pt>
                <c:pt idx="263">
                  <c:v>Zhengzhou University</c:v>
                </c:pt>
                <c:pt idx="264">
                  <c:v>University of Silesia</c:v>
                </c:pt>
                <c:pt idx="265">
                  <c:v>Federico Santa MarÃƒÂ­a Technical University</c:v>
                </c:pt>
                <c:pt idx="266">
                  <c:v>National Research Nuclear University MEPhI</c:v>
                </c:pt>
                <c:pt idx="267">
                  <c:v>University of Ãƒâ€°vry Val d'Essonne</c:v>
                </c:pt>
                <c:pt idx="268">
                  <c:v>University of Hohenheim</c:v>
                </c:pt>
                <c:pt idx="269">
                  <c:v>University of OsnabrÃƒÂ¼ck</c:v>
                </c:pt>
                <c:pt idx="270">
                  <c:v>Beijing University of Technology</c:v>
                </c:pt>
                <c:pt idx="271">
                  <c:v>University of Angers</c:v>
                </c:pt>
                <c:pt idx="272">
                  <c:v>Marquette University</c:v>
                </c:pt>
                <c:pt idx="273">
                  <c:v>Kaohsiung Medical University</c:v>
                </c:pt>
                <c:pt idx="274">
                  <c:v>University of Texas at El Paso</c:v>
                </c:pt>
                <c:pt idx="275">
                  <c:v>All India Institute of Medical Sciences, New Delhi</c:v>
                </c:pt>
                <c:pt idx="276">
                  <c:v>University of Western Brittany</c:v>
                </c:pt>
                <c:pt idx="277">
                  <c:v>Rutgers, The State University of New Jersey - Newark</c:v>
                </c:pt>
                <c:pt idx="278">
                  <c:v>Yamagata University</c:v>
                </c:pt>
                <c:pt idx="279">
                  <c:v>University of PÃƒÂ©cs</c:v>
                </c:pt>
                <c:pt idx="280">
                  <c:v>Makerere University</c:v>
                </c:pt>
                <c:pt idx="281">
                  <c:v>University of Wales, Trinity Saint David</c:v>
                </c:pt>
                <c:pt idx="282">
                  <c:v>Chemnitz University of Technology</c:v>
                </c:pt>
                <c:pt idx="283">
                  <c:v>Isfahan University of Technology</c:v>
                </c:pt>
                <c:pt idx="284">
                  <c:v>South China Normal University</c:v>
                </c:pt>
                <c:pt idx="285">
                  <c:v>University of L'Aquila</c:v>
                </c:pt>
                <c:pt idx="286">
                  <c:v>Soochow University (Suzhou)</c:v>
                </c:pt>
                <c:pt idx="287">
                  <c:v>University of the Ryukyus</c:v>
                </c:pt>
                <c:pt idx="288">
                  <c:v>Nanjing Medical University</c:v>
                </c:pt>
                <c:pt idx="289">
                  <c:v>Comenius University in Bratislava</c:v>
                </c:pt>
                <c:pt idx="290">
                  <c:v>Saga University</c:v>
                </c:pt>
                <c:pt idx="291">
                  <c:v>University of Caen Lower Normandy</c:v>
                </c:pt>
                <c:pt idx="292">
                  <c:v>Charles Darwin University</c:v>
                </c:pt>
                <c:pt idx="293">
                  <c:v>Federal University of Pernambuco</c:v>
                </c:pt>
                <c:pt idx="294">
                  <c:v>University of New Orleans</c:v>
                </c:pt>
                <c:pt idx="295">
                  <c:v>Albany Medical College</c:v>
                </c:pt>
                <c:pt idx="296">
                  <c:v>Wuhan University of Technology</c:v>
                </c:pt>
                <c:pt idx="297">
                  <c:v>University of North Carolina at Greensboro</c:v>
                </c:pt>
                <c:pt idx="298">
                  <c:v>Ãƒâ€“rebro University</c:v>
                </c:pt>
                <c:pt idx="299">
                  <c:v>Marquette University</c:v>
                </c:pt>
                <c:pt idx="300">
                  <c:v>Jikei University School of Medicine</c:v>
                </c:pt>
                <c:pt idx="301">
                  <c:v>KÃ…Âchi University</c:v>
                </c:pt>
                <c:pt idx="302">
                  <c:v>Queens College, City University of New York</c:v>
                </c:pt>
                <c:pt idx="303">
                  <c:v>University of Limerick</c:v>
                </c:pt>
                <c:pt idx="304">
                  <c:v>University of Reims Champagne-Ardenne</c:v>
                </c:pt>
                <c:pt idx="305">
                  <c:v>Mines ParisTech</c:v>
                </c:pt>
                <c:pt idx="306">
                  <c:v>Paris-Est CrÃƒÂ©teil Val-de-Marne University</c:v>
                </c:pt>
                <c:pt idx="307">
                  <c:v>Loma Linda University</c:v>
                </c:pt>
                <c:pt idx="308">
                  <c:v>Ãƒâ€¦bo Akademi University</c:v>
                </c:pt>
                <c:pt idx="309">
                  <c:v>Zhengzhou University</c:v>
                </c:pt>
                <c:pt idx="310">
                  <c:v>National University of Ireland, Maynooth</c:v>
                </c:pt>
                <c:pt idx="311">
                  <c:v>University of AlcalÃƒÂ¡</c:v>
                </c:pt>
                <c:pt idx="312">
                  <c:v>University of Bucharest</c:v>
                </c:pt>
                <c:pt idx="313">
                  <c:v>Hunter College</c:v>
                </c:pt>
                <c:pt idx="314">
                  <c:v>Novosibirsk State University</c:v>
                </c:pt>
                <c:pt idx="315">
                  <c:v>Nanjing Medical University</c:v>
                </c:pt>
                <c:pt idx="316">
                  <c:v>University of Oldenburg</c:v>
                </c:pt>
                <c:pt idx="317">
                  <c:v>Lille 2 University of Health and Law</c:v>
                </c:pt>
                <c:pt idx="318">
                  <c:v>Loma Linda University</c:v>
                </c:pt>
                <c:pt idx="319">
                  <c:v>University of Alabama in Huntsville</c:v>
                </c:pt>
                <c:pt idx="320">
                  <c:v>University of CÃƒÂ³rdoba (Spain)</c:v>
                </c:pt>
                <c:pt idx="321">
                  <c:v>University of Regina</c:v>
                </c:pt>
                <c:pt idx="322">
                  <c:v>Bilkent University</c:v>
                </c:pt>
                <c:pt idx="323">
                  <c:v>Southwest University</c:v>
                </c:pt>
                <c:pt idx="324">
                  <c:v>University of Seoul</c:v>
                </c:pt>
                <c:pt idx="325">
                  <c:v>Wuhan University of Technology</c:v>
                </c:pt>
                <c:pt idx="326">
                  <c:v>National Sun Yat-sen University</c:v>
                </c:pt>
                <c:pt idx="327">
                  <c:v>China Medical University (Taiwan)</c:v>
                </c:pt>
                <c:pt idx="328">
                  <c:v>Carlos III University of Madrid</c:v>
                </c:pt>
                <c:pt idx="329">
                  <c:v>Ãƒâ€°cole Centrale Paris</c:v>
                </c:pt>
                <c:pt idx="330">
                  <c:v>University of Insubria</c:v>
                </c:pt>
                <c:pt idx="331">
                  <c:v>University of CÃƒÂ¡diz</c:v>
                </c:pt>
                <c:pt idx="332">
                  <c:v>Federico Santa MarÃƒÂ­a Technical University</c:v>
                </c:pt>
                <c:pt idx="333">
                  <c:v>Ulsan National Institute of Science and Technology</c:v>
                </c:pt>
                <c:pt idx="334">
                  <c:v>Central China Normal University</c:v>
                </c:pt>
                <c:pt idx="335">
                  <c:v>Toho University</c:v>
                </c:pt>
                <c:pt idx="336">
                  <c:v>Hasselt University</c:v>
                </c:pt>
                <c:pt idx="337">
                  <c:v>University of NeuchÃƒÂ¢tel</c:v>
                </c:pt>
                <c:pt idx="338">
                  <c:v>National Sun Yat-sen University</c:v>
                </c:pt>
                <c:pt idx="339">
                  <c:v>Chosun University</c:v>
                </c:pt>
                <c:pt idx="340">
                  <c:v>Chiang Mai University</c:v>
                </c:pt>
                <c:pt idx="341">
                  <c:v>Southwest University</c:v>
                </c:pt>
                <c:pt idx="342">
                  <c:v>Albany Medical College</c:v>
                </c:pt>
                <c:pt idx="343">
                  <c:v>University of Messina</c:v>
                </c:pt>
                <c:pt idx="344">
                  <c:v>Kyoto Prefectural University of Medicine</c:v>
                </c:pt>
                <c:pt idx="345">
                  <c:v>Fukuoka University</c:v>
                </c:pt>
                <c:pt idx="346">
                  <c:v>University of New Brunswick</c:v>
                </c:pt>
                <c:pt idx="347">
                  <c:v>University of Sassari</c:v>
                </c:pt>
                <c:pt idx="348">
                  <c:v>Nanjing Agricultural University</c:v>
                </c:pt>
                <c:pt idx="349">
                  <c:v>National University of CÃƒÂ³rdoba</c:v>
                </c:pt>
                <c:pt idx="350">
                  <c:v>University of Mons</c:v>
                </c:pt>
                <c:pt idx="351">
                  <c:v>University of AlcalÃƒÂ¡</c:v>
                </c:pt>
                <c:pt idx="352">
                  <c:v>Fluminense Federal University</c:v>
                </c:pt>
                <c:pt idx="353">
                  <c:v>Trent University</c:v>
                </c:pt>
                <c:pt idx="354">
                  <c:v>Nanjing University of Technology</c:v>
                </c:pt>
                <c:pt idx="355">
                  <c:v>University of Siegen</c:v>
                </c:pt>
                <c:pt idx="356">
                  <c:v>Jiangsu University</c:v>
                </c:pt>
                <c:pt idx="357">
                  <c:v>Ãƒâ€°cole centrale de Lyon</c:v>
                </c:pt>
                <c:pt idx="358">
                  <c:v>Indian Institute of Technology Roorkee</c:v>
                </c:pt>
                <c:pt idx="359">
                  <c:v>University of Paris 13</c:v>
                </c:pt>
                <c:pt idx="360">
                  <c:v>Chung Yuan Christian University</c:v>
                </c:pt>
                <c:pt idx="361">
                  <c:v>University of Alabama in Huntsville</c:v>
                </c:pt>
                <c:pt idx="362">
                  <c:v>University of Yamanashi</c:v>
                </c:pt>
                <c:pt idx="363">
                  <c:v>Kyoto Institute of Technology</c:v>
                </c:pt>
                <c:pt idx="364">
                  <c:v>Brock University</c:v>
                </c:pt>
                <c:pt idx="365">
                  <c:v>Shimane University</c:v>
                </c:pt>
                <c:pt idx="366">
                  <c:v>Nanjing Agricultural University</c:v>
                </c:pt>
                <c:pt idx="367">
                  <c:v>University of Tehran</c:v>
                </c:pt>
                <c:pt idx="368">
                  <c:v>Vilnius University</c:v>
                </c:pt>
                <c:pt idx="369">
                  <c:v>Ocean University of China</c:v>
                </c:pt>
                <c:pt idx="370">
                  <c:v>University of California, Merced</c:v>
                </c:pt>
                <c:pt idx="371">
                  <c:v>China University of Geosciences (Wuhan)</c:v>
                </c:pt>
                <c:pt idx="372">
                  <c:v>University of Central Lancashire</c:v>
                </c:pt>
                <c:pt idx="373">
                  <c:v>Northeast Normal University</c:v>
                </c:pt>
                <c:pt idx="374">
                  <c:v>Marche Polytechnic University</c:v>
                </c:pt>
                <c:pt idx="375">
                  <c:v>University of Bradford</c:v>
                </c:pt>
                <c:pt idx="376">
                  <c:v>Jaume I University</c:v>
                </c:pt>
                <c:pt idx="377">
                  <c:v>Manchester Metropolitan University</c:v>
                </c:pt>
                <c:pt idx="378">
                  <c:v>Chungbuk National University</c:v>
                </c:pt>
                <c:pt idx="379">
                  <c:v>Murdoch University</c:v>
                </c:pt>
                <c:pt idx="380">
                  <c:v>University of Maribor</c:v>
                </c:pt>
                <c:pt idx="381">
                  <c:v>University of Franche-ComtÃƒÂ©</c:v>
                </c:pt>
                <c:pt idx="382">
                  <c:v>Dankook University</c:v>
                </c:pt>
                <c:pt idx="383">
                  <c:v>Lille 2 University of Health and Law</c:v>
                </c:pt>
                <c:pt idx="384">
                  <c:v>San Francisco State University</c:v>
                </c:pt>
                <c:pt idx="385">
                  <c:v>Donghua University</c:v>
                </c:pt>
                <c:pt idx="386">
                  <c:v>Vilnius University</c:v>
                </c:pt>
                <c:pt idx="387">
                  <c:v>University of CÃƒÂ¡diz</c:v>
                </c:pt>
                <c:pt idx="388">
                  <c:v>University of Windsor</c:v>
                </c:pt>
                <c:pt idx="389">
                  <c:v>Jichi Medical University</c:v>
                </c:pt>
                <c:pt idx="390">
                  <c:v>Saitama Medical University</c:v>
                </c:pt>
                <c:pt idx="391">
                  <c:v>Jinan University</c:v>
                </c:pt>
                <c:pt idx="392">
                  <c:v>Nanjing University of Technology</c:v>
                </c:pt>
                <c:pt idx="393">
                  <c:v>Federal University of Pernambuco</c:v>
                </c:pt>
                <c:pt idx="394">
                  <c:v>University of Szeged</c:v>
                </c:pt>
                <c:pt idx="395">
                  <c:v>San Francisco State University</c:v>
                </c:pt>
                <c:pt idx="396">
                  <c:v>Mie University</c:v>
                </c:pt>
                <c:pt idx="397">
                  <c:v>University of South Alabama</c:v>
                </c:pt>
                <c:pt idx="398">
                  <c:v>University of CastillaÃ¢â‚¬â€œLa Mancha</c:v>
                </c:pt>
                <c:pt idx="399">
                  <c:v>University of Toyama</c:v>
                </c:pt>
                <c:pt idx="400">
                  <c:v>University of Girona</c:v>
                </c:pt>
                <c:pt idx="401">
                  <c:v>Saga University</c:v>
                </c:pt>
                <c:pt idx="402">
                  <c:v>University of Eastern Piedmont Amedeo Avogadro"</c:v>
                </c:pt>
                <c:pt idx="403">
                  <c:v>Beijing Institute of Technology</c:v>
                </c:pt>
                <c:pt idx="404">
                  <c:v>Murdoch University</c:v>
                </c:pt>
                <c:pt idx="405">
                  <c:v>Ocean University of China</c:v>
                </c:pt>
                <c:pt idx="406">
                  <c:v>Hirosaki University</c:v>
                </c:pt>
                <c:pt idx="407">
                  <c:v>University of North Dakota</c:v>
                </c:pt>
                <c:pt idx="408">
                  <c:v>Adam Mickiewicz University in PoznaÃ…â€ž</c:v>
                </c:pt>
                <c:pt idx="409">
                  <c:v>Brock University</c:v>
                </c:pt>
                <c:pt idx="410">
                  <c:v>University of L'Aquila</c:v>
                </c:pt>
                <c:pt idx="411">
                  <c:v>Louisiana Tech University</c:v>
                </c:pt>
                <c:pt idx="412">
                  <c:v>University of Paris 13</c:v>
                </c:pt>
                <c:pt idx="413">
                  <c:v>Soochow University (Suzhou)</c:v>
                </c:pt>
                <c:pt idx="414">
                  <c:v>North Dakota State University - Main Campus</c:v>
                </c:pt>
                <c:pt idx="415">
                  <c:v>Taipei Medical University</c:v>
                </c:pt>
                <c:pt idx="416">
                  <c:v>Chongqing University</c:v>
                </c:pt>
                <c:pt idx="417">
                  <c:v>University of Veterinary Medicine Vienna</c:v>
                </c:pt>
                <c:pt idx="418">
                  <c:v>University of OrlÃƒÂ©ans</c:v>
                </c:pt>
                <c:pt idx="419">
                  <c:v>Hong Kong Baptist University</c:v>
                </c:pt>
                <c:pt idx="420">
                  <c:v>University of Augsburg</c:v>
                </c:pt>
                <c:pt idx="421">
                  <c:v>Miguel HernÃƒÂ¡ndez University of Elche</c:v>
                </c:pt>
                <c:pt idx="422">
                  <c:v>University of Valladolid</c:v>
                </c:pt>
                <c:pt idx="423">
                  <c:v>Putra University, Malaysia</c:v>
                </c:pt>
                <c:pt idx="424">
                  <c:v>Putra University, Malaysia</c:v>
                </c:pt>
                <c:pt idx="425">
                  <c:v>Bowling Green State University</c:v>
                </c:pt>
                <c:pt idx="426">
                  <c:v>University of Veterinary Medicine Vienna</c:v>
                </c:pt>
                <c:pt idx="427">
                  <c:v>National University of Colombia</c:v>
                </c:pt>
                <c:pt idx="428">
                  <c:v>LSU Health Sciences Center New Orleans</c:v>
                </c:pt>
                <c:pt idx="429">
                  <c:v>Paris-Est CrÃƒÂ©teil Val-de-Marne University</c:v>
                </c:pt>
                <c:pt idx="430">
                  <c:v>Blaise Pascal University</c:v>
                </c:pt>
                <c:pt idx="431">
                  <c:v>Second University of Naples</c:v>
                </c:pt>
                <c:pt idx="432">
                  <c:v>Binghamton University</c:v>
                </c:pt>
                <c:pt idx="433">
                  <c:v>National Technical University of Athens</c:v>
                </c:pt>
                <c:pt idx="434">
                  <c:v>University of Nevada, Las Vegas</c:v>
                </c:pt>
                <c:pt idx="435">
                  <c:v>Sejong University</c:v>
                </c:pt>
                <c:pt idx="436">
                  <c:v>Ibaraki University</c:v>
                </c:pt>
                <c:pt idx="437">
                  <c:v>University of Brescia</c:v>
                </c:pt>
                <c:pt idx="438">
                  <c:v>Hunan University</c:v>
                </c:pt>
                <c:pt idx="439">
                  <c:v>East Carolina University</c:v>
                </c:pt>
                <c:pt idx="440">
                  <c:v>Hunter College</c:v>
                </c:pt>
                <c:pt idx="441">
                  <c:v>Masaryk University</c:v>
                </c:pt>
                <c:pt idx="442">
                  <c:v>University of Mississippi Medical Center</c:v>
                </c:pt>
                <c:pt idx="443">
                  <c:v>Kaohsiung Medical University</c:v>
                </c:pt>
                <c:pt idx="444">
                  <c:v>Capital Medical University</c:v>
                </c:pt>
                <c:pt idx="445">
                  <c:v>University of Massachusetts Boston</c:v>
                </c:pt>
                <c:pt idx="446">
                  <c:v>Fourth Military Medical University</c:v>
                </c:pt>
                <c:pt idx="447">
                  <c:v>King Abdulaziz University</c:v>
                </c:pt>
                <c:pt idx="448">
                  <c:v>Hong Kong Baptist University</c:v>
                </c:pt>
                <c:pt idx="449">
                  <c:v>University of Szeged</c:v>
                </c:pt>
                <c:pt idx="450">
                  <c:v>Inje University</c:v>
                </c:pt>
                <c:pt idx="451">
                  <c:v>Northern Arizona University</c:v>
                </c:pt>
                <c:pt idx="452">
                  <c:v>Ãƒâ€°cole Polytechnique de MontrÃƒÂ©al</c:v>
                </c:pt>
                <c:pt idx="453">
                  <c:v>University of Eastern Piedmont Amedeo Avogadro"</c:v>
                </c:pt>
                <c:pt idx="454">
                  <c:v>Capital Medical University</c:v>
                </c:pt>
                <c:pt idx="455">
                  <c:v>University of Western Brittany</c:v>
                </c:pt>
                <c:pt idx="456">
                  <c:v>Nicolaus Copernicus University in ToruÃ…â€ž</c:v>
                </c:pt>
                <c:pt idx="457">
                  <c:v>Ibaraki University</c:v>
                </c:pt>
                <c:pt idx="458">
                  <c:v>American University of Beirut</c:v>
                </c:pt>
                <c:pt idx="459">
                  <c:v>Kitasato University</c:v>
                </c:pt>
                <c:pt idx="460">
                  <c:v>University of Perpignan Via Domitia</c:v>
                </c:pt>
                <c:pt idx="461">
                  <c:v>University of Rouen</c:v>
                </c:pt>
                <c:pt idx="462">
                  <c:v>Chungbuk National University</c:v>
                </c:pt>
                <c:pt idx="463">
                  <c:v>Sharif University of Technology</c:v>
                </c:pt>
                <c:pt idx="464">
                  <c:v>Sharif University of Technology</c:v>
                </c:pt>
                <c:pt idx="465">
                  <c:v>University of Ioannina</c:v>
                </c:pt>
                <c:pt idx="466">
                  <c:v>UniversitÃƒÂ© de Namur</c:v>
                </c:pt>
                <c:pt idx="467">
                  <c:v>Kaiserslautern University of Technology</c:v>
                </c:pt>
                <c:pt idx="468">
                  <c:v>Norwegian University of Life Sciences</c:v>
                </c:pt>
                <c:pt idx="469">
                  <c:v>Jean Monnet University</c:v>
                </c:pt>
                <c:pt idx="470">
                  <c:v>Moscow Institute of Physics and Technology</c:v>
                </c:pt>
                <c:pt idx="471">
                  <c:v>City University London</c:v>
                </c:pt>
                <c:pt idx="472">
                  <c:v>Ãƒâ€“rebro University</c:v>
                </c:pt>
                <c:pt idx="473">
                  <c:v>Yeungnam University</c:v>
                </c:pt>
                <c:pt idx="474">
                  <c:v>Yeungnam University</c:v>
                </c:pt>
                <c:pt idx="475">
                  <c:v>Ankara University</c:v>
                </c:pt>
                <c:pt idx="476">
                  <c:v>Rio de Janeiro State University</c:v>
                </c:pt>
                <c:pt idx="477">
                  <c:v>University of Siegen</c:v>
                </c:pt>
                <c:pt idx="478">
                  <c:v>Carlos III University of Madrid</c:v>
                </c:pt>
                <c:pt idx="479">
                  <c:v>Third Military Medical University</c:v>
                </c:pt>
                <c:pt idx="480">
                  <c:v>University of Natural Resources and Life Sciences, Vienna</c:v>
                </c:pt>
                <c:pt idx="481">
                  <c:v>Jawaharlal Nehru Centre for Advanced Scientific Research</c:v>
                </c:pt>
                <c:pt idx="482">
                  <c:v>City University London</c:v>
                </c:pt>
                <c:pt idx="483">
                  <c:v>International School for Advanced Studies</c:v>
                </c:pt>
                <c:pt idx="484">
                  <c:v>Central China Normal University</c:v>
                </c:pt>
                <c:pt idx="485">
                  <c:v>Banaras Hindu University</c:v>
                </c:pt>
                <c:pt idx="486">
                  <c:v>University of Stirling</c:v>
                </c:pt>
                <c:pt idx="487">
                  <c:v>Indian Institute of Technology Kharagpur</c:v>
                </c:pt>
                <c:pt idx="488">
                  <c:v>University of Windsor</c:v>
                </c:pt>
                <c:pt idx="489">
                  <c:v>University of Calabria</c:v>
                </c:pt>
                <c:pt idx="490">
                  <c:v>University of Miyazaki</c:v>
                </c:pt>
                <c:pt idx="491">
                  <c:v>University of Massachusetts Boston</c:v>
                </c:pt>
                <c:pt idx="492">
                  <c:v>University of JaÃƒÂ©n</c:v>
                </c:pt>
                <c:pt idx="493">
                  <c:v>Jacobs University Bremen</c:v>
                </c:pt>
                <c:pt idx="494">
                  <c:v>University of Ãƒâ€°vry Val d'Essonne</c:v>
                </c:pt>
                <c:pt idx="495">
                  <c:v>Nagoya Institute of Technology</c:v>
                </c:pt>
                <c:pt idx="496">
                  <c:v>Budapest University of Technology and Economics</c:v>
                </c:pt>
                <c:pt idx="497">
                  <c:v>Dublin City University</c:v>
                </c:pt>
                <c:pt idx="498">
                  <c:v>Kangwon National University</c:v>
                </c:pt>
                <c:pt idx="499">
                  <c:v>University of New Brunswick</c:v>
                </c:pt>
                <c:pt idx="500">
                  <c:v>University of the Ryukyus</c:v>
                </c:pt>
                <c:pt idx="501">
                  <c:v>National Taiwan Normal University</c:v>
                </c:pt>
                <c:pt idx="502">
                  <c:v>Massey University</c:v>
                </c:pt>
                <c:pt idx="503">
                  <c:v>Medical University of Graz</c:v>
                </c:pt>
                <c:pt idx="504">
                  <c:v>Hacettepe University</c:v>
                </c:pt>
                <c:pt idx="505">
                  <c:v>Memorial University of Newfoundland</c:v>
                </c:pt>
                <c:pt idx="506">
                  <c:v>Rutgers, The State University of New Jersey - Newark</c:v>
                </c:pt>
                <c:pt idx="507">
                  <c:v>University of Hyogo</c:v>
                </c:pt>
                <c:pt idx="508">
                  <c:v>University of CÃƒÂ³rdoba (Spain)</c:v>
                </c:pt>
                <c:pt idx="509">
                  <c:v>University of Mons</c:v>
                </c:pt>
                <c:pt idx="510">
                  <c:v>China Medical University (Taiwan)</c:v>
                </c:pt>
                <c:pt idx="511">
                  <c:v>Cairo University</c:v>
                </c:pt>
                <c:pt idx="512">
                  <c:v>Cairo University</c:v>
                </c:pt>
                <c:pt idx="513">
                  <c:v>Ege University</c:v>
                </c:pt>
                <c:pt idx="514">
                  <c:v>Sofia University</c:v>
                </c:pt>
                <c:pt idx="515">
                  <c:v>University of Franche-ComtÃƒÂ©</c:v>
                </c:pt>
                <c:pt idx="516">
                  <c:v>Tampere University of Technology</c:v>
                </c:pt>
                <c:pt idx="517">
                  <c:v>Chang Gung University</c:v>
                </c:pt>
                <c:pt idx="518">
                  <c:v>Ankara University</c:v>
                </c:pt>
                <c:pt idx="519">
                  <c:v>University of Picardie Jules Verne</c:v>
                </c:pt>
                <c:pt idx="520">
                  <c:v>Beijing Institute of Technology</c:v>
                </c:pt>
                <c:pt idx="521">
                  <c:v>Royal Veterinary College, University of London</c:v>
                </c:pt>
                <c:pt idx="522">
                  <c:v>Jichi Medical University</c:v>
                </c:pt>
                <c:pt idx="523">
                  <c:v>Shanghai University</c:v>
                </c:pt>
                <c:pt idx="524">
                  <c:v>The Catholic University of America</c:v>
                </c:pt>
                <c:pt idx="525">
                  <c:v>University of Salento</c:v>
                </c:pt>
                <c:pt idx="526">
                  <c:v>Dongguk University</c:v>
                </c:pt>
                <c:pt idx="527">
                  <c:v>Louisiana Tech University</c:v>
                </c:pt>
                <c:pt idx="528">
                  <c:v>Kaiserslautern University of Technology</c:v>
                </c:pt>
                <c:pt idx="529">
                  <c:v>Nanjing University of Science and Technology</c:v>
                </c:pt>
                <c:pt idx="530">
                  <c:v>University of Valladolid</c:v>
                </c:pt>
                <c:pt idx="531">
                  <c:v>Budapest University of Technology and Economics</c:v>
                </c:pt>
                <c:pt idx="532">
                  <c:v>University of Waikato</c:v>
                </c:pt>
                <c:pt idx="533">
                  <c:v>University of California, Merced</c:v>
                </c:pt>
                <c:pt idx="534">
                  <c:v>University of New England (Australia)</c:v>
                </c:pt>
                <c:pt idx="535">
                  <c:v>Shenzhen University</c:v>
                </c:pt>
                <c:pt idx="536">
                  <c:v>Hunan University</c:v>
                </c:pt>
                <c:pt idx="537">
                  <c:v>Missouri University of Science and Technology</c:v>
                </c:pt>
                <c:pt idx="538">
                  <c:v>University of Hohenheim</c:v>
                </c:pt>
                <c:pt idx="539">
                  <c:v>University of Greifswald</c:v>
                </c:pt>
                <c:pt idx="540">
                  <c:v>G. d'Annunzio University, Chieti-Pescara</c:v>
                </c:pt>
                <c:pt idx="541">
                  <c:v>University of Perpignan Via Domitia</c:v>
                </c:pt>
                <c:pt idx="542">
                  <c:v>University of Electronic Science and Technology of China</c:v>
                </c:pt>
                <c:pt idx="543">
                  <c:v>University of Hertfordshire</c:v>
                </c:pt>
                <c:pt idx="544">
                  <c:v>Beijing University of Chemical Technology</c:v>
                </c:pt>
                <c:pt idx="545">
                  <c:v>Roma Tre University</c:v>
                </c:pt>
                <c:pt idx="546">
                  <c:v>Chongqing University</c:v>
                </c:pt>
                <c:pt idx="547">
                  <c:v>Sogang University</c:v>
                </c:pt>
                <c:pt idx="548">
                  <c:v>Creighton University</c:v>
                </c:pt>
                <c:pt idx="549">
                  <c:v>Sapporo Medical University</c:v>
                </c:pt>
                <c:pt idx="550">
                  <c:v>University of Yamanashi</c:v>
                </c:pt>
                <c:pt idx="551">
                  <c:v>Binghamton University</c:v>
                </c:pt>
                <c:pt idx="552">
                  <c:v>University of Insubria</c:v>
                </c:pt>
                <c:pt idx="553">
                  <c:v>University of Natural Resources and Life Sciences, Vienna</c:v>
                </c:pt>
                <c:pt idx="554">
                  <c:v>University of Western Sydney</c:v>
                </c:pt>
                <c:pt idx="555">
                  <c:v>University of Alicante</c:v>
                </c:pt>
                <c:pt idx="556">
                  <c:v>University FranÃƒÂ§ois Rabelais, Tours</c:v>
                </c:pt>
                <c:pt idx="557">
                  <c:v>Warsaw University of Technology</c:v>
                </c:pt>
                <c:pt idx="558">
                  <c:v>Masaryk University</c:v>
                </c:pt>
                <c:pt idx="559">
                  <c:v>Aberystwyth University</c:v>
                </c:pt>
                <c:pt idx="560">
                  <c:v>Indian Institute of Technology Delhi</c:v>
                </c:pt>
                <c:pt idx="561">
                  <c:v>University of North Texas, Denton</c:v>
                </c:pt>
                <c:pt idx="562">
                  <c:v>Czech Technical University in Prague</c:v>
                </c:pt>
                <c:pt idx="563">
                  <c:v>Cranfield University</c:v>
                </c:pt>
                <c:pt idx="564">
                  <c:v>Dongguk University</c:v>
                </c:pt>
                <c:pt idx="565">
                  <c:v>University of Dayton</c:v>
                </c:pt>
                <c:pt idx="566">
                  <c:v>La Trobe University</c:v>
                </c:pt>
                <c:pt idx="567">
                  <c:v>Liverpool John Moores University</c:v>
                </c:pt>
                <c:pt idx="568">
                  <c:v>Paul ValÃƒÂ©ry University, Montpellier III</c:v>
                </c:pt>
                <c:pt idx="569">
                  <c:v>Ãƒâ€°cole Polytechnique de MontrÃƒÂ©al</c:v>
                </c:pt>
                <c:pt idx="570">
                  <c:v>Nanjing Normal University</c:v>
                </c:pt>
                <c:pt idx="571">
                  <c:v>Nanjing University of Science and Technology</c:v>
                </c:pt>
                <c:pt idx="572">
                  <c:v>University of Western Sydney</c:v>
                </c:pt>
                <c:pt idx="573">
                  <c:v>University of New England (Australia)</c:v>
                </c:pt>
                <c:pt idx="574">
                  <c:v>Cranfield University</c:v>
                </c:pt>
                <c:pt idx="575">
                  <c:v>University of Dayton</c:v>
                </c:pt>
                <c:pt idx="576">
                  <c:v>University of Portsmouth</c:v>
                </c:pt>
                <c:pt idx="577">
                  <c:v>University of Burgundy</c:v>
                </c:pt>
                <c:pt idx="578">
                  <c:v>University of Mississippi Medical Center</c:v>
                </c:pt>
                <c:pt idx="579">
                  <c:v>University of LÃƒÂ¼beck</c:v>
                </c:pt>
                <c:pt idx="580">
                  <c:v>University of ConcepciÃƒÂ³n</c:v>
                </c:pt>
                <c:pt idx="581">
                  <c:v>Ritsumeikan University</c:v>
                </c:pt>
                <c:pt idx="582">
                  <c:v>Nanjing Normal University</c:v>
                </c:pt>
                <c:pt idx="583">
                  <c:v>University of Greifswald</c:v>
                </c:pt>
                <c:pt idx="584">
                  <c:v>Ãƒâ€°cole normale supÃƒÂ©rieure de Cachan</c:v>
                </c:pt>
                <c:pt idx="585">
                  <c:v>University of JyvÃƒÂ¤skylÃƒÂ¤</c:v>
                </c:pt>
                <c:pt idx="586">
                  <c:v>University of Toyama</c:v>
                </c:pt>
                <c:pt idx="587">
                  <c:v>Mie University</c:v>
                </c:pt>
                <c:pt idx="588">
                  <c:v>University of Ulster</c:v>
                </c:pt>
                <c:pt idx="589">
                  <c:v>Czech Technical University in Prague</c:v>
                </c:pt>
                <c:pt idx="590">
                  <c:v>Saitama Medical University</c:v>
                </c:pt>
                <c:pt idx="591">
                  <c:v>Adam Mickiewicz University in PoznaÃ…â€ž</c:v>
                </c:pt>
                <c:pt idx="592">
                  <c:v>Fourth Military Medical University</c:v>
                </c:pt>
                <c:pt idx="593">
                  <c:v>University of Calcutta</c:v>
                </c:pt>
                <c:pt idx="594">
                  <c:v>Istanbul University</c:v>
                </c:pt>
                <c:pt idx="595">
                  <c:v>Tilburg University</c:v>
                </c:pt>
                <c:pt idx="596">
                  <c:v>Medical University of Graz</c:v>
                </c:pt>
                <c:pt idx="597">
                  <c:v>Beijing University of Chemical Technology</c:v>
                </c:pt>
                <c:pt idx="598">
                  <c:v>East Carolina University</c:v>
                </c:pt>
                <c:pt idx="599">
                  <c:v>University of Massachusetts Lowell</c:v>
                </c:pt>
                <c:pt idx="600">
                  <c:v>University of Regina</c:v>
                </c:pt>
                <c:pt idx="601">
                  <c:v>Tokai University</c:v>
                </c:pt>
                <c:pt idx="602">
                  <c:v>University of Patras</c:v>
                </c:pt>
                <c:pt idx="603">
                  <c:v>New Jersey Institute of Technology</c:v>
                </c:pt>
                <c:pt idx="604">
                  <c:v>Ãƒâ€¦bo Akademi University</c:v>
                </c:pt>
                <c:pt idx="605">
                  <c:v>Aston University</c:v>
                </c:pt>
                <c:pt idx="606">
                  <c:v>Fuzhou University</c:v>
                </c:pt>
                <c:pt idx="607">
                  <c:v>Comenius University in Bratislava</c:v>
                </c:pt>
                <c:pt idx="608">
                  <c:v>Yamagata University</c:v>
                </c:pt>
                <c:pt idx="609">
                  <c:v>University of Electro-Communications</c:v>
                </c:pt>
                <c:pt idx="610">
                  <c:v>Wesleyan University</c:v>
                </c:pt>
                <c:pt idx="611">
                  <c:v>University of Delhi</c:v>
                </c:pt>
                <c:pt idx="612">
                  <c:v>Illinois Institute of Technology</c:v>
                </c:pt>
                <c:pt idx="613">
                  <c:v>Dankook University</c:v>
                </c:pt>
                <c:pt idx="614">
                  <c:v>Tilburg University</c:v>
                </c:pt>
                <c:pt idx="615">
                  <c:v>University of Vigo</c:v>
                </c:pt>
                <c:pt idx="616">
                  <c:v>University of Bradford</c:v>
                </c:pt>
                <c:pt idx="617">
                  <c:v>Tampere University of Technology</c:v>
                </c:pt>
                <c:pt idx="618">
                  <c:v>Michigan Technological University</c:v>
                </c:pt>
                <c:pt idx="619">
                  <c:v>Juntendo University</c:v>
                </c:pt>
                <c:pt idx="620">
                  <c:v>State University of New York Upstate Medical University</c:v>
                </c:pt>
                <c:pt idx="621">
                  <c:v>University of Nevada, Las Vegas</c:v>
                </c:pt>
                <c:pt idx="622">
                  <c:v>Fuzhou University</c:v>
                </c:pt>
                <c:pt idx="623">
                  <c:v>National University of La Plata</c:v>
                </c:pt>
                <c:pt idx="624">
                  <c:v>Paul ValÃƒÂ©ry University, Montpellier III</c:v>
                </c:pt>
                <c:pt idx="625">
                  <c:v>University of CastillaÃ¢â‚¬â€œLa Mancha</c:v>
                </c:pt>
                <c:pt idx="626">
                  <c:v>Memorial University of Newfoundland</c:v>
                </c:pt>
                <c:pt idx="627">
                  <c:v>Institut national des sciences AppliquÃƒÂ©es de Lyon</c:v>
                </c:pt>
                <c:pt idx="628">
                  <c:v>Dublin City University</c:v>
                </c:pt>
                <c:pt idx="629">
                  <c:v>Graduate University for Advanced Studies</c:v>
                </c:pt>
                <c:pt idx="630">
                  <c:v>University of Brescia</c:v>
                </c:pt>
                <c:pt idx="631">
                  <c:v>Royal College of Surgeons in Ireland</c:v>
                </c:pt>
                <c:pt idx="632">
                  <c:v>Johannes Kepler University of Linz</c:v>
                </c:pt>
                <c:pt idx="633">
                  <c:v>University of Calabria</c:v>
                </c:pt>
                <c:pt idx="634">
                  <c:v>University of Nebraska Omaha</c:v>
                </c:pt>
                <c:pt idx="635">
                  <c:v>Open University (UK)</c:v>
                </c:pt>
                <c:pt idx="636">
                  <c:v>Missouri University of Science and Technology</c:v>
                </c:pt>
                <c:pt idx="637">
                  <c:v>Loughborough University</c:v>
                </c:pt>
                <c:pt idx="638">
                  <c:v>Donghua University</c:v>
                </c:pt>
                <c:pt idx="639">
                  <c:v>University of Salerno</c:v>
                </c:pt>
                <c:pt idx="640">
                  <c:v>Gifu University</c:v>
                </c:pt>
                <c:pt idx="641">
                  <c:v>Liverpool John Moores University</c:v>
                </c:pt>
                <c:pt idx="642">
                  <c:v>Northern Arizona University</c:v>
                </c:pt>
                <c:pt idx="643">
                  <c:v>Saitama University</c:v>
                </c:pt>
                <c:pt idx="644">
                  <c:v>University of Mississippi - Oxford Campus</c:v>
                </c:pt>
                <c:pt idx="645">
                  <c:v>University of Crete</c:v>
                </c:pt>
                <c:pt idx="646">
                  <c:v>LSU Health Sciences Center New Orleans</c:v>
                </c:pt>
                <c:pt idx="647">
                  <c:v>La Trobe University</c:v>
                </c:pt>
                <c:pt idx="648">
                  <c:v>Swinburne University of Technology</c:v>
                </c:pt>
                <c:pt idx="649">
                  <c:v>Kangwon National University</c:v>
                </c:pt>
                <c:pt idx="650">
                  <c:v>University of Graz</c:v>
                </c:pt>
                <c:pt idx="651">
                  <c:v>Yamaguchi University</c:v>
                </c:pt>
                <c:pt idx="652">
                  <c:v>University of OrlÃƒÂ©ans</c:v>
                </c:pt>
                <c:pt idx="653">
                  <c:v>King Abdulaziz University</c:v>
                </c:pt>
                <c:pt idx="654">
                  <c:v>Second University of Naples</c:v>
                </c:pt>
                <c:pt idx="655">
                  <c:v>University of South Australia</c:v>
                </c:pt>
                <c:pt idx="656">
                  <c:v>University of Salerno</c:v>
                </c:pt>
                <c:pt idx="657">
                  <c:v>University of Massachusetts Lowell</c:v>
                </c:pt>
                <c:pt idx="658">
                  <c:v>Saitama University</c:v>
                </c:pt>
                <c:pt idx="659">
                  <c:v>Jean Monnet University</c:v>
                </c:pt>
                <c:pt idx="660">
                  <c:v>Innsbruck Medical University</c:v>
                </c:pt>
                <c:pt idx="661">
                  <c:v>University of Palermo</c:v>
                </c:pt>
                <c:pt idx="662">
                  <c:v>Chang Gung University</c:v>
                </c:pt>
                <c:pt idx="663">
                  <c:v>National Technical University of Athens</c:v>
                </c:pt>
                <c:pt idx="664">
                  <c:v>University of Alicante</c:v>
                </c:pt>
                <c:pt idx="665">
                  <c:v>University of Electro-Communications</c:v>
                </c:pt>
                <c:pt idx="666">
                  <c:v>University of Salento</c:v>
                </c:pt>
                <c:pt idx="667">
                  <c:v>University of Electronic Science and Technology of China</c:v>
                </c:pt>
                <c:pt idx="668">
                  <c:v>Keele University</c:v>
                </c:pt>
                <c:pt idx="669">
                  <c:v>Warsaw University of Technology</c:v>
                </c:pt>
                <c:pt idx="670">
                  <c:v>Taipei Medical University</c:v>
                </c:pt>
                <c:pt idx="671">
                  <c:v>University of Belgrade</c:v>
                </c:pt>
                <c:pt idx="672">
                  <c:v>Ritsumeikan University</c:v>
                </c:pt>
                <c:pt idx="673">
                  <c:v>New Mexico State University</c:v>
                </c:pt>
                <c:pt idx="674">
                  <c:v>Flinders University</c:v>
                </c:pt>
                <c:pt idx="675">
                  <c:v>National Polytechnic Institute of Toulouse</c:v>
                </c:pt>
                <c:pt idx="676">
                  <c:v>Deakin University</c:v>
                </c:pt>
                <c:pt idx="677">
                  <c:v>University of Burgundy</c:v>
                </c:pt>
                <c:pt idx="678">
                  <c:v>Banaras Hindu University</c:v>
                </c:pt>
                <c:pt idx="679">
                  <c:v>Miguel HernÃƒÂ¡ndez University of Elche</c:v>
                </c:pt>
                <c:pt idx="680">
                  <c:v>Norwegian University of Life Sciences</c:v>
                </c:pt>
                <c:pt idx="681">
                  <c:v>Federal University of SÃƒÂ£o Paulo</c:v>
                </c:pt>
                <c:pt idx="682">
                  <c:v>University of South Australia</c:v>
                </c:pt>
                <c:pt idx="683">
                  <c:v>Royal Veterinary College, University of London</c:v>
                </c:pt>
                <c:pt idx="684">
                  <c:v>University of MÃƒÂ¡laga</c:v>
                </c:pt>
                <c:pt idx="685">
                  <c:v>Nagoya Institute of Technology</c:v>
                </c:pt>
                <c:pt idx="686">
                  <c:v>Sogang University</c:v>
                </c:pt>
                <c:pt idx="687">
                  <c:v>Howard University</c:v>
                </c:pt>
                <c:pt idx="688">
                  <c:v>Illinois Institute of Technology</c:v>
                </c:pt>
                <c:pt idx="689">
                  <c:v>SUNY Downstate Medical Center</c:v>
                </c:pt>
                <c:pt idx="690">
                  <c:v>University of Poitiers</c:v>
                </c:pt>
                <c:pt idx="691">
                  <c:v>Carleton University</c:v>
                </c:pt>
                <c:pt idx="692">
                  <c:v>University of Hertfordshire</c:v>
                </c:pt>
                <c:pt idx="693">
                  <c:v>Portland State University</c:v>
                </c:pt>
                <c:pt idx="694">
                  <c:v>University of Kent</c:v>
                </c:pt>
                <c:pt idx="695">
                  <c:v>Huazhong Agricultural University</c:v>
                </c:pt>
                <c:pt idx="696">
                  <c:v>University of Essex</c:v>
                </c:pt>
                <c:pt idx="697">
                  <c:v>Semmelweis University</c:v>
                </c:pt>
                <c:pt idx="698">
                  <c:v>Catholic University of Korea</c:v>
                </c:pt>
                <c:pt idx="699">
                  <c:v>University of Caen Lower Normandy</c:v>
                </c:pt>
                <c:pt idx="700">
                  <c:v>Jawaharlal Nehru Centre for Advanced Scientific Research</c:v>
                </c:pt>
                <c:pt idx="701">
                  <c:v>PalackÃƒÂ½ University, Olomouc</c:v>
                </c:pt>
                <c:pt idx="702">
                  <c:v>SUNY Downstate Medical Center</c:v>
                </c:pt>
                <c:pt idx="703">
                  <c:v>University of Catania</c:v>
                </c:pt>
                <c:pt idx="704">
                  <c:v>Lanzhou University</c:v>
                </c:pt>
                <c:pt idx="705">
                  <c:v>Indian Institute of Technology Kharagpur</c:v>
                </c:pt>
                <c:pt idx="706">
                  <c:v>Tottori University</c:v>
                </c:pt>
                <c:pt idx="707">
                  <c:v>Southern Illinois University Carbondale</c:v>
                </c:pt>
                <c:pt idx="708">
                  <c:v>Hacettepe University</c:v>
                </c:pt>
                <c:pt idx="709">
                  <c:v>Loughborough University</c:v>
                </c:pt>
                <c:pt idx="710">
                  <c:v>Graz University of Technology</c:v>
                </c:pt>
                <c:pt idx="711">
                  <c:v>University of Picardie Jules Verne</c:v>
                </c:pt>
                <c:pt idx="712">
                  <c:v>University of Trento</c:v>
                </c:pt>
                <c:pt idx="713">
                  <c:v>UniversitÃƒÂ© de Namur</c:v>
                </c:pt>
                <c:pt idx="714">
                  <c:v>Istanbul Technical University</c:v>
                </c:pt>
                <c:pt idx="715">
                  <c:v>University of Miyazaki</c:v>
                </c:pt>
                <c:pt idx="716">
                  <c:v>Aristotle University of Thessaloniki</c:v>
                </c:pt>
                <c:pt idx="717">
                  <c:v>University of Cagliari</c:v>
                </c:pt>
                <c:pt idx="718">
                  <c:v>Birkbeck, University of London</c:v>
                </c:pt>
                <c:pt idx="719">
                  <c:v>University of Portsmouth</c:v>
                </c:pt>
                <c:pt idx="720">
                  <c:v>Royal College of Surgeons in Ireland</c:v>
                </c:pt>
                <c:pt idx="721">
                  <c:v>Portland State University</c:v>
                </c:pt>
                <c:pt idx="722">
                  <c:v>Aston University</c:v>
                </c:pt>
                <c:pt idx="723">
                  <c:v>Michigan Technological University</c:v>
                </c:pt>
                <c:pt idx="724">
                  <c:v>University of Delhi</c:v>
                </c:pt>
                <c:pt idx="725">
                  <c:v>University of Palermo</c:v>
                </c:pt>
                <c:pt idx="726">
                  <c:v>Rochester Institute of Technology</c:v>
                </c:pt>
                <c:pt idx="727">
                  <c:v>University of MissouriÃ¢â‚¬â€œSt. Louis</c:v>
                </c:pt>
                <c:pt idx="728">
                  <c:v>Second Military Medical University</c:v>
                </c:pt>
                <c:pt idx="729">
                  <c:v>PalackÃƒÂ½ University, Olomouc</c:v>
                </c:pt>
                <c:pt idx="730">
                  <c:v>University of Trento</c:v>
                </c:pt>
                <c:pt idx="731">
                  <c:v>AGH University of Science and Technology</c:v>
                </c:pt>
                <c:pt idx="732">
                  <c:v>University of ConcepciÃƒÂ³n</c:v>
                </c:pt>
                <c:pt idx="733">
                  <c:v>Indian Institute of Technology Delhi</c:v>
                </c:pt>
                <c:pt idx="734">
                  <c:v>Panjab University</c:v>
                </c:pt>
                <c:pt idx="735">
                  <c:v>University of MissouriÃ¢â‚¬â€œKansas City</c:v>
                </c:pt>
                <c:pt idx="736">
                  <c:v>University of North Texas, Denton</c:v>
                </c:pt>
                <c:pt idx="737">
                  <c:v>University of Catania</c:v>
                </c:pt>
                <c:pt idx="738">
                  <c:v>Shizuoka University</c:v>
                </c:pt>
                <c:pt idx="739">
                  <c:v>University of Los Andes (Colombia)</c:v>
                </c:pt>
                <c:pt idx="740">
                  <c:v>Istanbul University</c:v>
                </c:pt>
                <c:pt idx="741">
                  <c:v>Kindai University</c:v>
                </c:pt>
                <c:pt idx="742">
                  <c:v>Yamaguchi University</c:v>
                </c:pt>
                <c:pt idx="743">
                  <c:v>Tokyo Women's Medical University</c:v>
                </c:pt>
                <c:pt idx="744">
                  <c:v>University of Kent</c:v>
                </c:pt>
                <c:pt idx="745">
                  <c:v>University of North Carolina at Charlotte</c:v>
                </c:pt>
                <c:pt idx="746">
                  <c:v>University of Technology, Sydney</c:v>
                </c:pt>
                <c:pt idx="747">
                  <c:v>Martin Luther University of Halle-Wittenberg</c:v>
                </c:pt>
                <c:pt idx="748">
                  <c:v>Indian Institute of Technology Kanpur</c:v>
                </c:pt>
                <c:pt idx="749">
                  <c:v>International School for Advanced Studies</c:v>
                </c:pt>
                <c:pt idx="750">
                  <c:v>Open University (UK)</c:v>
                </c:pt>
                <c:pt idx="751">
                  <c:v>New Jersey Institute of Technology</c:v>
                </c:pt>
                <c:pt idx="752">
                  <c:v>University of Toledo</c:v>
                </c:pt>
                <c:pt idx="753">
                  <c:v>Aberystwyth University</c:v>
                </c:pt>
                <c:pt idx="754">
                  <c:v>Huazhong Agricultural University</c:v>
                </c:pt>
                <c:pt idx="755">
                  <c:v>Massey University</c:v>
                </c:pt>
                <c:pt idx="756">
                  <c:v>University of Debrecen</c:v>
                </c:pt>
                <c:pt idx="757">
                  <c:v>Queensland University of Technology</c:v>
                </c:pt>
                <c:pt idx="758">
                  <c:v>University of QuÃƒÂ©bec at Montreal</c:v>
                </c:pt>
                <c:pt idx="759">
                  <c:v>University of North Carolina at Charlotte</c:v>
                </c:pt>
                <c:pt idx="760">
                  <c:v>Swinburne University of Technology</c:v>
                </c:pt>
                <c:pt idx="761">
                  <c:v>Chung-Ang University</c:v>
                </c:pt>
                <c:pt idx="762">
                  <c:v>University of Arkansas for Medical Sciences</c:v>
                </c:pt>
                <c:pt idx="763">
                  <c:v>University of Cagliari</c:v>
                </c:pt>
                <c:pt idx="764">
                  <c:v>Universidade Nova de Lisboa</c:v>
                </c:pt>
                <c:pt idx="765">
                  <c:v>National Chung Hsing University</c:v>
                </c:pt>
                <c:pt idx="766">
                  <c:v>East China Normal University</c:v>
                </c:pt>
                <c:pt idx="767">
                  <c:v>Heriot-Watt University</c:v>
                </c:pt>
                <c:pt idx="768">
                  <c:v>Innsbruck Medical University</c:v>
                </c:pt>
                <c:pt idx="769">
                  <c:v>Federal University of Rio Grande do Sul</c:v>
                </c:pt>
                <c:pt idx="770">
                  <c:v>Osaka Prefecture University</c:v>
                </c:pt>
                <c:pt idx="771">
                  <c:v>Inha University</c:v>
                </c:pt>
                <c:pt idx="772">
                  <c:v>Keele University</c:v>
                </c:pt>
                <c:pt idx="773">
                  <c:v>University of Toledo</c:v>
                </c:pt>
                <c:pt idx="774">
                  <c:v>Blaise Pascal University</c:v>
                </c:pt>
                <c:pt idx="775">
                  <c:v>Chulalongkorn University</c:v>
                </c:pt>
                <c:pt idx="776">
                  <c:v>National Yang-Ming University</c:v>
                </c:pt>
                <c:pt idx="777">
                  <c:v>University of Salamanca</c:v>
                </c:pt>
                <c:pt idx="778">
                  <c:v>King Abdullah University of Science and Technology</c:v>
                </c:pt>
                <c:pt idx="779">
                  <c:v>Old Dominion University</c:v>
                </c:pt>
                <c:pt idx="780">
                  <c:v>The Catholic University of America</c:v>
                </c:pt>
                <c:pt idx="781">
                  <c:v>University of Belgrade</c:v>
                </c:pt>
                <c:pt idx="782">
                  <c:v>Concordia University</c:v>
                </c:pt>
                <c:pt idx="783">
                  <c:v>Creighton University</c:v>
                </c:pt>
                <c:pt idx="784">
                  <c:v>New York Medical College</c:v>
                </c:pt>
                <c:pt idx="785">
                  <c:v>Polytechnic University of Turin</c:v>
                </c:pt>
                <c:pt idx="786">
                  <c:v>University of Alaska Fairbanks</c:v>
                </c:pt>
                <c:pt idx="787">
                  <c:v>State University of New York Upstate Medical University</c:v>
                </c:pt>
                <c:pt idx="788">
                  <c:v>Swansea University</c:v>
                </c:pt>
                <c:pt idx="789">
                  <c:v>University of Rouen</c:v>
                </c:pt>
                <c:pt idx="790">
                  <c:v>Chonbuk National University</c:v>
                </c:pt>
                <c:pt idx="791">
                  <c:v>Miami University</c:v>
                </c:pt>
                <c:pt idx="792">
                  <c:v>Indian Institute of Technology Madras</c:v>
                </c:pt>
                <c:pt idx="793">
                  <c:v>Carleton University</c:v>
                </c:pt>
                <c:pt idx="794">
                  <c:v>Institut national des sciences AppliquÃƒÂ©es de Lyon</c:v>
                </c:pt>
                <c:pt idx="795">
                  <c:v>University of Denver</c:v>
                </c:pt>
                <c:pt idx="796">
                  <c:v>University of Zagreb</c:v>
                </c:pt>
                <c:pt idx="797">
                  <c:v>Tokai University</c:v>
                </c:pt>
                <c:pt idx="798">
                  <c:v>Southern Illinois University Carbondale</c:v>
                </c:pt>
                <c:pt idx="799">
                  <c:v>Tokyo University of Agriculture and Technology</c:v>
                </c:pt>
                <c:pt idx="800">
                  <c:v>University of Alaska Fairbanks</c:v>
                </c:pt>
                <c:pt idx="801">
                  <c:v>East China Normal University</c:v>
                </c:pt>
                <c:pt idx="802">
                  <c:v>Roma Tre University</c:v>
                </c:pt>
                <c:pt idx="803">
                  <c:v>Second Military Medical University</c:v>
                </c:pt>
                <c:pt idx="804">
                  <c:v>Catholic University of the Sacred Heart</c:v>
                </c:pt>
                <c:pt idx="805">
                  <c:v>Juntendo University</c:v>
                </c:pt>
                <c:pt idx="806">
                  <c:v>Federal University of SÃƒÂ£o Paulo</c:v>
                </c:pt>
                <c:pt idx="807">
                  <c:v>Graz University of Technology</c:v>
                </c:pt>
                <c:pt idx="808">
                  <c:v>University of Hyogo</c:v>
                </c:pt>
                <c:pt idx="809">
                  <c:v>National Polytechnic Institute</c:v>
                </c:pt>
                <c:pt idx="810">
                  <c:v>Middle East Technical University</c:v>
                </c:pt>
                <c:pt idx="811">
                  <c:v>Catholic University of Korea</c:v>
                </c:pt>
                <c:pt idx="812">
                  <c:v>University of La Laguna</c:v>
                </c:pt>
                <c:pt idx="813">
                  <c:v>Rovira i Virgili University</c:v>
                </c:pt>
                <c:pt idx="814">
                  <c:v>Heriot-Watt University</c:v>
                </c:pt>
                <c:pt idx="815">
                  <c:v>Yokohama National University</c:v>
                </c:pt>
                <c:pt idx="816">
                  <c:v>University of Montana - Missoula</c:v>
                </c:pt>
                <c:pt idx="817">
                  <c:v>Johannes Kepler University of Linz</c:v>
                </c:pt>
                <c:pt idx="818">
                  <c:v>University of Cantabria</c:v>
                </c:pt>
                <c:pt idx="819">
                  <c:v>University of Murcia</c:v>
                </c:pt>
                <c:pt idx="820">
                  <c:v>Bielefeld University</c:v>
                </c:pt>
                <c:pt idx="821">
                  <c:v>Martin Luther University of Halle-Wittenberg</c:v>
                </c:pt>
                <c:pt idx="822">
                  <c:v>Victoria University of Wellington</c:v>
                </c:pt>
                <c:pt idx="823">
                  <c:v>University of Udine</c:v>
                </c:pt>
                <c:pt idx="824">
                  <c:v>University of Memphis</c:v>
                </c:pt>
                <c:pt idx="825">
                  <c:v>University of MissouriÃ¢â‚¬â€œSt. Louis</c:v>
                </c:pt>
                <c:pt idx="826">
                  <c:v>Panjab University</c:v>
                </c:pt>
                <c:pt idx="827">
                  <c:v>Kindai University</c:v>
                </c:pt>
                <c:pt idx="828">
                  <c:v>University of Vigo</c:v>
                </c:pt>
                <c:pt idx="829">
                  <c:v>University of Haifa</c:v>
                </c:pt>
                <c:pt idx="830">
                  <c:v>University of Science, Malaysia</c:v>
                </c:pt>
                <c:pt idx="831">
                  <c:v>University of MissouriÃ¢â‚¬â€œKansas City</c:v>
                </c:pt>
                <c:pt idx="832">
                  <c:v>Semmelweis University</c:v>
                </c:pt>
                <c:pt idx="833">
                  <c:v>Queensland University of Technology</c:v>
                </c:pt>
                <c:pt idx="834">
                  <c:v>National Chung Hsing University</c:v>
                </c:pt>
                <c:pt idx="835">
                  <c:v>University of La Laguna</c:v>
                </c:pt>
                <c:pt idx="836">
                  <c:v>AGH University of Science and Technology</c:v>
                </c:pt>
                <c:pt idx="837">
                  <c:v>Gifu University</c:v>
                </c:pt>
                <c:pt idx="838">
                  <c:v>King Abdullah University of Science and Technology</c:v>
                </c:pt>
                <c:pt idx="839">
                  <c:v>University of Memphis</c:v>
                </c:pt>
                <c:pt idx="840">
                  <c:v>Wesleyan University</c:v>
                </c:pt>
                <c:pt idx="841">
                  <c:v>Konkuk University</c:v>
                </c:pt>
                <c:pt idx="842">
                  <c:v>University of the Balearic Islands</c:v>
                </c:pt>
                <c:pt idx="843">
                  <c:v>University of Ulster</c:v>
                </c:pt>
                <c:pt idx="844">
                  <c:v>University of Technology, Sydney</c:v>
                </c:pt>
                <c:pt idx="845">
                  <c:v>Polytechnic University of Turin</c:v>
                </c:pt>
                <c:pt idx="846">
                  <c:v>UNESP, SÃƒÂ£o Paulo State University</c:v>
                </c:pt>
                <c:pt idx="847">
                  <c:v>Indian Institute of Technology Bombay</c:v>
                </c:pt>
                <c:pt idx="848">
                  <c:v>Plymouth University</c:v>
                </c:pt>
                <c:pt idx="849">
                  <c:v>University of Debrecen</c:v>
                </c:pt>
                <c:pt idx="850">
                  <c:v>National University of La Plata</c:v>
                </c:pt>
                <c:pt idx="851">
                  <c:v>University of Murcia</c:v>
                </c:pt>
                <c:pt idx="852">
                  <c:v>Beihang University</c:v>
                </c:pt>
                <c:pt idx="853">
                  <c:v>Texas A&amp;M Health Science Center</c:v>
                </c:pt>
                <c:pt idx="854">
                  <c:v>University of QuÃƒÂ©bec at Montreal</c:v>
                </c:pt>
                <c:pt idx="855">
                  <c:v>University of Science, Malaysia</c:v>
                </c:pt>
                <c:pt idx="856">
                  <c:v>East China University of Science and Technology</c:v>
                </c:pt>
                <c:pt idx="857">
                  <c:v>University of Savoy</c:v>
                </c:pt>
                <c:pt idx="858">
                  <c:v>University of Rostock</c:v>
                </c:pt>
                <c:pt idx="859">
                  <c:v>Mahidol University</c:v>
                </c:pt>
                <c:pt idx="860">
                  <c:v>Ehime University</c:v>
                </c:pt>
                <c:pt idx="861">
                  <c:v>Tata Institute of Fundamental Research</c:v>
                </c:pt>
                <c:pt idx="862">
                  <c:v>National University of Ireland, Galway</c:v>
                </c:pt>
                <c:pt idx="863">
                  <c:v>Birkbeck, University of London</c:v>
                </c:pt>
                <c:pt idx="864">
                  <c:v>Universidade Nova de Lisboa</c:v>
                </c:pt>
                <c:pt idx="865">
                  <c:v>Gyeongsang National University</c:v>
                </c:pt>
                <c:pt idx="866">
                  <c:v>University of Nebraska Omaha</c:v>
                </c:pt>
                <c:pt idx="867">
                  <c:v>University of Iceland</c:v>
                </c:pt>
                <c:pt idx="868">
                  <c:v>Tianjin University</c:v>
                </c:pt>
                <c:pt idx="869">
                  <c:v>Loyola University Chicago</c:v>
                </c:pt>
                <c:pt idx="870">
                  <c:v>National Central University</c:v>
                </c:pt>
                <c:pt idx="871">
                  <c:v>National Polytechnic Institute of Toulouse</c:v>
                </c:pt>
                <c:pt idx="872">
                  <c:v>Kent State University</c:v>
                </c:pt>
                <c:pt idx="873">
                  <c:v>University of Los Andes (Colombia)</c:v>
                </c:pt>
                <c:pt idx="874">
                  <c:v>University of Tasmania</c:v>
                </c:pt>
                <c:pt idx="875">
                  <c:v>University of Idaho</c:v>
                </c:pt>
                <c:pt idx="876">
                  <c:v>Old Dominion University</c:v>
                </c:pt>
                <c:pt idx="877">
                  <c:v>St George's, University of London</c:v>
                </c:pt>
                <c:pt idx="878">
                  <c:v>Clemson University</c:v>
                </c:pt>
                <c:pt idx="879">
                  <c:v>University of Sherbrooke</c:v>
                </c:pt>
                <c:pt idx="880">
                  <c:v>University of Salamanca</c:v>
                </c:pt>
                <c:pt idx="881">
                  <c:v>University of JyvÃƒÂ¤skylÃƒÂ¤</c:v>
                </c:pt>
                <c:pt idx="882">
                  <c:v>Gyeongsang National University</c:v>
                </c:pt>
                <c:pt idx="883">
                  <c:v>Baylor University</c:v>
                </c:pt>
                <c:pt idx="884">
                  <c:v>Nihon University</c:v>
                </c:pt>
                <c:pt idx="885">
                  <c:v>University of Newcastle</c:v>
                </c:pt>
                <c:pt idx="886">
                  <c:v>Rovira i Virgili University</c:v>
                </c:pt>
                <c:pt idx="887">
                  <c:v>Chung-Ang University</c:v>
                </c:pt>
                <c:pt idx="888">
                  <c:v>Konkuk University</c:v>
                </c:pt>
                <c:pt idx="889">
                  <c:v>University of Udine</c:v>
                </c:pt>
                <c:pt idx="890">
                  <c:v>University of Newcastle</c:v>
                </c:pt>
                <c:pt idx="891">
                  <c:v>Tottori University</c:v>
                </c:pt>
                <c:pt idx="892">
                  <c:v>University of Oklahoma Health Sciences Center</c:v>
                </c:pt>
                <c:pt idx="893">
                  <c:v>University of Navarra</c:v>
                </c:pt>
                <c:pt idx="894">
                  <c:v>Chonbuk National University</c:v>
                </c:pt>
                <c:pt idx="895">
                  <c:v>New Mexico State University</c:v>
                </c:pt>
                <c:pt idx="896">
                  <c:v>University of Malaya</c:v>
                </c:pt>
                <c:pt idx="897">
                  <c:v>University of Texas at Arlington</c:v>
                </c:pt>
                <c:pt idx="898">
                  <c:v>Saint Petersburg State University</c:v>
                </c:pt>
                <c:pt idx="899">
                  <c:v>Brunel University</c:v>
                </c:pt>
                <c:pt idx="900">
                  <c:v>Clemson University</c:v>
                </c:pt>
                <c:pt idx="901">
                  <c:v>Tokyo Women's Medical University</c:v>
                </c:pt>
                <c:pt idx="902">
                  <c:v>Nara Institute of Science and Technology</c:v>
                </c:pt>
                <c:pt idx="903">
                  <c:v>Florida International University</c:v>
                </c:pt>
                <c:pt idx="904">
                  <c:v>Otto-von-Guericke University Magdeburg</c:v>
                </c:pt>
                <c:pt idx="905">
                  <c:v>University of Crete</c:v>
                </c:pt>
                <c:pt idx="906">
                  <c:v>University of TromsÃƒÂ¸ - The Arctic University of Norway</c:v>
                </c:pt>
                <c:pt idx="907">
                  <c:v>Tokyo University of Agriculture and Technology</c:v>
                </c:pt>
                <c:pt idx="908">
                  <c:v>University of Patras</c:v>
                </c:pt>
                <c:pt idx="909">
                  <c:v>Rochester Institute of Technology</c:v>
                </c:pt>
                <c:pt idx="910">
                  <c:v>University of the Balearic Islands</c:v>
                </c:pt>
                <c:pt idx="911">
                  <c:v>University of Cantabria</c:v>
                </c:pt>
                <c:pt idx="912">
                  <c:v>Aristotle University of Thessaloniki</c:v>
                </c:pt>
                <c:pt idx="913">
                  <c:v>University of Ulsan</c:v>
                </c:pt>
                <c:pt idx="914">
                  <c:v>University of Essex</c:v>
                </c:pt>
                <c:pt idx="915">
                  <c:v>University FranÃƒÂ§ois Rabelais, Tours</c:v>
                </c:pt>
                <c:pt idx="916">
                  <c:v>Swansea University</c:v>
                </c:pt>
                <c:pt idx="917">
                  <c:v>Graduate University for Advanced Studies</c:v>
                </c:pt>
                <c:pt idx="918">
                  <c:v>University of Nantes</c:v>
                </c:pt>
                <c:pt idx="919">
                  <c:v>National University of Ireland, Galway</c:v>
                </c:pt>
                <c:pt idx="920">
                  <c:v>University of Texas at Arlington</c:v>
                </c:pt>
                <c:pt idx="921">
                  <c:v>University of Turku</c:v>
                </c:pt>
                <c:pt idx="922">
                  <c:v>Catholic University of the Sacred Heart</c:v>
                </c:pt>
                <c:pt idx="923">
                  <c:v>Georgia Regents University</c:v>
                </c:pt>
                <c:pt idx="924">
                  <c:v>Loyola University Chicago</c:v>
                </c:pt>
                <c:pt idx="925">
                  <c:v>University of Modena and Reggio Emilia</c:v>
                </c:pt>
                <c:pt idx="926">
                  <c:v>Flinders University</c:v>
                </c:pt>
                <c:pt idx="927">
                  <c:v>Sichuan University</c:v>
                </c:pt>
                <c:pt idx="928">
                  <c:v>Northern Illinois University</c:v>
                </c:pt>
                <c:pt idx="929">
                  <c:v>Bielefeld University</c:v>
                </c:pt>
                <c:pt idx="930">
                  <c:v>University of Tasmania</c:v>
                </c:pt>
                <c:pt idx="931">
                  <c:v>Ajou University</c:v>
                </c:pt>
                <c:pt idx="932">
                  <c:v>Nihon University</c:v>
                </c:pt>
                <c:pt idx="933">
                  <c:v>Chungnam National University</c:v>
                </c:pt>
                <c:pt idx="934">
                  <c:v>University of Haifa</c:v>
                </c:pt>
                <c:pt idx="935">
                  <c:v>University of Navarra</c:v>
                </c:pt>
                <c:pt idx="936">
                  <c:v>University of Science and Technology Beijing</c:v>
                </c:pt>
                <c:pt idx="937">
                  <c:v>Deakin University</c:v>
                </c:pt>
                <c:pt idx="938">
                  <c:v>University of Akron</c:v>
                </c:pt>
                <c:pt idx="939">
                  <c:v>East China University of Science and Technology</c:v>
                </c:pt>
                <c:pt idx="940">
                  <c:v>University of Potsdam</c:v>
                </c:pt>
                <c:pt idx="941">
                  <c:v>University of Science and Technology Beijing</c:v>
                </c:pt>
                <c:pt idx="942">
                  <c:v>Howard University</c:v>
                </c:pt>
                <c:pt idx="943">
                  <c:v>China Agricultural University</c:v>
                </c:pt>
                <c:pt idx="944">
                  <c:v>Vita-Salute San Raffaele University</c:v>
                </c:pt>
                <c:pt idx="945">
                  <c:v>University of Eastern Finland</c:v>
                </c:pt>
                <c:pt idx="946">
                  <c:v>Inha University</c:v>
                </c:pt>
                <c:pt idx="947">
                  <c:v>UNESP, SÃƒÂ£o Paulo State University</c:v>
                </c:pt>
                <c:pt idx="948">
                  <c:v>Chulalongkorn University</c:v>
                </c:pt>
                <c:pt idx="949">
                  <c:v>University of Montana - Missoula</c:v>
                </c:pt>
                <c:pt idx="950">
                  <c:v>University of Pretoria</c:v>
                </c:pt>
                <c:pt idx="951">
                  <c:v>University of Fribourg</c:v>
                </c:pt>
                <c:pt idx="952">
                  <c:v>Indian Institute of Technology Bombay</c:v>
                </c:pt>
                <c:pt idx="953">
                  <c:v>University of WisconsinÃ¢â‚¬â€œMilwaukee</c:v>
                </c:pt>
                <c:pt idx="954">
                  <c:v>University of Coimbra</c:v>
                </c:pt>
                <c:pt idx="955">
                  <c:v>University of Rhode Island</c:v>
                </c:pt>
                <c:pt idx="956">
                  <c:v>University of Verona</c:v>
                </c:pt>
                <c:pt idx="957">
                  <c:v>University of Denver</c:v>
                </c:pt>
                <c:pt idx="958">
                  <c:v>Lanzhou University</c:v>
                </c:pt>
                <c:pt idx="959">
                  <c:v>Texas A&amp;M Health Science Center</c:v>
                </c:pt>
                <c:pt idx="960">
                  <c:v>Gunma University</c:v>
                </c:pt>
                <c:pt idx="961">
                  <c:v>Jagiellonian University</c:v>
                </c:pt>
                <c:pt idx="962">
                  <c:v>Kagoshima University</c:v>
                </c:pt>
                <c:pt idx="963">
                  <c:v>Peking Union Medical College</c:v>
                </c:pt>
                <c:pt idx="964">
                  <c:v>Ajou University</c:v>
                </c:pt>
                <c:pt idx="965">
                  <c:v>University of Ulsan</c:v>
                </c:pt>
                <c:pt idx="966">
                  <c:v>University of Maine, Orono</c:v>
                </c:pt>
                <c:pt idx="967">
                  <c:v>Rush University</c:v>
                </c:pt>
                <c:pt idx="968">
                  <c:v>Sichuan University</c:v>
                </c:pt>
                <c:pt idx="969">
                  <c:v>Federal University of Rio Grande do Sul</c:v>
                </c:pt>
                <c:pt idx="970">
                  <c:v>University of Potsdam</c:v>
                </c:pt>
                <c:pt idx="971">
                  <c:v>National Yang-Ming University</c:v>
                </c:pt>
                <c:pt idx="972">
                  <c:v>University of Poitiers</c:v>
                </c:pt>
                <c:pt idx="973">
                  <c:v>University of Minho</c:v>
                </c:pt>
                <c:pt idx="974">
                  <c:v>University of Tampere</c:v>
                </c:pt>
                <c:pt idx="975">
                  <c:v>Mahidol University</c:v>
                </c:pt>
                <c:pt idx="976">
                  <c:v>Miami University</c:v>
                </c:pt>
                <c:pt idx="977">
                  <c:v>University of Iceland</c:v>
                </c:pt>
                <c:pt idx="978">
                  <c:v>University of Montpellier 1</c:v>
                </c:pt>
                <c:pt idx="979">
                  <c:v>Florida International University</c:v>
                </c:pt>
                <c:pt idx="980">
                  <c:v>Jagiellonian University</c:v>
                </c:pt>
                <c:pt idx="981">
                  <c:v>University of Rostock</c:v>
                </c:pt>
                <c:pt idx="982">
                  <c:v>Mississippi State University</c:v>
                </c:pt>
                <c:pt idx="983">
                  <c:v>University of Oviedo</c:v>
                </c:pt>
                <c:pt idx="984">
                  <c:v>Osaka Prefecture University</c:v>
                </c:pt>
                <c:pt idx="985">
                  <c:v>China Agricultural University</c:v>
                </c:pt>
                <c:pt idx="986">
                  <c:v>University of Akron</c:v>
                </c:pt>
                <c:pt idx="987">
                  <c:v>Griffith University</c:v>
                </c:pt>
                <c:pt idx="988">
                  <c:v>University of Verona</c:v>
                </c:pt>
                <c:pt idx="989">
                  <c:v>National Chiao Tung University</c:v>
                </c:pt>
                <c:pt idx="990">
                  <c:v>Beihang University</c:v>
                </c:pt>
                <c:pt idx="991">
                  <c:v>Montana State University - Bozeman</c:v>
                </c:pt>
                <c:pt idx="992">
                  <c:v>Nagoya City University</c:v>
                </c:pt>
                <c:pt idx="993">
                  <c:v>University of TromsÃƒÂ¸ - The Arctic University of Norway</c:v>
                </c:pt>
                <c:pt idx="994">
                  <c:v>James Cook University</c:v>
                </c:pt>
                <c:pt idx="995">
                  <c:v>Gunma University</c:v>
                </c:pt>
                <c:pt idx="996">
                  <c:v>Victoria University of Wellington</c:v>
                </c:pt>
                <c:pt idx="997">
                  <c:v>Kagoshima University</c:v>
                </c:pt>
                <c:pt idx="998">
                  <c:v>Chalmers University of Technology</c:v>
                </c:pt>
                <c:pt idx="999">
                  <c:v>National Chiao Tung University</c:v>
                </c:pt>
                <c:pt idx="1000">
                  <c:v>University of Maryland, Baltimore County</c:v>
                </c:pt>
                <c:pt idx="1001">
                  <c:v>Nara Institute of Science and Technology</c:v>
                </c:pt>
                <c:pt idx="1002">
                  <c:v>University of Zagreb</c:v>
                </c:pt>
                <c:pt idx="1003">
                  <c:v>Aalborg University</c:v>
                </c:pt>
                <c:pt idx="1004">
                  <c:v>Curtin University</c:v>
                </c:pt>
                <c:pt idx="1005">
                  <c:v>University of Minho</c:v>
                </c:pt>
                <c:pt idx="1006">
                  <c:v>University of Sherbrooke</c:v>
                </c:pt>
                <c:pt idx="1007">
                  <c:v>University of Aveiro</c:v>
                </c:pt>
                <c:pt idx="1008">
                  <c:v>Tata Institute of Fundamental Research</c:v>
                </c:pt>
                <c:pt idx="1009">
                  <c:v>Aalborg University</c:v>
                </c:pt>
                <c:pt idx="1010">
                  <c:v>University of Maine, Orono</c:v>
                </c:pt>
                <c:pt idx="1011">
                  <c:v>Saint Petersburg State University</c:v>
                </c:pt>
                <c:pt idx="1012">
                  <c:v>University of Arkansas for Medical Sciences</c:v>
                </c:pt>
                <c:pt idx="1013">
                  <c:v>Harbin Institute of Technology</c:v>
                </c:pt>
                <c:pt idx="1014">
                  <c:v>University of Coimbra</c:v>
                </c:pt>
                <c:pt idx="1015">
                  <c:v>University of Savoy</c:v>
                </c:pt>
                <c:pt idx="1016">
                  <c:v>University of Parma</c:v>
                </c:pt>
                <c:pt idx="1017">
                  <c:v>University of MÃƒÂ¡laga</c:v>
                </c:pt>
                <c:pt idx="1018">
                  <c:v>City University of Hong Kong</c:v>
                </c:pt>
                <c:pt idx="1019">
                  <c:v>Concordia University</c:v>
                </c:pt>
                <c:pt idx="1020">
                  <c:v>University of Tampere</c:v>
                </c:pt>
                <c:pt idx="1021">
                  <c:v>Wuhan University</c:v>
                </c:pt>
                <c:pt idx="1022">
                  <c:v>University of Konstanz</c:v>
                </c:pt>
                <c:pt idx="1023">
                  <c:v>Tokyo Metropolitan University</c:v>
                </c:pt>
                <c:pt idx="1024">
                  <c:v>Bangor University</c:v>
                </c:pt>
                <c:pt idx="1025">
                  <c:v>National Central University</c:v>
                </c:pt>
                <c:pt idx="1026">
                  <c:v>Scuola Normale Superiore di Pisa</c:v>
                </c:pt>
                <c:pt idx="1027">
                  <c:v>Harbin Institute of Technology</c:v>
                </c:pt>
                <c:pt idx="1028">
                  <c:v>Texas Tech University (TTU)</c:v>
                </c:pt>
                <c:pt idx="1029">
                  <c:v>Northern Illinois University</c:v>
                </c:pt>
                <c:pt idx="1030">
                  <c:v>Peking Union Medical College</c:v>
                </c:pt>
                <c:pt idx="1031">
                  <c:v>Versailles Saint-Quentin-en-Yvelines University</c:v>
                </c:pt>
                <c:pt idx="1032">
                  <c:v>Kent State University</c:v>
                </c:pt>
                <c:pt idx="1033">
                  <c:v>Braunschweig University of Technology</c:v>
                </c:pt>
                <c:pt idx="1034">
                  <c:v>University of Pretoria</c:v>
                </c:pt>
                <c:pt idx="1035">
                  <c:v>Griffith University</c:v>
                </c:pt>
                <c:pt idx="1036">
                  <c:v>University of Hull</c:v>
                </c:pt>
                <c:pt idx="1037">
                  <c:v>Yokohama National University</c:v>
                </c:pt>
                <c:pt idx="1038">
                  <c:v>Chalmers University of Technology</c:v>
                </c:pt>
                <c:pt idx="1039">
                  <c:v>Yokohama City University</c:v>
                </c:pt>
                <c:pt idx="1040">
                  <c:v>Baylor University</c:v>
                </c:pt>
                <c:pt idx="1041">
                  <c:v>Indian Institute of Technology Madras</c:v>
                </c:pt>
                <c:pt idx="1042">
                  <c:v>University of Hull</c:v>
                </c:pt>
                <c:pt idx="1043">
                  <c:v>University of Ferrara</c:v>
                </c:pt>
                <c:pt idx="1044">
                  <c:v>University of Modena and Reggio Emilia</c:v>
                </c:pt>
                <c:pt idx="1045">
                  <c:v>Shinshu University</c:v>
                </c:pt>
                <c:pt idx="1046">
                  <c:v>University of Arkansas - Fayetteville</c:v>
                </c:pt>
                <c:pt idx="1047">
                  <c:v>University of Canterbury</c:v>
                </c:pt>
                <c:pt idx="1048">
                  <c:v>Southern Methodist University</c:v>
                </c:pt>
                <c:pt idx="1049">
                  <c:v>Brunel University</c:v>
                </c:pt>
                <c:pt idx="1050">
                  <c:v>Georgia Regents University</c:v>
                </c:pt>
                <c:pt idx="1051">
                  <c:v>Otto-von-Guericke University Magdeburg</c:v>
                </c:pt>
                <c:pt idx="1052">
                  <c:v>University of Graz</c:v>
                </c:pt>
                <c:pt idx="1053">
                  <c:v>University of Aveiro</c:v>
                </c:pt>
                <c:pt idx="1054">
                  <c:v>Braunschweig University of Technology</c:v>
                </c:pt>
                <c:pt idx="1055">
                  <c:v>St George's, University of London</c:v>
                </c:pt>
                <c:pt idx="1056">
                  <c:v>Tokyo Medical and Dental University</c:v>
                </c:pt>
                <c:pt idx="1057">
                  <c:v>Swedish University of Agricultural Sciences</c:v>
                </c:pt>
                <c:pt idx="1058">
                  <c:v>Shandong University</c:v>
                </c:pt>
                <c:pt idx="1059">
                  <c:v>Central South University</c:v>
                </c:pt>
                <c:pt idx="1060">
                  <c:v>Bangor University</c:v>
                </c:pt>
                <c:pt idx="1061">
                  <c:v>Indian Institute of Technology Kanpur</c:v>
                </c:pt>
                <c:pt idx="1062">
                  <c:v>Beijing Normal University</c:v>
                </c:pt>
                <c:pt idx="1063">
                  <c:v>University of Tokushima</c:v>
                </c:pt>
                <c:pt idx="1064">
                  <c:v>University of Ljubljana</c:v>
                </c:pt>
                <c:pt idx="1065">
                  <c:v>University Lille 1: Sciences and Technologies</c:v>
                </c:pt>
                <c:pt idx="1066">
                  <c:v>Plymouth University</c:v>
                </c:pt>
                <c:pt idx="1067">
                  <c:v>University of Rhode Island</c:v>
                </c:pt>
                <c:pt idx="1068">
                  <c:v>Vita-Salute San Raffaele University</c:v>
                </c:pt>
                <c:pt idx="1069">
                  <c:v>University of Eastern Finland</c:v>
                </c:pt>
                <c:pt idx="1070">
                  <c:v>Ewha Womans University</c:v>
                </c:pt>
                <c:pt idx="1071">
                  <c:v>Yokohama City University</c:v>
                </c:pt>
                <c:pt idx="1072">
                  <c:v>University of Malaya</c:v>
                </c:pt>
                <c:pt idx="1073">
                  <c:v>University of WisconsinÃ¢â‚¬â€œMilwaukee</c:v>
                </c:pt>
                <c:pt idx="1074">
                  <c:v>Chungnam National University</c:v>
                </c:pt>
                <c:pt idx="1075">
                  <c:v>College of William and Mary</c:v>
                </c:pt>
                <c:pt idx="1076">
                  <c:v>University of Bari Aldo Moro</c:v>
                </c:pt>
                <c:pt idx="1077">
                  <c:v>University of Zaragoza</c:v>
                </c:pt>
                <c:pt idx="1078">
                  <c:v>University of Bayreuth</c:v>
                </c:pt>
                <c:pt idx="1079">
                  <c:v>University of Oviedo</c:v>
                </c:pt>
                <c:pt idx="1080">
                  <c:v>Ehime University</c:v>
                </c:pt>
                <c:pt idx="1081">
                  <c:v>Southern Methodist University</c:v>
                </c:pt>
                <c:pt idx="1082">
                  <c:v>University of Idaho</c:v>
                </c:pt>
                <c:pt idx="1083">
                  <c:v>University of Siena</c:v>
                </c:pt>
                <c:pt idx="1084">
                  <c:v>University of Siena</c:v>
                </c:pt>
                <c:pt idx="1085">
                  <c:v>University of Tartu</c:v>
                </c:pt>
                <c:pt idx="1086">
                  <c:v>University of Warsaw</c:v>
                </c:pt>
                <c:pt idx="1087">
                  <c:v>University of Nevada, Reno</c:v>
                </c:pt>
                <c:pt idx="1088">
                  <c:v>Polytechnic University of Valencia</c:v>
                </c:pt>
                <c:pt idx="1089">
                  <c:v>National Polytechnic Institute</c:v>
                </c:pt>
                <c:pt idx="1090">
                  <c:v>Lehigh University</c:v>
                </c:pt>
                <c:pt idx="1091">
                  <c:v>Tokyo University of Science</c:v>
                </c:pt>
                <c:pt idx="1092">
                  <c:v>Shandong University</c:v>
                </c:pt>
                <c:pt idx="1093">
                  <c:v>Tokyo Metropolitan University</c:v>
                </c:pt>
                <c:pt idx="1094">
                  <c:v>University of Perugia</c:v>
                </c:pt>
                <c:pt idx="1095">
                  <c:v>Nagasaki University</c:v>
                </c:pt>
                <c:pt idx="1096">
                  <c:v>Grenoble Institute of Technology</c:v>
                </c:pt>
                <c:pt idx="1097">
                  <c:v>National Tsing Hua University</c:v>
                </c:pt>
                <c:pt idx="1098">
                  <c:v>Wuhan University</c:v>
                </c:pt>
                <c:pt idx="1099">
                  <c:v>Central South University</c:v>
                </c:pt>
                <c:pt idx="1100">
                  <c:v>Montana State University - Bozeman</c:v>
                </c:pt>
                <c:pt idx="1101">
                  <c:v>Lehigh University</c:v>
                </c:pt>
                <c:pt idx="1102">
                  <c:v>University of Victoria</c:v>
                </c:pt>
                <c:pt idx="1103">
                  <c:v>University of Parma</c:v>
                </c:pt>
                <c:pt idx="1104">
                  <c:v>University of Perugia</c:v>
                </c:pt>
                <c:pt idx="1105">
                  <c:v>Technical University of Dortmund</c:v>
                </c:pt>
                <c:pt idx="1106">
                  <c:v>Mississippi State University</c:v>
                </c:pt>
                <c:pt idx="1107">
                  <c:v>Georgia State University</c:v>
                </c:pt>
                <c:pt idx="1108">
                  <c:v>LinkÃƒÂ¶ping University</c:v>
                </c:pt>
                <c:pt idx="1109">
                  <c:v>University of Rome Tor Vergata</c:v>
                </c:pt>
                <c:pt idx="1110">
                  <c:v>EÃƒÂ¶tvÃƒÂ¶s LorÃƒÂ¡nd University</c:v>
                </c:pt>
                <c:pt idx="1111">
                  <c:v>University of Turku</c:v>
                </c:pt>
                <c:pt idx="1112">
                  <c:v>Swedish University of Agricultural Sciences</c:v>
                </c:pt>
                <c:pt idx="1113">
                  <c:v>University of Konstanz</c:v>
                </c:pt>
                <c:pt idx="1114">
                  <c:v>University of Nice Sophia Antipolis</c:v>
                </c:pt>
                <c:pt idx="1115">
                  <c:v>Nagoya City University</c:v>
                </c:pt>
                <c:pt idx="1116">
                  <c:v>Beijing Normal University</c:v>
                </c:pt>
                <c:pt idx="1117">
                  <c:v>Rush University</c:v>
                </c:pt>
                <c:pt idx="1118">
                  <c:v>University of KwaZulu-Natal</c:v>
                </c:pt>
                <c:pt idx="1119">
                  <c:v>Shizuoka University</c:v>
                </c:pt>
                <c:pt idx="1120">
                  <c:v>King Saud University</c:v>
                </c:pt>
                <c:pt idx="1121">
                  <c:v>Medical College of Wisconsin</c:v>
                </c:pt>
                <c:pt idx="1122">
                  <c:v>Kanazawa University</c:v>
                </c:pt>
                <c:pt idx="1123">
                  <c:v>University of Canterbury</c:v>
                </c:pt>
                <c:pt idx="1124">
                  <c:v>Georgia State University</c:v>
                </c:pt>
                <c:pt idx="1125">
                  <c:v>National and Kapodistrian University of Athens</c:v>
                </c:pt>
                <c:pt idx="1126">
                  <c:v>Chonnam National University</c:v>
                </c:pt>
                <c:pt idx="1127">
                  <c:v>King Saud University</c:v>
                </c:pt>
                <c:pt idx="1128">
                  <c:v>University of Bremen</c:v>
                </c:pt>
                <c:pt idx="1129">
                  <c:v>Southeast University</c:v>
                </c:pt>
                <c:pt idx="1130">
                  <c:v>University of Ljubljana</c:v>
                </c:pt>
                <c:pt idx="1131">
                  <c:v>University of Campinas</c:v>
                </c:pt>
                <c:pt idx="1132">
                  <c:v>Indian Institute of Science</c:v>
                </c:pt>
                <c:pt idx="1133">
                  <c:v>Ewha Womans University</c:v>
                </c:pt>
                <c:pt idx="1134">
                  <c:v>Curtin University</c:v>
                </c:pt>
                <c:pt idx="1135">
                  <c:v>University of Fribourg</c:v>
                </c:pt>
                <c:pt idx="1136">
                  <c:v>University of Zaragoza</c:v>
                </c:pt>
                <c:pt idx="1137">
                  <c:v>UmeÃƒÂ¥ University</c:v>
                </c:pt>
                <c:pt idx="1138">
                  <c:v>University of Maryland, Baltimore County</c:v>
                </c:pt>
                <c:pt idx="1139">
                  <c:v>University of the Basque Country</c:v>
                </c:pt>
                <c:pt idx="1140">
                  <c:v>James Cook University</c:v>
                </c:pt>
                <c:pt idx="1141">
                  <c:v>Tokyo Medical and Dental University</c:v>
                </c:pt>
                <c:pt idx="1142">
                  <c:v>University of Ferrara</c:v>
                </c:pt>
                <c:pt idx="1143">
                  <c:v>Ohio University</c:v>
                </c:pt>
                <c:pt idx="1144">
                  <c:v>London School of Hygiene &amp; Tropical Medicine</c:v>
                </c:pt>
                <c:pt idx="1145">
                  <c:v>Bar-Ilan University</c:v>
                </c:pt>
                <c:pt idx="1146">
                  <c:v>University of Wollongong</c:v>
                </c:pt>
                <c:pt idx="1147">
                  <c:v>University of Bremen</c:v>
                </c:pt>
                <c:pt idx="1148">
                  <c:v>University of Tartu</c:v>
                </c:pt>
                <c:pt idx="1149">
                  <c:v>University Lille 1: Sciences and Technologies</c:v>
                </c:pt>
                <c:pt idx="1150">
                  <c:v>Polytechnic University of Valencia</c:v>
                </c:pt>
                <c:pt idx="1151">
                  <c:v>College of William and Mary</c:v>
                </c:pt>
                <c:pt idx="1152">
                  <c:v>George Mason University</c:v>
                </c:pt>
                <c:pt idx="1153">
                  <c:v>University of Mississippi - Oxford Campus</c:v>
                </c:pt>
                <c:pt idx="1154">
                  <c:v>University of Nantes</c:v>
                </c:pt>
                <c:pt idx="1155">
                  <c:v>University of Bergen</c:v>
                </c:pt>
                <c:pt idx="1156">
                  <c:v>Hong Kong Polytechnic University</c:v>
                </c:pt>
                <c:pt idx="1157">
                  <c:v>Jilin University</c:v>
                </c:pt>
                <c:pt idx="1158">
                  <c:v>University of Rennes 1</c:v>
                </c:pt>
                <c:pt idx="1159">
                  <c:v>Kyung Hee University</c:v>
                </c:pt>
                <c:pt idx="1160">
                  <c:v>University of Bordeaux II</c:v>
                </c:pt>
                <c:pt idx="1161">
                  <c:v>Versailles Saint-Quentin-en-Yvelines University</c:v>
                </c:pt>
                <c:pt idx="1162">
                  <c:v>Niigata University</c:v>
                </c:pt>
                <c:pt idx="1163">
                  <c:v>Leipzig University</c:v>
                </c:pt>
                <c:pt idx="1164">
                  <c:v>Gwangju Institute of Science and Technology</c:v>
                </c:pt>
                <c:pt idx="1165">
                  <c:v>University of Nice Sophia Antipolis</c:v>
                </c:pt>
                <c:pt idx="1166">
                  <c:v>Auburn University</c:v>
                </c:pt>
                <c:pt idx="1167">
                  <c:v>George Mason University</c:v>
                </c:pt>
                <c:pt idx="1168">
                  <c:v>University of Nevada, Reno</c:v>
                </c:pt>
                <c:pt idx="1169">
                  <c:v>University of Wollongong</c:v>
                </c:pt>
                <c:pt idx="1170">
                  <c:v>University of Bayreuth</c:v>
                </c:pt>
                <c:pt idx="1171">
                  <c:v>University of Nebraska Medical Center</c:v>
                </c:pt>
                <c:pt idx="1172">
                  <c:v>University of the Basque Country</c:v>
                </c:pt>
                <c:pt idx="1173">
                  <c:v>Medical University of South Carolina</c:v>
                </c:pt>
                <c:pt idx="1174">
                  <c:v>University of Genoa</c:v>
                </c:pt>
                <c:pt idx="1175">
                  <c:v>University of Buenos Aires</c:v>
                </c:pt>
                <c:pt idx="1176">
                  <c:v>University of Warsaw</c:v>
                </c:pt>
                <c:pt idx="1177">
                  <c:v>University of Hanover</c:v>
                </c:pt>
                <c:pt idx="1178">
                  <c:v>South China University of Technology</c:v>
                </c:pt>
                <c:pt idx="1179">
                  <c:v>Medical College of Wisconsin</c:v>
                </c:pt>
                <c:pt idx="1180">
                  <c:v>University of Oregon</c:v>
                </c:pt>
                <c:pt idx="1181">
                  <c:v>Tianjin University</c:v>
                </c:pt>
                <c:pt idx="1182">
                  <c:v>York University</c:v>
                </c:pt>
                <c:pt idx="1183">
                  <c:v>West Virginia University</c:v>
                </c:pt>
                <c:pt idx="1184">
                  <c:v>Kanazawa University</c:v>
                </c:pt>
                <c:pt idx="1185">
                  <c:v>University of Rennes 1</c:v>
                </c:pt>
                <c:pt idx="1186">
                  <c:v>London School of Economics</c:v>
                </c:pt>
                <c:pt idx="1187">
                  <c:v>University of Trieste</c:v>
                </c:pt>
                <c:pt idx="1188">
                  <c:v>Kyung Hee University</c:v>
                </c:pt>
                <c:pt idx="1189">
                  <c:v>Hong Kong Polytechnic University</c:v>
                </c:pt>
                <c:pt idx="1190">
                  <c:v>Southeast University</c:v>
                </c:pt>
                <c:pt idx="1191">
                  <c:v>National Tsing Hua University</c:v>
                </c:pt>
                <c:pt idx="1192">
                  <c:v>West Virginia University</c:v>
                </c:pt>
                <c:pt idx="1193">
                  <c:v>Technical University of Dortmund</c:v>
                </c:pt>
                <c:pt idx="1194">
                  <c:v>Gwangju Institute of Science and Technology</c:v>
                </c:pt>
                <c:pt idx="1195">
                  <c:v>Xiamen University</c:v>
                </c:pt>
                <c:pt idx="1196">
                  <c:v>Huazhong University of Science and Technology</c:v>
                </c:pt>
                <c:pt idx="1197">
                  <c:v>University of Milan - Bicocca</c:v>
                </c:pt>
                <c:pt idx="1198">
                  <c:v>University of Twente</c:v>
                </c:pt>
                <c:pt idx="1199">
                  <c:v>University of KwaZulu-Natal</c:v>
                </c:pt>
                <c:pt idx="1200">
                  <c:v>London School of Economics</c:v>
                </c:pt>
                <c:pt idx="1201">
                  <c:v>Tokyo University of Science</c:v>
                </c:pt>
                <c:pt idx="1202">
                  <c:v>Federal University of Minas Gerais</c:v>
                </c:pt>
                <c:pt idx="1203">
                  <c:v>London School of Hygiene &amp; Tropical Medicine</c:v>
                </c:pt>
                <c:pt idx="1204">
                  <c:v>Medical University of South Carolina</c:v>
                </c:pt>
                <c:pt idx="1205">
                  <c:v>University of Rome Tor Vergata</c:v>
                </c:pt>
                <c:pt idx="1206">
                  <c:v>Chonnam National University</c:v>
                </c:pt>
                <c:pt idx="1207">
                  <c:v>Federal University of Minas Gerais</c:v>
                </c:pt>
                <c:pt idx="1208">
                  <c:v>Saarland University</c:v>
                </c:pt>
                <c:pt idx="1209">
                  <c:v>Xi'an Jiaotong University</c:v>
                </c:pt>
                <c:pt idx="1210">
                  <c:v>Xi'an Jiaotong University</c:v>
                </c:pt>
                <c:pt idx="1211">
                  <c:v>University of Hanover</c:v>
                </c:pt>
                <c:pt idx="1212">
                  <c:v>Technical University of Madrid</c:v>
                </c:pt>
                <c:pt idx="1213">
                  <c:v>University of Buenos Aires</c:v>
                </c:pt>
                <c:pt idx="1214">
                  <c:v>Macquarie University</c:v>
                </c:pt>
                <c:pt idx="1215">
                  <c:v>Bar-Ilan University</c:v>
                </c:pt>
                <c:pt idx="1216">
                  <c:v>University of Santiago de Compostela</c:v>
                </c:pt>
                <c:pt idx="1217">
                  <c:v>University of Bari Aldo Moro</c:v>
                </c:pt>
                <c:pt idx="1218">
                  <c:v>Nagasaki University</c:v>
                </c:pt>
                <c:pt idx="1219">
                  <c:v>University of Chile</c:v>
                </c:pt>
                <c:pt idx="1220">
                  <c:v>Auburn University</c:v>
                </c:pt>
                <c:pt idx="1221">
                  <c:v>University of Regensburg</c:v>
                </c:pt>
                <c:pt idx="1222">
                  <c:v>University of Pavia</c:v>
                </c:pt>
                <c:pt idx="1223">
                  <c:v>University of Bath</c:v>
                </c:pt>
                <c:pt idx="1224">
                  <c:v>Texas Tech University (TTU)</c:v>
                </c:pt>
                <c:pt idx="1225">
                  <c:v>National Cheng Kung University</c:v>
                </c:pt>
                <c:pt idx="1226">
                  <c:v>National and Kapodistrian University of Athens</c:v>
                </c:pt>
                <c:pt idx="1227">
                  <c:v>University of Seville</c:v>
                </c:pt>
                <c:pt idx="1228">
                  <c:v>University of Chile</c:v>
                </c:pt>
                <c:pt idx="1229">
                  <c:v>University of Naples Federico II</c:v>
                </c:pt>
                <c:pt idx="1230">
                  <c:v>Saarland University</c:v>
                </c:pt>
                <c:pt idx="1231">
                  <c:v>University of Oulu</c:v>
                </c:pt>
                <c:pt idx="1232">
                  <c:v>University of Ulm</c:v>
                </c:pt>
                <c:pt idx="1233">
                  <c:v>Leipzig University</c:v>
                </c:pt>
                <c:pt idx="1234">
                  <c:v>University of Bergen</c:v>
                </c:pt>
                <c:pt idx="1235">
                  <c:v>University of Seville</c:v>
                </c:pt>
                <c:pt idx="1236">
                  <c:v>University of Central Florida</c:v>
                </c:pt>
                <c:pt idx="1237">
                  <c:v>Grenoble Institute of Technology</c:v>
                </c:pt>
                <c:pt idx="1238">
                  <c:v>South China University of Technology</c:v>
                </c:pt>
                <c:pt idx="1239">
                  <c:v>Indian Institute of Science</c:v>
                </c:pt>
                <c:pt idx="1240">
                  <c:v>Florida Institute of Technology</c:v>
                </c:pt>
                <c:pt idx="1241">
                  <c:v>University of Texas Medical Branch at Galveston</c:v>
                </c:pt>
                <c:pt idx="1242">
                  <c:v>Shinshu University</c:v>
                </c:pt>
                <c:pt idx="1243">
                  <c:v>University of Southern Denmark</c:v>
                </c:pt>
                <c:pt idx="1244">
                  <c:v>York University</c:v>
                </c:pt>
                <c:pt idx="1245">
                  <c:v>Huazhong University of Science and Technology</c:v>
                </c:pt>
                <c:pt idx="1246">
                  <c:v>Jilin University</c:v>
                </c:pt>
                <c:pt idx="1247">
                  <c:v>University of Campinas</c:v>
                </c:pt>
                <c:pt idx="1248">
                  <c:v>EÃƒÂ¶tvÃƒÂ¶s LorÃƒÂ¡nd University</c:v>
                </c:pt>
                <c:pt idx="1249">
                  <c:v>Polytechnic University of Catalonia</c:v>
                </c:pt>
                <c:pt idx="1250">
                  <c:v>University of Tokushima</c:v>
                </c:pt>
                <c:pt idx="1251">
                  <c:v>Pontifical Catholic University of Chile</c:v>
                </c:pt>
                <c:pt idx="1252">
                  <c:v>Chiba University</c:v>
                </c:pt>
                <c:pt idx="1253">
                  <c:v>Simon Fraser University</c:v>
                </c:pt>
                <c:pt idx="1254">
                  <c:v>Technical University of Madrid</c:v>
                </c:pt>
                <c:pt idx="1255">
                  <c:v>University of Bath</c:v>
                </c:pt>
                <c:pt idx="1256">
                  <c:v>Pontifical Catholic University of Chile</c:v>
                </c:pt>
                <c:pt idx="1257">
                  <c:v>Utah State University</c:v>
                </c:pt>
                <c:pt idx="1258">
                  <c:v>UmeÃƒÂ¥ University</c:v>
                </c:pt>
                <c:pt idx="1259">
                  <c:v>University of Pavia</c:v>
                </c:pt>
                <c:pt idx="1260">
                  <c:v>University of Santiago de Compostela</c:v>
                </c:pt>
                <c:pt idx="1261">
                  <c:v>University of Hawaii at Manoa</c:v>
                </c:pt>
                <c:pt idx="1262">
                  <c:v>University of Strathclyde</c:v>
                </c:pt>
                <c:pt idx="1263">
                  <c:v>University of Oulu</c:v>
                </c:pt>
                <c:pt idx="1264">
                  <c:v>BoÃ„Å¸aziÃƒÂ§i University</c:v>
                </c:pt>
                <c:pt idx="1265">
                  <c:v>Osaka City University</c:v>
                </c:pt>
                <c:pt idx="1266">
                  <c:v>University of South Carolina - Columbia</c:v>
                </c:pt>
                <c:pt idx="1267">
                  <c:v>Ruhr University Bochum</c:v>
                </c:pt>
                <c:pt idx="1268">
                  <c:v>Xiamen University</c:v>
                </c:pt>
                <c:pt idx="1269">
                  <c:v>University of Otago</c:v>
                </c:pt>
                <c:pt idx="1270">
                  <c:v>University of Central Florida</c:v>
                </c:pt>
                <c:pt idx="1271">
                  <c:v>University of New Hampshire</c:v>
                </c:pt>
                <c:pt idx="1272">
                  <c:v>University of Milan - Bicocca</c:v>
                </c:pt>
                <c:pt idx="1273">
                  <c:v>University of Otago</c:v>
                </c:pt>
                <c:pt idx="1274">
                  <c:v>University of Jena</c:v>
                </c:pt>
                <c:pt idx="1275">
                  <c:v>Pusan National University</c:v>
                </c:pt>
                <c:pt idx="1276">
                  <c:v>Utah State University</c:v>
                </c:pt>
                <c:pt idx="1277">
                  <c:v>University of Naples Federico II</c:v>
                </c:pt>
                <c:pt idx="1278">
                  <c:v>University at Albany, SUNY</c:v>
                </c:pt>
                <c:pt idx="1279">
                  <c:v>Temple University</c:v>
                </c:pt>
                <c:pt idx="1280">
                  <c:v>Aalto University</c:v>
                </c:pt>
                <c:pt idx="1281">
                  <c:v>University College Cork</c:v>
                </c:pt>
                <c:pt idx="1282">
                  <c:v>National Cheng Kung University</c:v>
                </c:pt>
                <c:pt idx="1283">
                  <c:v>University of Oregon</c:v>
                </c:pt>
                <c:pt idx="1284">
                  <c:v>Oklahoma State UniversityÃ¢â‚¬â€œStillwater</c:v>
                </c:pt>
                <c:pt idx="1285">
                  <c:v>University College Cork</c:v>
                </c:pt>
                <c:pt idx="1286">
                  <c:v>University of Wyoming</c:v>
                </c:pt>
                <c:pt idx="1287">
                  <c:v>University of Texas at San Antonio</c:v>
                </c:pt>
                <c:pt idx="1288">
                  <c:v>University of Valencia</c:v>
                </c:pt>
                <c:pt idx="1289">
                  <c:v>LinkÃƒÂ¶ping University</c:v>
                </c:pt>
                <c:pt idx="1290">
                  <c:v>University of Duisburg-Essen</c:v>
                </c:pt>
                <c:pt idx="1291">
                  <c:v>University of Trieste</c:v>
                </c:pt>
                <c:pt idx="1292">
                  <c:v>University of Bordeaux I</c:v>
                </c:pt>
                <c:pt idx="1293">
                  <c:v>Macquarie University</c:v>
                </c:pt>
                <c:pt idx="1294">
                  <c:v>University of Surrey</c:v>
                </c:pt>
                <c:pt idx="1295">
                  <c:v>University of Granada</c:v>
                </c:pt>
                <c:pt idx="1296">
                  <c:v>City College of New York</c:v>
                </c:pt>
                <c:pt idx="1297">
                  <c:v>Justus Liebig University Giessen</c:v>
                </c:pt>
                <c:pt idx="1298">
                  <c:v>University of Ulm</c:v>
                </c:pt>
                <c:pt idx="1299">
                  <c:v>University of Nebraska Medical Center</c:v>
                </c:pt>
                <c:pt idx="1300">
                  <c:v>Queen's University Belfast</c:v>
                </c:pt>
                <c:pt idx="1301">
                  <c:v>University of New Hampshire</c:v>
                </c:pt>
                <c:pt idx="1302">
                  <c:v>Kumamoto University</c:v>
                </c:pt>
                <c:pt idx="1303">
                  <c:v>Ohio University</c:v>
                </c:pt>
                <c:pt idx="1304">
                  <c:v>University of Genoa</c:v>
                </c:pt>
                <c:pt idx="1305">
                  <c:v>Simon Fraser University</c:v>
                </c:pt>
                <c:pt idx="1306">
                  <c:v>Pusan National University</c:v>
                </c:pt>
                <c:pt idx="1307">
                  <c:v>City College of New York</c:v>
                </c:pt>
                <c:pt idx="1308">
                  <c:v>Kyungpook National University</c:v>
                </c:pt>
                <c:pt idx="1309">
                  <c:v>Saint Louis University</c:v>
                </c:pt>
                <c:pt idx="1310">
                  <c:v>BoÃ„Å¸aziÃƒÂ§i University</c:v>
                </c:pt>
                <c:pt idx="1311">
                  <c:v>Kyungpook National University</c:v>
                </c:pt>
                <c:pt idx="1312">
                  <c:v>University of Marburg</c:v>
                </c:pt>
                <c:pt idx="1313">
                  <c:v>University of Jena</c:v>
                </c:pt>
                <c:pt idx="1314">
                  <c:v>University of Alabama - Tuscaloosa</c:v>
                </c:pt>
                <c:pt idx="1315">
                  <c:v>University of Arkansas - Fayetteville</c:v>
                </c:pt>
                <c:pt idx="1316">
                  <c:v>University of Wyoming</c:v>
                </c:pt>
                <c:pt idx="1317">
                  <c:v>University of Valencia</c:v>
                </c:pt>
                <c:pt idx="1318">
                  <c:v>Charles University in Prague</c:v>
                </c:pt>
                <c:pt idx="1319">
                  <c:v>Ben-Gurion University of the Negev</c:v>
                </c:pt>
                <c:pt idx="1320">
                  <c:v>Temple University</c:v>
                </c:pt>
                <c:pt idx="1321">
                  <c:v>Kumamoto University</c:v>
                </c:pt>
                <c:pt idx="1322">
                  <c:v>Niigata University</c:v>
                </c:pt>
                <c:pt idx="1323">
                  <c:v>University of Saskatchewan</c:v>
                </c:pt>
                <c:pt idx="1324">
                  <c:v>Ruhr University Bochum</c:v>
                </c:pt>
                <c:pt idx="1325">
                  <c:v>University of Surrey</c:v>
                </c:pt>
                <c:pt idx="1326">
                  <c:v>Aalto University</c:v>
                </c:pt>
                <c:pt idx="1327">
                  <c:v>University of Adelaide</c:v>
                </c:pt>
                <c:pt idx="1328">
                  <c:v>University of Southern Denmark</c:v>
                </c:pt>
                <c:pt idx="1329">
                  <c:v>Tongji University</c:v>
                </c:pt>
                <c:pt idx="1330">
                  <c:v>University of Strathclyde</c:v>
                </c:pt>
                <c:pt idx="1331">
                  <c:v>University of Duisburg-Essen</c:v>
                </c:pt>
                <c:pt idx="1332">
                  <c:v>National Autonomous University of Mexico</c:v>
                </c:pt>
                <c:pt idx="1333">
                  <c:v>University of Saskatchewan</c:v>
                </c:pt>
                <c:pt idx="1334">
                  <c:v>Dalian University of Technology</c:v>
                </c:pt>
                <c:pt idx="1335">
                  <c:v>Hannover Medical School</c:v>
                </c:pt>
                <c:pt idx="1336">
                  <c:v>Chiba University</c:v>
                </c:pt>
                <c:pt idx="1337">
                  <c:v>Polytechnic University of Catalonia</c:v>
                </c:pt>
                <c:pt idx="1338">
                  <c:v>University of Granada</c:v>
                </c:pt>
                <c:pt idx="1339">
                  <c:v>Florida Institute of Technology</c:v>
                </c:pt>
                <c:pt idx="1340">
                  <c:v>Justus Liebig University Giessen</c:v>
                </c:pt>
                <c:pt idx="1341">
                  <c:v>Saint Louis University</c:v>
                </c:pt>
                <c:pt idx="1342">
                  <c:v>University of Pisa</c:v>
                </c:pt>
                <c:pt idx="1343">
                  <c:v>Autonomous University of Madrid</c:v>
                </c:pt>
                <c:pt idx="1344">
                  <c:v>University of Alabama - Tuscaloosa</c:v>
                </c:pt>
                <c:pt idx="1345">
                  <c:v>University of Texas Medical Branch at Galveston</c:v>
                </c:pt>
                <c:pt idx="1346">
                  <c:v>Brigham Young University</c:v>
                </c:pt>
                <c:pt idx="1347">
                  <c:v>Johannes Gutenberg University of Mainz</c:v>
                </c:pt>
                <c:pt idx="1348">
                  <c:v>Hiroshima University</c:v>
                </c:pt>
                <c:pt idx="1349">
                  <c:v>University of Louisville</c:v>
                </c:pt>
                <c:pt idx="1350">
                  <c:v>Vienna University of Technology</c:v>
                </c:pt>
                <c:pt idx="1351">
                  <c:v>University of Hawaii at Manoa</c:v>
                </c:pt>
                <c:pt idx="1352">
                  <c:v>Istanbul Technical University</c:v>
                </c:pt>
                <c:pt idx="1353">
                  <c:v>Thomas Jefferson University</c:v>
                </c:pt>
                <c:pt idx="1354">
                  <c:v>University of South Carolina - Columbia</c:v>
                </c:pt>
                <c:pt idx="1355">
                  <c:v>Polytechnic University of Milan</c:v>
                </c:pt>
                <c:pt idx="1356">
                  <c:v>Hannover Medical School</c:v>
                </c:pt>
                <c:pt idx="1357">
                  <c:v>Medical University of Vienna</c:v>
                </c:pt>
                <c:pt idx="1358">
                  <c:v>National Autonomous University of Mexico</c:v>
                </c:pt>
                <c:pt idx="1359">
                  <c:v>University of Guelph</c:v>
                </c:pt>
                <c:pt idx="1360">
                  <c:v>Paul Sabatier University - Toulouse III</c:v>
                </c:pt>
                <c:pt idx="1361">
                  <c:v>University of Regensburg</c:v>
                </c:pt>
                <c:pt idx="1362">
                  <c:v>Stellenbosch University</c:v>
                </c:pt>
                <c:pt idx="1363">
                  <c:v>Nankai University</c:v>
                </c:pt>
                <c:pt idx="1364">
                  <c:v>Mines ParisTech</c:v>
                </c:pt>
                <c:pt idx="1365">
                  <c:v>University of Turin</c:v>
                </c:pt>
                <c:pt idx="1366">
                  <c:v>Autonomous University of Madrid</c:v>
                </c:pt>
                <c:pt idx="1367">
                  <c:v>Tongji University</c:v>
                </c:pt>
                <c:pt idx="1368">
                  <c:v>University of Bordeaux</c:v>
                </c:pt>
                <c:pt idx="1369">
                  <c:v>Stellenbosch University</c:v>
                </c:pt>
                <c:pt idx="1370">
                  <c:v>University of Louisville</c:v>
                </c:pt>
                <c:pt idx="1371">
                  <c:v>Brigham Young University</c:v>
                </c:pt>
                <c:pt idx="1372">
                  <c:v>University of Texas Health Science Center at San Antonio</c:v>
                </c:pt>
                <c:pt idx="1373">
                  <c:v>Johannes Gutenberg University of Mainz</c:v>
                </c:pt>
                <c:pt idx="1374">
                  <c:v>Medical University of Vienna</c:v>
                </c:pt>
                <c:pt idx="1375">
                  <c:v>San Diego State University</c:v>
                </c:pt>
                <c:pt idx="1376">
                  <c:v>Oklahoma State UniversityÃ¢â‚¬â€œStillwater</c:v>
                </c:pt>
                <c:pt idx="1377">
                  <c:v>University of Turin</c:v>
                </c:pt>
                <c:pt idx="1378">
                  <c:v>Charles University in Prague</c:v>
                </c:pt>
                <c:pt idx="1379">
                  <c:v>Ben-Gurion University of the Negev</c:v>
                </c:pt>
                <c:pt idx="1380">
                  <c:v>Wageningen University and Research Centre</c:v>
                </c:pt>
                <c:pt idx="1381">
                  <c:v>University of York</c:v>
                </c:pt>
                <c:pt idx="1382">
                  <c:v>Osaka City University</c:v>
                </c:pt>
                <c:pt idx="1383">
                  <c:v>Middle East Technical University</c:v>
                </c:pt>
                <c:pt idx="1384">
                  <c:v>Vienna University of Technology</c:v>
                </c:pt>
                <c:pt idx="1385">
                  <c:v>University of Waterloo</c:v>
                </c:pt>
                <c:pt idx="1386">
                  <c:v>University of Pisa</c:v>
                </c:pt>
                <c:pt idx="1387">
                  <c:v>Syracuse University</c:v>
                </c:pt>
                <c:pt idx="1388">
                  <c:v>University of DÃƒÂ¼sseldorf</c:v>
                </c:pt>
                <c:pt idx="1389">
                  <c:v>Darmstadt University of Technology</c:v>
                </c:pt>
                <c:pt idx="1390">
                  <c:v>University of York</c:v>
                </c:pt>
                <c:pt idx="1391">
                  <c:v>Nankai University</c:v>
                </c:pt>
                <c:pt idx="1392">
                  <c:v>Vrije Universiteit Brussel</c:v>
                </c:pt>
                <c:pt idx="1393">
                  <c:v>University of Guelph</c:v>
                </c:pt>
                <c:pt idx="1394">
                  <c:v>University of Texas at San Antonio</c:v>
                </c:pt>
                <c:pt idx="1395">
                  <c:v>University of Reading</c:v>
                </c:pt>
                <c:pt idx="1396">
                  <c:v>University of Stuttgart</c:v>
                </c:pt>
                <c:pt idx="1397">
                  <c:v>University of DÃƒÂ¼sseldorf</c:v>
                </c:pt>
                <c:pt idx="1398">
                  <c:v>Dalian University of Technology</c:v>
                </c:pt>
                <c:pt idx="1399">
                  <c:v>University of Lisbon</c:v>
                </c:pt>
                <c:pt idx="1400">
                  <c:v>University of Lisbon</c:v>
                </c:pt>
                <c:pt idx="1401">
                  <c:v>University at Albany, SUNY</c:v>
                </c:pt>
                <c:pt idx="1402">
                  <c:v>University of Gothenburg</c:v>
                </c:pt>
                <c:pt idx="1403">
                  <c:v>University of Waterloo</c:v>
                </c:pt>
                <c:pt idx="1404">
                  <c:v>Washington State University, Pullman</c:v>
                </c:pt>
                <c:pt idx="1405">
                  <c:v>University of Innsbruck</c:v>
                </c:pt>
                <c:pt idx="1406">
                  <c:v>San Diego State University</c:v>
                </c:pt>
                <c:pt idx="1407">
                  <c:v>University of Padua</c:v>
                </c:pt>
                <c:pt idx="1408">
                  <c:v>University of Texas Health Science Center at San Antonio</c:v>
                </c:pt>
                <c:pt idx="1409">
                  <c:v>University of Vermont</c:v>
                </c:pt>
                <c:pt idx="1410">
                  <c:v>University of Marburg</c:v>
                </c:pt>
                <c:pt idx="1411">
                  <c:v>Wageningen University and Research Centre</c:v>
                </c:pt>
                <c:pt idx="1412">
                  <c:v>University of Oklahoma - Norman Campus</c:v>
                </c:pt>
                <c:pt idx="1413">
                  <c:v>University of Science and Technology of China</c:v>
                </c:pt>
                <c:pt idx="1414">
                  <c:v>Polytechnic University of Milan</c:v>
                </c:pt>
                <c:pt idx="1415">
                  <c:v>Autonomous University of Barcelona</c:v>
                </c:pt>
                <c:pt idx="1416">
                  <c:v>University of Texas Health Science Center at Houston</c:v>
                </c:pt>
                <c:pt idx="1417">
                  <c:v>Paris Descartes University</c:v>
                </c:pt>
                <c:pt idx="1418">
                  <c:v>University of Vermont</c:v>
                </c:pt>
                <c:pt idx="1419">
                  <c:v>University of Innsbruck</c:v>
                </c:pt>
                <c:pt idx="1420">
                  <c:v>Darmstadt University of Technology</c:v>
                </c:pt>
                <c:pt idx="1421">
                  <c:v>Federal University of Rio de Janeiro</c:v>
                </c:pt>
                <c:pt idx="1422">
                  <c:v>University of Lorraine</c:v>
                </c:pt>
                <c:pt idx="1423">
                  <c:v>University of Bologna</c:v>
                </c:pt>
                <c:pt idx="1424">
                  <c:v>Thomas Jefferson University</c:v>
                </c:pt>
                <c:pt idx="1425">
                  <c:v>University of Florence</c:v>
                </c:pt>
                <c:pt idx="1426">
                  <c:v>University of Texas Health Science Center at Houston</c:v>
                </c:pt>
                <c:pt idx="1427">
                  <c:v>Paris Descartes University</c:v>
                </c:pt>
                <c:pt idx="1428">
                  <c:v>University of Kentucky</c:v>
                </c:pt>
                <c:pt idx="1429">
                  <c:v>University at Buffalo, The State University of New York</c:v>
                </c:pt>
                <c:pt idx="1430">
                  <c:v>Queen's University Belfast</c:v>
                </c:pt>
                <c:pt idx="1431">
                  <c:v>University of Florence</c:v>
                </c:pt>
                <c:pt idx="1432">
                  <c:v>Hiroshima University</c:v>
                </c:pt>
                <c:pt idx="1433">
                  <c:v>Vrije Universiteit Brussel</c:v>
                </c:pt>
                <c:pt idx="1434">
                  <c:v>University of Science and Technology of China</c:v>
                </c:pt>
                <c:pt idx="1435">
                  <c:v>Paul Sabatier University - Toulouse III</c:v>
                </c:pt>
                <c:pt idx="1436">
                  <c:v>Royal Institute of Technology</c:v>
                </c:pt>
                <c:pt idx="1437">
                  <c:v>Scuola Normale Superiore di Pisa</c:v>
                </c:pt>
                <c:pt idx="1438">
                  <c:v>City University of Hong Kong</c:v>
                </c:pt>
                <c:pt idx="1439">
                  <c:v>Virginia Commonwealth University</c:v>
                </c:pt>
                <c:pt idx="1440">
                  <c:v>Sun Yat-sen University</c:v>
                </c:pt>
                <c:pt idx="1441">
                  <c:v>Waseda University</c:v>
                </c:pt>
                <c:pt idx="1442">
                  <c:v>University of Porto</c:v>
                </c:pt>
                <c:pt idx="1443">
                  <c:v>Nanjing University</c:v>
                </c:pt>
                <c:pt idx="1444">
                  <c:v>University of Calgary</c:v>
                </c:pt>
                <c:pt idx="1445">
                  <c:v>Hanyang University</c:v>
                </c:pt>
                <c:pt idx="1446">
                  <c:v>Okayama University</c:v>
                </c:pt>
                <c:pt idx="1447">
                  <c:v>University of LiÃƒÂ¨ge</c:v>
                </c:pt>
                <c:pt idx="1448">
                  <c:v>University of Bologna</c:v>
                </c:pt>
                <c:pt idx="1449">
                  <c:v>University of Dundee</c:v>
                </c:pt>
                <c:pt idx="1450">
                  <c:v>Drexel University</c:v>
                </c:pt>
                <c:pt idx="1451">
                  <c:v>Dalhousie University</c:v>
                </c:pt>
                <c:pt idx="1452">
                  <c:v>Sun Yat-sen University</c:v>
                </c:pt>
                <c:pt idx="1453">
                  <c:v>Federal University of Rio de Janeiro</c:v>
                </c:pt>
                <c:pt idx="1454">
                  <c:v>University of Erlangen-Nuremberg</c:v>
                </c:pt>
                <c:pt idx="1455">
                  <c:v>Technical University of Berlin</c:v>
                </c:pt>
                <c:pt idx="1456">
                  <c:v>Royal Holloway, University of London</c:v>
                </c:pt>
                <c:pt idx="1457">
                  <c:v>Tulane University</c:v>
                </c:pt>
                <c:pt idx="1458">
                  <c:v>University at Buffalo, The State University of New York</c:v>
                </c:pt>
                <c:pt idx="1459">
                  <c:v>Technical University of Berlin</c:v>
                </c:pt>
                <c:pt idx="1460">
                  <c:v>University of Montpellier</c:v>
                </c:pt>
                <c:pt idx="1461">
                  <c:v>University of Houston</c:v>
                </c:pt>
                <c:pt idx="1462">
                  <c:v>University of Illinois at Chicago</c:v>
                </c:pt>
                <c:pt idx="1463">
                  <c:v>Autonomous University of Barcelona</c:v>
                </c:pt>
                <c:pt idx="1464">
                  <c:v>Waseda University</c:v>
                </c:pt>
                <c:pt idx="1465">
                  <c:v>University of Gothenburg</c:v>
                </c:pt>
                <c:pt idx="1466">
                  <c:v>Zhejiang University</c:v>
                </c:pt>
                <c:pt idx="1467">
                  <c:v>Florida State University</c:v>
                </c:pt>
                <c:pt idx="1468">
                  <c:v>Dalhousie University</c:v>
                </c:pt>
                <c:pt idx="1469">
                  <c:v>University of Stuttgart</c:v>
                </c:pt>
                <c:pt idx="1470">
                  <c:v>Colorado School of Mines</c:v>
                </c:pt>
                <c:pt idx="1471">
                  <c:v>Lomonosov Moscow State University</c:v>
                </c:pt>
                <c:pt idx="1472">
                  <c:v>Hanyang University</c:v>
                </c:pt>
                <c:pt idx="1473">
                  <c:v>University of Calgary</c:v>
                </c:pt>
                <c:pt idx="1474">
                  <c:v>Louisiana State University - Baton Rouge</c:v>
                </c:pt>
                <c:pt idx="1475">
                  <c:v>Drexel University</c:v>
                </c:pt>
                <c:pt idx="1476">
                  <c:v>Norwegian University of Science and Technology</c:v>
                </c:pt>
                <c:pt idx="1477">
                  <c:v>University of Porto</c:v>
                </c:pt>
                <c:pt idx="1478">
                  <c:v>University of LiÃƒÂ¨ge</c:v>
                </c:pt>
                <c:pt idx="1479">
                  <c:v>University of NebraskaÃ¢â‚¬â€œLincoln</c:v>
                </c:pt>
                <c:pt idx="1480">
                  <c:v>University of NebraskaÃ¢â‚¬â€œLincoln</c:v>
                </c:pt>
                <c:pt idx="1481">
                  <c:v>Nanjing University</c:v>
                </c:pt>
                <c:pt idx="1482">
                  <c:v>Royal Institute of Technology</c:v>
                </c:pt>
                <c:pt idx="1483">
                  <c:v>University of Padua</c:v>
                </c:pt>
                <c:pt idx="1484">
                  <c:v>Dresden University of Technology</c:v>
                </c:pt>
                <c:pt idx="1485">
                  <c:v>Okayama University</c:v>
                </c:pt>
                <c:pt idx="1486">
                  <c:v>University of Lorraine</c:v>
                </c:pt>
                <c:pt idx="1487">
                  <c:v>University of Houston</c:v>
                </c:pt>
                <c:pt idx="1488">
                  <c:v>Claude Bernard University Lyon 1</c:v>
                </c:pt>
                <c:pt idx="1489">
                  <c:v>Colorado State University - Fort Collins</c:v>
                </c:pt>
                <c:pt idx="1490">
                  <c:v>University of Victoria</c:v>
                </c:pt>
                <c:pt idx="1491">
                  <c:v>Ãƒâ€°cole normale supÃƒÂ©rieure de Lyon</c:v>
                </c:pt>
                <c:pt idx="1492">
                  <c:v>University of Milan</c:v>
                </c:pt>
                <c:pt idx="1493">
                  <c:v>University of Tsukuba</c:v>
                </c:pt>
                <c:pt idx="1494">
                  <c:v>University of Kentucky</c:v>
                </c:pt>
                <c:pt idx="1495">
                  <c:v>Dresden University of Technology</c:v>
                </c:pt>
                <c:pt idx="1496">
                  <c:v>Virginia Commonwealth University</c:v>
                </c:pt>
                <c:pt idx="1497">
                  <c:v>Kansas State University</c:v>
                </c:pt>
                <c:pt idx="1498">
                  <c:v>Ãƒâ€°cole normale supÃƒÂ©rieure de Lyon</c:v>
                </c:pt>
                <c:pt idx="1499">
                  <c:v>University of Maryland, Baltimore</c:v>
                </c:pt>
                <c:pt idx="1500">
                  <c:v>Colorado State University - Fort Collins</c:v>
                </c:pt>
                <c:pt idx="1501">
                  <c:v>Colorado School of Mines</c:v>
                </c:pt>
                <c:pt idx="1502">
                  <c:v>University of Massachusetts Medical School</c:v>
                </c:pt>
                <c:pt idx="1503">
                  <c:v>Newcastle University</c:v>
                </c:pt>
                <c:pt idx="1504">
                  <c:v>University of Kiel</c:v>
                </c:pt>
                <c:pt idx="1505">
                  <c:v>Queen's University</c:v>
                </c:pt>
                <c:pt idx="1506">
                  <c:v>University of South Florida - Tampa</c:v>
                </c:pt>
                <c:pt idx="1507">
                  <c:v>Indiana University - Bloomington</c:v>
                </c:pt>
                <c:pt idx="1508">
                  <c:v>University of Milan</c:v>
                </c:pt>
                <c:pt idx="1509">
                  <c:v>Julius-Maximilian's University of WÃƒÂ¼rzburg</c:v>
                </c:pt>
                <c:pt idx="1510">
                  <c:v>Tulane University</c:v>
                </c:pt>
                <c:pt idx="1511">
                  <c:v>Washington State University, Pullman</c:v>
                </c:pt>
                <c:pt idx="1512">
                  <c:v>Indiana University-Purdue University Indianapolis</c:v>
                </c:pt>
                <c:pt idx="1513">
                  <c:v>University of New Mexico</c:v>
                </c:pt>
                <c:pt idx="1514">
                  <c:v>Zhejiang University</c:v>
                </c:pt>
                <c:pt idx="1515">
                  <c:v>University of Erlangen-Nuremberg</c:v>
                </c:pt>
                <c:pt idx="1516">
                  <c:v>Claude Bernard University Lyon 1</c:v>
                </c:pt>
                <c:pt idx="1517">
                  <c:v>Kobe University</c:v>
                </c:pt>
                <c:pt idx="1518">
                  <c:v>Julius-Maximilian's University of WÃƒÂ¼rzburg</c:v>
                </c:pt>
                <c:pt idx="1519">
                  <c:v>Pompeu Fabra University</c:v>
                </c:pt>
                <c:pt idx="1520">
                  <c:v>Florida State University</c:v>
                </c:pt>
                <c:pt idx="1521">
                  <c:v>Royal Holloway, University of London</c:v>
                </c:pt>
                <c:pt idx="1522">
                  <c:v>Pompeu Fabra University</c:v>
                </c:pt>
                <c:pt idx="1523">
                  <c:v>University of Maryland, Baltimore</c:v>
                </c:pt>
                <c:pt idx="1524">
                  <c:v>University of Massachusetts Medical School</c:v>
                </c:pt>
                <c:pt idx="1525">
                  <c:v>University of Kiel</c:v>
                </c:pt>
                <c:pt idx="1526">
                  <c:v>University of SÃƒÂ£o Paulo</c:v>
                </c:pt>
                <c:pt idx="1527">
                  <c:v>University of SÃƒÂ£o Paulo</c:v>
                </c:pt>
                <c:pt idx="1528">
                  <c:v>Kobe University</c:v>
                </c:pt>
                <c:pt idx="1529">
                  <c:v>University of Alabama at Birmingham</c:v>
                </c:pt>
                <c:pt idx="1530">
                  <c:v>University of Tennessee, Knoxville</c:v>
                </c:pt>
                <c:pt idx="1531">
                  <c:v>University of Montpellier 2</c:v>
                </c:pt>
                <c:pt idx="1532">
                  <c:v>University of Tsukuba</c:v>
                </c:pt>
                <c:pt idx="1533">
                  <c:v>Indiana University-Purdue University Indianapolis</c:v>
                </c:pt>
                <c:pt idx="1534">
                  <c:v>Lancaster University</c:v>
                </c:pt>
                <c:pt idx="1535">
                  <c:v>Icahn School of Medicine at Mount Sinai</c:v>
                </c:pt>
                <c:pt idx="1536">
                  <c:v>University of New Mexico</c:v>
                </c:pt>
                <c:pt idx="1537">
                  <c:v>University of Connecticut</c:v>
                </c:pt>
                <c:pt idx="1538">
                  <c:v>Western University (The University of Western Ontario)</c:v>
                </c:pt>
                <c:pt idx="1539">
                  <c:v>University of Hamburg</c:v>
                </c:pt>
                <c:pt idx="1540">
                  <c:v>University of Hamburg</c:v>
                </c:pt>
                <c:pt idx="1541">
                  <c:v>University of Cologne</c:v>
                </c:pt>
                <c:pt idx="1542">
                  <c:v>Icahn School of Medicine at Mount Sinai</c:v>
                </c:pt>
                <c:pt idx="1543">
                  <c:v>Oregon Health &amp; Science University</c:v>
                </c:pt>
                <c:pt idx="1544">
                  <c:v>University of Oklahoma - Norman Campus</c:v>
                </c:pt>
                <c:pt idx="1545">
                  <c:v>Rensselaer Polytechnic Institute</c:v>
                </c:pt>
                <c:pt idx="1546">
                  <c:v>Queen's University</c:v>
                </c:pt>
                <c:pt idx="1547">
                  <c:v>Norwegian University of Science and Technology</c:v>
                </c:pt>
                <c:pt idx="1548">
                  <c:v>Kansas State University</c:v>
                </c:pt>
                <c:pt idx="1549">
                  <c:v>University of Twente</c:v>
                </c:pt>
                <c:pt idx="1550">
                  <c:v>University of Alabama at Birmingham</c:v>
                </c:pt>
                <c:pt idx="1551">
                  <c:v>Louisiana State University - Baton Rouge</c:v>
                </c:pt>
                <c:pt idx="1552">
                  <c:v>Lancaster University</c:v>
                </c:pt>
                <c:pt idx="1553">
                  <c:v>Baylor College of Medicine</c:v>
                </c:pt>
                <c:pt idx="1554">
                  <c:v>University of Cologne</c:v>
                </c:pt>
                <c:pt idx="1555">
                  <c:v>University of Tennessee, Knoxville</c:v>
                </c:pt>
                <c:pt idx="1556">
                  <c:v>Oregon State University</c:v>
                </c:pt>
                <c:pt idx="1557">
                  <c:v>Oregon Health &amp; Science University</c:v>
                </c:pt>
                <c:pt idx="1558">
                  <c:v>Laval University</c:v>
                </c:pt>
                <c:pt idx="1559">
                  <c:v>Laval University</c:v>
                </c:pt>
                <c:pt idx="1560">
                  <c:v>Korea University</c:v>
                </c:pt>
                <c:pt idx="1561">
                  <c:v>University of South Florida - Tampa</c:v>
                </c:pt>
                <c:pt idx="1562">
                  <c:v>University of the Witwatersrand</c:v>
                </c:pt>
                <c:pt idx="1563">
                  <c:v>University of MÃƒÂ¼nster</c:v>
                </c:pt>
                <c:pt idx="1564">
                  <c:v>Oregon State University</c:v>
                </c:pt>
                <c:pt idx="1565">
                  <c:v>Sungkyunkwan University</c:v>
                </c:pt>
                <c:pt idx="1566">
                  <c:v>University College Dublin</c:v>
                </c:pt>
                <c:pt idx="1567">
                  <c:v>Virginia Polytechnic Institute and State University</c:v>
                </c:pt>
                <c:pt idx="1568">
                  <c:v>University of the Witwatersrand</c:v>
                </c:pt>
                <c:pt idx="1569">
                  <c:v>Sungkyunkwan University</c:v>
                </c:pt>
                <c:pt idx="1570">
                  <c:v>Virginia Polytechnic Institute and State University</c:v>
                </c:pt>
                <c:pt idx="1571">
                  <c:v>Eindhoven University of Technology</c:v>
                </c:pt>
                <c:pt idx="1572">
                  <c:v>Keio University</c:v>
                </c:pt>
                <c:pt idx="1573">
                  <c:v>Paris Diderot University - Paris 7</c:v>
                </c:pt>
                <c:pt idx="1574">
                  <c:v>University of Colorado Denver</c:v>
                </c:pt>
                <c:pt idx="1575">
                  <c:v>University of Texas at Dallas</c:v>
                </c:pt>
                <c:pt idx="1576">
                  <c:v>Aix-Marseille University</c:v>
                </c:pt>
                <c:pt idx="1577">
                  <c:v>University of Connecticut</c:v>
                </c:pt>
                <c:pt idx="1578">
                  <c:v>Keio University</c:v>
                </c:pt>
                <c:pt idx="1579">
                  <c:v>Complutense University of Madrid</c:v>
                </c:pt>
                <c:pt idx="1580">
                  <c:v>Eindhoven University of Technology</c:v>
                </c:pt>
                <c:pt idx="1581">
                  <c:v>Wayne State University</c:v>
                </c:pt>
                <c:pt idx="1582">
                  <c:v>Trinity College, Dublin</c:v>
                </c:pt>
                <c:pt idx="1583">
                  <c:v>Aix-Marseille University</c:v>
                </c:pt>
                <c:pt idx="1584">
                  <c:v>University of Antwerp</c:v>
                </c:pt>
                <c:pt idx="1585">
                  <c:v>Ãƒâ€°cole normale supÃƒÂ©rieure - Paris</c:v>
                </c:pt>
                <c:pt idx="1586">
                  <c:v>Baylor College of Medicine</c:v>
                </c:pt>
                <c:pt idx="1587">
                  <c:v>Korea University</c:v>
                </c:pt>
                <c:pt idx="1588">
                  <c:v>Fudan University</c:v>
                </c:pt>
                <c:pt idx="1589">
                  <c:v>Western University (The University of Western Ontario)</c:v>
                </c:pt>
                <c:pt idx="1590">
                  <c:v>Complutense University of Madrid</c:v>
                </c:pt>
                <c:pt idx="1591">
                  <c:v>University of Massachusetts Amherst</c:v>
                </c:pt>
                <c:pt idx="1592">
                  <c:v>Hong Kong University of Science and Technology</c:v>
                </c:pt>
                <c:pt idx="1593">
                  <c:v>Syracuse University</c:v>
                </c:pt>
                <c:pt idx="1594">
                  <c:v>Maastricht University</c:v>
                </c:pt>
                <c:pt idx="1595">
                  <c:v>Maastricht University</c:v>
                </c:pt>
                <c:pt idx="1596">
                  <c:v>University of Colorado Denver</c:v>
                </c:pt>
                <c:pt idx="1597">
                  <c:v>Wayne State University</c:v>
                </c:pt>
                <c:pt idx="1598">
                  <c:v>Shanghai Jiao Tong University</c:v>
                </c:pt>
                <c:pt idx="1599">
                  <c:v>Yonsei University</c:v>
                </c:pt>
                <c:pt idx="1600">
                  <c:v>Cardiff University</c:v>
                </c:pt>
                <c:pt idx="1601">
                  <c:v>University of Antwerp</c:v>
                </c:pt>
                <c:pt idx="1602">
                  <c:v>Paris Diderot University - Paris 7</c:v>
                </c:pt>
                <c:pt idx="1603">
                  <c:v>Shanghai Jiao Tong University</c:v>
                </c:pt>
                <c:pt idx="1604">
                  <c:v>Hokkaido University</c:v>
                </c:pt>
                <c:pt idx="1605">
                  <c:v>University of East Anglia</c:v>
                </c:pt>
                <c:pt idx="1606">
                  <c:v>University of Exeter</c:v>
                </c:pt>
                <c:pt idx="1607">
                  <c:v>University of Exeter</c:v>
                </c:pt>
                <c:pt idx="1608">
                  <c:v>Trinity College, Dublin</c:v>
                </c:pt>
                <c:pt idx="1609">
                  <c:v>Boston College</c:v>
                </c:pt>
                <c:pt idx="1610">
                  <c:v>University of MÃƒÂ¼nster</c:v>
                </c:pt>
                <c:pt idx="1611">
                  <c:v>North Carolina State University</c:v>
                </c:pt>
                <c:pt idx="1612">
                  <c:v>University of Massachusetts Amherst</c:v>
                </c:pt>
                <c:pt idx="1613">
                  <c:v>University of Manitoba</c:v>
                </c:pt>
                <c:pt idx="1614">
                  <c:v>Hong Kong University of Science and Technology</c:v>
                </c:pt>
                <c:pt idx="1615">
                  <c:v>University of East Anglia</c:v>
                </c:pt>
                <c:pt idx="1616">
                  <c:v>University of Leicester</c:v>
                </c:pt>
                <c:pt idx="1617">
                  <c:v>Boston College</c:v>
                </c:pt>
                <c:pt idx="1618">
                  <c:v>University of Adelaide</c:v>
                </c:pt>
                <c:pt idx="1619">
                  <c:v>Pohang University of Science and Technology</c:v>
                </c:pt>
                <c:pt idx="1620">
                  <c:v>University of Manitoba</c:v>
                </c:pt>
                <c:pt idx="1621">
                  <c:v>Hokkaido University</c:v>
                </c:pt>
                <c:pt idx="1622">
                  <c:v>Cardiff University</c:v>
                </c:pt>
                <c:pt idx="1623">
                  <c:v>North Carolina State University</c:v>
                </c:pt>
                <c:pt idx="1624">
                  <c:v>University of TÃƒÂ¼bingen</c:v>
                </c:pt>
                <c:pt idx="1625">
                  <c:v>Ãƒâ€°cole normale supÃƒÂ©rieure - Paris</c:v>
                </c:pt>
                <c:pt idx="1626">
                  <c:v>University of Aberdeen</c:v>
                </c:pt>
                <c:pt idx="1627">
                  <c:v>University of Cincinnati</c:v>
                </c:pt>
                <c:pt idx="1628">
                  <c:v>Wake Forest University</c:v>
                </c:pt>
                <c:pt idx="1629">
                  <c:v>University of Leicester</c:v>
                </c:pt>
                <c:pt idx="1630">
                  <c:v>University of Texas MD Anderson Cancer Center</c:v>
                </c:pt>
                <c:pt idx="1631">
                  <c:v>Goethe University Frankfurt</c:v>
                </c:pt>
                <c:pt idx="1632">
                  <c:v>Pohang University of Science and Technology</c:v>
                </c:pt>
                <c:pt idx="1633">
                  <c:v>University of Aberdeen</c:v>
                </c:pt>
                <c:pt idx="1634">
                  <c:v>University of Barcelona</c:v>
                </c:pt>
                <c:pt idx="1635">
                  <c:v>University of Barcelona</c:v>
                </c:pt>
                <c:pt idx="1636">
                  <c:v>Nanyang Technological University</c:v>
                </c:pt>
                <c:pt idx="1637">
                  <c:v>University of St Andrews</c:v>
                </c:pt>
                <c:pt idx="1638">
                  <c:v>University of Texas MD Anderson Cancer Center</c:v>
                </c:pt>
                <c:pt idx="1639">
                  <c:v>Kyushu University</c:v>
                </c:pt>
                <c:pt idx="1640">
                  <c:v>Goethe University Frankfurt</c:v>
                </c:pt>
                <c:pt idx="1641">
                  <c:v>Lomonosov Moscow State University</c:v>
                </c:pt>
                <c:pt idx="1642">
                  <c:v>Lund University</c:v>
                </c:pt>
                <c:pt idx="1643">
                  <c:v>University of Reading</c:v>
                </c:pt>
                <c:pt idx="1644">
                  <c:v>University of Lausanne</c:v>
                </c:pt>
                <c:pt idx="1645">
                  <c:v>University of MissouriÃ¢â‚¬â€œColumbia</c:v>
                </c:pt>
                <c:pt idx="1646">
                  <c:v>University of St Andrews</c:v>
                </c:pt>
                <c:pt idx="1647">
                  <c:v>Nanyang Technological University</c:v>
                </c:pt>
                <c:pt idx="1648">
                  <c:v>University of Kansas</c:v>
                </c:pt>
                <c:pt idx="1649">
                  <c:v>Brandeis University</c:v>
                </c:pt>
                <c:pt idx="1650">
                  <c:v>Delft University of Technology</c:v>
                </c:pt>
                <c:pt idx="1651">
                  <c:v>Kyushu University</c:v>
                </c:pt>
                <c:pt idx="1652">
                  <c:v>Weizmann Institute of Science</c:v>
                </c:pt>
                <c:pt idx="1653">
                  <c:v>University of Cincinnati</c:v>
                </c:pt>
                <c:pt idx="1654">
                  <c:v>University of Ottawa</c:v>
                </c:pt>
                <c:pt idx="1655">
                  <c:v>University of Auckland</c:v>
                </c:pt>
                <c:pt idx="1656">
                  <c:v>University of Montreal</c:v>
                </c:pt>
                <c:pt idx="1657">
                  <c:v>Technical University of Denmark</c:v>
                </c:pt>
                <c:pt idx="1658">
                  <c:v>University of Kansas</c:v>
                </c:pt>
                <c:pt idx="1659">
                  <c:v>University of MissouriÃ¢â‚¬â€œColumbia</c:v>
                </c:pt>
                <c:pt idx="1660">
                  <c:v>Newcastle University</c:v>
                </c:pt>
                <c:pt idx="1661">
                  <c:v>Humboldt University of Berlin</c:v>
                </c:pt>
                <c:pt idx="1662">
                  <c:v>University of Sussex</c:v>
                </c:pt>
                <c:pt idx="1663">
                  <c:v>University of Cape Town</c:v>
                </c:pt>
                <c:pt idx="1664">
                  <c:v>University of Lausanne</c:v>
                </c:pt>
                <c:pt idx="1665">
                  <c:v>Technical University of Denmark</c:v>
                </c:pt>
                <c:pt idx="1666">
                  <c:v>Delft University of Technology</c:v>
                </c:pt>
                <c:pt idx="1667">
                  <c:v>Lund University</c:v>
                </c:pt>
                <c:pt idx="1668">
                  <c:v>University of Auckland</c:v>
                </c:pt>
                <c:pt idx="1669">
                  <c:v>University of Bern</c:v>
                </c:pt>
                <c:pt idx="1670">
                  <c:v>University of Montreal</c:v>
                </c:pt>
                <c:pt idx="1671">
                  <c:v>University of Dundee</c:v>
                </c:pt>
                <c:pt idx="1672">
                  <c:v>Sapienza University of Rome</c:v>
                </c:pt>
                <c:pt idx="1673">
                  <c:v>University of Western Australia</c:v>
                </c:pt>
                <c:pt idx="1674">
                  <c:v>University of Western Australia</c:v>
                </c:pt>
                <c:pt idx="1675">
                  <c:v>University of Delaware</c:v>
                </c:pt>
                <c:pt idx="1676">
                  <c:v>University of Warwick</c:v>
                </c:pt>
                <c:pt idx="1677">
                  <c:v>Korea Advanced Institute of Science and Technology (KAIST)</c:v>
                </c:pt>
                <c:pt idx="1678">
                  <c:v>Brandeis University</c:v>
                </c:pt>
                <c:pt idx="1679">
                  <c:v>University of Delaware</c:v>
                </c:pt>
                <c:pt idx="1680">
                  <c:v>Weizmann Institute of Science</c:v>
                </c:pt>
                <c:pt idx="1681">
                  <c:v>Humboldt University of Berlin</c:v>
                </c:pt>
                <c:pt idx="1682">
                  <c:v>University of Vienna</c:v>
                </c:pt>
                <c:pt idx="1683">
                  <c:v>University of California, Riverside</c:v>
                </c:pt>
                <c:pt idx="1684">
                  <c:v>University of Sussex</c:v>
                </c:pt>
                <c:pt idx="1685">
                  <c:v>University of Vienna</c:v>
                </c:pt>
                <c:pt idx="1686">
                  <c:v>Northeastern University</c:v>
                </c:pt>
                <c:pt idx="1687">
                  <c:v>UniversitÃƒÂ© catholique de Louvain</c:v>
                </c:pt>
                <c:pt idx="1688">
                  <c:v>Durham University</c:v>
                </c:pt>
                <c:pt idx="1689">
                  <c:v>Free University of Berlin</c:v>
                </c:pt>
                <c:pt idx="1690">
                  <c:v>University of Bern</c:v>
                </c:pt>
                <c:pt idx="1691">
                  <c:v>University of Ottawa</c:v>
                </c:pt>
                <c:pt idx="1692">
                  <c:v>RWTH Aachen University</c:v>
                </c:pt>
                <c:pt idx="1693">
                  <c:v>Northeastern University</c:v>
                </c:pt>
                <c:pt idx="1694">
                  <c:v>Sapienza University of Rome</c:v>
                </c:pt>
                <c:pt idx="1695">
                  <c:v>Katholieke Universiteit Leuven</c:v>
                </c:pt>
                <c:pt idx="1696">
                  <c:v>University of Illinois at Chicago</c:v>
                </c:pt>
                <c:pt idx="1697">
                  <c:v>Durham University</c:v>
                </c:pt>
                <c:pt idx="1698">
                  <c:v>University of Hong Kong</c:v>
                </c:pt>
                <c:pt idx="1699">
                  <c:v>Free University of Berlin</c:v>
                </c:pt>
                <c:pt idx="1700">
                  <c:v>RWTH Aachen University</c:v>
                </c:pt>
                <c:pt idx="1701">
                  <c:v>University of Texas Southwestern Medical Center</c:v>
                </c:pt>
                <c:pt idx="1702">
                  <c:v>University of Paris-Sud</c:v>
                </c:pt>
                <c:pt idx="1703">
                  <c:v>Yeshiva University</c:v>
                </c:pt>
                <c:pt idx="1704">
                  <c:v>University of Georgia</c:v>
                </c:pt>
                <c:pt idx="1705">
                  <c:v>University of Georgia</c:v>
                </c:pt>
                <c:pt idx="1706">
                  <c:v>University College Dublin</c:v>
                </c:pt>
                <c:pt idx="1707">
                  <c:v>University of Queensland</c:v>
                </c:pt>
                <c:pt idx="1708">
                  <c:v>Fudan University</c:v>
                </c:pt>
                <c:pt idx="1709">
                  <c:v>Chinese University of Hong Kong</c:v>
                </c:pt>
                <c:pt idx="1710">
                  <c:v>Chinese University of Hong Kong</c:v>
                </c:pt>
                <c:pt idx="1711">
                  <c:v>University of California, Riverside</c:v>
                </c:pt>
                <c:pt idx="1712">
                  <c:v>Queen Mary University of London</c:v>
                </c:pt>
                <c:pt idx="1713">
                  <c:v>University of Paris-Sud</c:v>
                </c:pt>
                <c:pt idx="1714">
                  <c:v>Katholieke Universiteit Leuven</c:v>
                </c:pt>
                <c:pt idx="1715">
                  <c:v>Korea Advanced Institute of Science and Technology (KAIST)</c:v>
                </c:pt>
                <c:pt idx="1716">
                  <c:v>UniversitÃƒÂ© libre de Bruxelles</c:v>
                </c:pt>
                <c:pt idx="1717">
                  <c:v>Queen Mary University of London</c:v>
                </c:pt>
                <c:pt idx="1718">
                  <c:v>Australian National University</c:v>
                </c:pt>
                <c:pt idx="1719">
                  <c:v>Joseph Fourier University</c:v>
                </c:pt>
                <c:pt idx="1720">
                  <c:v>Australian National University</c:v>
                </c:pt>
                <c:pt idx="1721">
                  <c:v>George Washington University</c:v>
                </c:pt>
                <c:pt idx="1722">
                  <c:v>University of Notre Dame</c:v>
                </c:pt>
                <c:pt idx="1723">
                  <c:v>University of Queensland</c:v>
                </c:pt>
                <c:pt idx="1724">
                  <c:v>National Taiwan University</c:v>
                </c:pt>
                <c:pt idx="1725">
                  <c:v>Albert Ludwig University of Freiburg</c:v>
                </c:pt>
                <c:pt idx="1726">
                  <c:v>UniversitÃƒÂ© catholique de Louvain</c:v>
                </c:pt>
                <c:pt idx="1727">
                  <c:v>Ãƒâ€°cole Polytechnique</c:v>
                </c:pt>
                <c:pt idx="1728">
                  <c:v>Texas A&amp;M University, College Station</c:v>
                </c:pt>
                <c:pt idx="1729">
                  <c:v>Indiana University - Bloomington</c:v>
                </c:pt>
                <c:pt idx="1730">
                  <c:v>University of Cape Town</c:v>
                </c:pt>
                <c:pt idx="1731">
                  <c:v>Technion Ã¢â‚¬â€œ Israel Institute of Technology</c:v>
                </c:pt>
                <c:pt idx="1732">
                  <c:v>Ãƒâ€°cole Polytechnique</c:v>
                </c:pt>
                <c:pt idx="1733">
                  <c:v>Georgetown University</c:v>
                </c:pt>
                <c:pt idx="1734">
                  <c:v>Georgetown University</c:v>
                </c:pt>
                <c:pt idx="1735">
                  <c:v>Yeshiva University</c:v>
                </c:pt>
                <c:pt idx="1736">
                  <c:v>University of Texas at Dallas</c:v>
                </c:pt>
                <c:pt idx="1737">
                  <c:v>Joseph Fourier University</c:v>
                </c:pt>
                <c:pt idx="1738">
                  <c:v>University of Texas Southwestern Medical Center</c:v>
                </c:pt>
                <c:pt idx="1739">
                  <c:v>National Taiwan University</c:v>
                </c:pt>
                <c:pt idx="1740">
                  <c:v>Rensselaer Polytechnic Institute</c:v>
                </c:pt>
                <c:pt idx="1741">
                  <c:v>University of Amsterdam</c:v>
                </c:pt>
                <c:pt idx="1742">
                  <c:v>Karlsruhe Institute of Technology</c:v>
                </c:pt>
                <c:pt idx="1743">
                  <c:v>University of GÃƒÂ¶ttingen</c:v>
                </c:pt>
                <c:pt idx="1744">
                  <c:v>George Washington University</c:v>
                </c:pt>
                <c:pt idx="1745">
                  <c:v>Texas A&amp;M University, College Station</c:v>
                </c:pt>
                <c:pt idx="1746">
                  <c:v>Nagoya University</c:v>
                </c:pt>
                <c:pt idx="1747">
                  <c:v>University of Hong Kong</c:v>
                </c:pt>
                <c:pt idx="1748">
                  <c:v>University of Liverpool</c:v>
                </c:pt>
                <c:pt idx="1749">
                  <c:v>VU University Amsterdam</c:v>
                </c:pt>
                <c:pt idx="1750">
                  <c:v>University of Liverpool</c:v>
                </c:pt>
                <c:pt idx="1751">
                  <c:v>Karlsruhe Institute of Technology</c:v>
                </c:pt>
                <c:pt idx="1752">
                  <c:v>Technion Ã¢â‚¬â€œ Israel Institute of Technology</c:v>
                </c:pt>
                <c:pt idx="1753">
                  <c:v>Radboud University Nijmegen</c:v>
                </c:pt>
                <c:pt idx="1754">
                  <c:v>Yonsei University</c:v>
                </c:pt>
                <c:pt idx="1755">
                  <c:v>Radboud University Nijmegen</c:v>
                </c:pt>
                <c:pt idx="1756">
                  <c:v>Albert Ludwig University of Freiburg</c:v>
                </c:pt>
                <c:pt idx="1757">
                  <c:v>University of Miami</c:v>
                </c:pt>
                <c:pt idx="1758">
                  <c:v>University of Southampton</c:v>
                </c:pt>
                <c:pt idx="1759">
                  <c:v>Ruprecht Karl University of Heidelberg</c:v>
                </c:pt>
                <c:pt idx="1760">
                  <c:v>University of Glasgow</c:v>
                </c:pt>
                <c:pt idx="1761">
                  <c:v>Monash University</c:v>
                </c:pt>
                <c:pt idx="1762">
                  <c:v>Swiss Federal Institute of Technology in Lausanne</c:v>
                </c:pt>
                <c:pt idx="1763">
                  <c:v>Ruprecht Karl University of Heidelberg</c:v>
                </c:pt>
                <c:pt idx="1764">
                  <c:v>University of Notre Dame</c:v>
                </c:pt>
                <c:pt idx="1765">
                  <c:v>VU University Amsterdam</c:v>
                </c:pt>
                <c:pt idx="1766">
                  <c:v>University of TÃƒÂ¼bingen</c:v>
                </c:pt>
                <c:pt idx="1767">
                  <c:v>Iowa State University</c:v>
                </c:pt>
                <c:pt idx="1768">
                  <c:v>Swiss Federal Institute of Technology in Lausanne</c:v>
                </c:pt>
                <c:pt idx="1769">
                  <c:v>University of GÃƒÂ¶ttingen</c:v>
                </c:pt>
                <c:pt idx="1770">
                  <c:v>University of Strasbourg</c:v>
                </c:pt>
                <c:pt idx="1771">
                  <c:v>Rockefeller University</c:v>
                </c:pt>
                <c:pt idx="1772">
                  <c:v>Iowa State University</c:v>
                </c:pt>
                <c:pt idx="1773">
                  <c:v>Stony Brook University</c:v>
                </c:pt>
                <c:pt idx="1774">
                  <c:v>Wake Forest University</c:v>
                </c:pt>
                <c:pt idx="1775">
                  <c:v>University of Amsterdam</c:v>
                </c:pt>
                <c:pt idx="1776">
                  <c:v>University of Southampton</c:v>
                </c:pt>
                <c:pt idx="1777">
                  <c:v>Monash University</c:v>
                </c:pt>
                <c:pt idx="1778">
                  <c:v>Peking University</c:v>
                </c:pt>
                <c:pt idx="1779">
                  <c:v>University of Miami</c:v>
                </c:pt>
                <c:pt idx="1780">
                  <c:v>Hebrew University of Jerusalem</c:v>
                </c:pt>
                <c:pt idx="1781">
                  <c:v>Pierre-and-Marie-Curie University</c:v>
                </c:pt>
                <c:pt idx="1782">
                  <c:v>Karolinska Institute</c:v>
                </c:pt>
                <c:pt idx="1783">
                  <c:v>Erasmus University Rotterdam</c:v>
                </c:pt>
                <c:pt idx="1784">
                  <c:v>University of Sheffield</c:v>
                </c:pt>
                <c:pt idx="1785">
                  <c:v>Erasmus University Rotterdam</c:v>
                </c:pt>
                <c:pt idx="1786">
                  <c:v>University of Glasgow</c:v>
                </c:pt>
                <c:pt idx="1787">
                  <c:v>University of Sheffield</c:v>
                </c:pt>
                <c:pt idx="1788">
                  <c:v>Karolinska Institute</c:v>
                </c:pt>
                <c:pt idx="1789">
                  <c:v>University of Strasbourg</c:v>
                </c:pt>
                <c:pt idx="1790">
                  <c:v>Rockefeller University</c:v>
                </c:pt>
                <c:pt idx="1791">
                  <c:v>National University of Singapore</c:v>
                </c:pt>
                <c:pt idx="1792">
                  <c:v>University of Leeds</c:v>
                </c:pt>
                <c:pt idx="1793">
                  <c:v>National University of Singapore</c:v>
                </c:pt>
                <c:pt idx="1794">
                  <c:v>Stony Brook University</c:v>
                </c:pt>
                <c:pt idx="1795">
                  <c:v>Tsinghua University</c:v>
                </c:pt>
                <c:pt idx="1796">
                  <c:v>Uppsala University</c:v>
                </c:pt>
                <c:pt idx="1797">
                  <c:v>University of Iowa</c:v>
                </c:pt>
                <c:pt idx="1798">
                  <c:v>Stockholm University</c:v>
                </c:pt>
                <c:pt idx="1799">
                  <c:v>University of Warwick</c:v>
                </c:pt>
                <c:pt idx="1800">
                  <c:v>UniversitÃƒÂ© libre de Bruxelles</c:v>
                </c:pt>
                <c:pt idx="1801">
                  <c:v>University of New South Wales</c:v>
                </c:pt>
                <c:pt idx="1802">
                  <c:v>University of Leeds</c:v>
                </c:pt>
                <c:pt idx="1803">
                  <c:v>Pierre-and-Marie-Curie University</c:v>
                </c:pt>
                <c:pt idx="1804">
                  <c:v>Seoul National University</c:v>
                </c:pt>
                <c:pt idx="1805">
                  <c:v>University of Birmingham</c:v>
                </c:pt>
                <c:pt idx="1806">
                  <c:v>University of New South Wales</c:v>
                </c:pt>
                <c:pt idx="1807">
                  <c:v>Tsinghua University</c:v>
                </c:pt>
                <c:pt idx="1808">
                  <c:v>Uppsala University</c:v>
                </c:pt>
                <c:pt idx="1809">
                  <c:v>Hebrew University of Jerusalem</c:v>
                </c:pt>
                <c:pt idx="1810">
                  <c:v>University of Birmingham</c:v>
                </c:pt>
                <c:pt idx="1811">
                  <c:v>Stockholm University</c:v>
                </c:pt>
                <c:pt idx="1812">
                  <c:v>Harvard University</c:v>
                </c:pt>
                <c:pt idx="1813">
                  <c:v>Harvard University</c:v>
                </c:pt>
                <c:pt idx="1814">
                  <c:v>Harvard University</c:v>
                </c:pt>
                <c:pt idx="1815">
                  <c:v>Harvard University</c:v>
                </c:pt>
                <c:pt idx="1816">
                  <c:v>Harvard University</c:v>
                </c:pt>
                <c:pt idx="1817">
                  <c:v>Harvard University</c:v>
                </c:pt>
                <c:pt idx="1818">
                  <c:v>University of Basel</c:v>
                </c:pt>
                <c:pt idx="1819">
                  <c:v>University of Melbourne</c:v>
                </c:pt>
                <c:pt idx="1820">
                  <c:v>Seoul National University</c:v>
                </c:pt>
                <c:pt idx="1821">
                  <c:v>University of Melbourne</c:v>
                </c:pt>
                <c:pt idx="1822">
                  <c:v>University of Iowa</c:v>
                </c:pt>
                <c:pt idx="1823">
                  <c:v>Massachusetts Institute of Technology</c:v>
                </c:pt>
                <c:pt idx="1824">
                  <c:v>University of California, San Francisco</c:v>
                </c:pt>
                <c:pt idx="1825">
                  <c:v>University of Nottingham</c:v>
                </c:pt>
                <c:pt idx="1826">
                  <c:v>University of California, Santa Cruz</c:v>
                </c:pt>
                <c:pt idx="1827">
                  <c:v>Massachusetts Institute of Technology</c:v>
                </c:pt>
                <c:pt idx="1828">
                  <c:v>California Institute of Technology</c:v>
                </c:pt>
                <c:pt idx="1829">
                  <c:v>University of Helsinki</c:v>
                </c:pt>
                <c:pt idx="1830">
                  <c:v>Peking University</c:v>
                </c:pt>
                <c:pt idx="1831">
                  <c:v>University of Groningen</c:v>
                </c:pt>
                <c:pt idx="1832">
                  <c:v>University of Oxford</c:v>
                </c:pt>
                <c:pt idx="1833">
                  <c:v>Imperial College London</c:v>
                </c:pt>
                <c:pt idx="1834">
                  <c:v>Emory University</c:v>
                </c:pt>
                <c:pt idx="1835">
                  <c:v>Emory University</c:v>
                </c:pt>
                <c:pt idx="1836">
                  <c:v>Georgia Institute of Technology</c:v>
                </c:pt>
                <c:pt idx="1837">
                  <c:v>Michigan State University</c:v>
                </c:pt>
                <c:pt idx="1838">
                  <c:v>University of California, Santa Cruz</c:v>
                </c:pt>
                <c:pt idx="1839">
                  <c:v>Harvard University</c:v>
                </c:pt>
                <c:pt idx="1840">
                  <c:v>Case Western Reserve University</c:v>
                </c:pt>
                <c:pt idx="1841">
                  <c:v>University of Helsinki</c:v>
                </c:pt>
                <c:pt idx="1842">
                  <c:v>Ludwig Maximilian University of Munich</c:v>
                </c:pt>
                <c:pt idx="1843">
                  <c:v>Leiden University</c:v>
                </c:pt>
                <c:pt idx="1844">
                  <c:v>University of Nottingham</c:v>
                </c:pt>
                <c:pt idx="1845">
                  <c:v>ETH Zurich Ã¢â‚¬â€œ Swiss Federal Institute of Technology Zurich</c:v>
                </c:pt>
                <c:pt idx="1846">
                  <c:v>Dartmouth College</c:v>
                </c:pt>
                <c:pt idx="1847">
                  <c:v>University of Pittsburgh - Pittsburgh Campus</c:v>
                </c:pt>
                <c:pt idx="1848">
                  <c:v>Case Western Reserve University</c:v>
                </c:pt>
                <c:pt idx="1849">
                  <c:v>Tokyo Institute of Technology</c:v>
                </c:pt>
                <c:pt idx="1850">
                  <c:v>ETH Zurich Ã¢â‚¬â€œ Swiss Federal Institute of Technology Zurich</c:v>
                </c:pt>
                <c:pt idx="1851">
                  <c:v>Stanford University</c:v>
                </c:pt>
                <c:pt idx="1852">
                  <c:v>University of Cambridge</c:v>
                </c:pt>
                <c:pt idx="1853">
                  <c:v>Johns Hopkins University</c:v>
                </c:pt>
                <c:pt idx="1854">
                  <c:v>University of California, San Francisco</c:v>
                </c:pt>
                <c:pt idx="1855">
                  <c:v>Dartmouth College</c:v>
                </c:pt>
                <c:pt idx="1856">
                  <c:v>Technical University of Munich</c:v>
                </c:pt>
                <c:pt idx="1857">
                  <c:v>University of Alberta</c:v>
                </c:pt>
                <c:pt idx="1858">
                  <c:v>University of Groningen</c:v>
                </c:pt>
                <c:pt idx="1859">
                  <c:v>McMaster University</c:v>
                </c:pt>
                <c:pt idx="1860">
                  <c:v>University of Basel</c:v>
                </c:pt>
                <c:pt idx="1861">
                  <c:v>ETH Zurich Ã¢â‚¬â€œ Swiss Federal Institute of Technology Zurich</c:v>
                </c:pt>
                <c:pt idx="1862">
                  <c:v>University of Sydney</c:v>
                </c:pt>
                <c:pt idx="1863">
                  <c:v>Columbia University</c:v>
                </c:pt>
                <c:pt idx="1864">
                  <c:v>Imperial College London</c:v>
                </c:pt>
                <c:pt idx="1865">
                  <c:v>University of Sydney</c:v>
                </c:pt>
                <c:pt idx="1866">
                  <c:v>ETH Zurich Ã¢â‚¬â€œ Swiss Federal Institute of Technology Zurich</c:v>
                </c:pt>
                <c:pt idx="1867">
                  <c:v>ETH Zurich Ã¢â‚¬â€œ Swiss Federal Institute of Technology Zurich</c:v>
                </c:pt>
                <c:pt idx="1868">
                  <c:v>ETH Zurich Ã¢â‚¬â€œ Swiss Federal Institute of Technology Zurich</c:v>
                </c:pt>
                <c:pt idx="1869">
                  <c:v>Johns Hopkins University</c:v>
                </c:pt>
                <c:pt idx="1870">
                  <c:v>University of California, Irvine</c:v>
                </c:pt>
                <c:pt idx="1871">
                  <c:v>Swiss Federal Institute of Technology in Lausanne</c:v>
                </c:pt>
                <c:pt idx="1872">
                  <c:v>University of Pittsburgh - Pittsburgh Campus</c:v>
                </c:pt>
                <c:pt idx="1873">
                  <c:v>Leiden University</c:v>
                </c:pt>
                <c:pt idx="1874">
                  <c:v>Tufts University</c:v>
                </c:pt>
                <c:pt idx="1875">
                  <c:v>Tokyo Institute of Technology</c:v>
                </c:pt>
                <c:pt idx="1876">
                  <c:v>McMaster University</c:v>
                </c:pt>
                <c:pt idx="1877">
                  <c:v>Harvard University</c:v>
                </c:pt>
                <c:pt idx="1878">
                  <c:v>Princeton University</c:v>
                </c:pt>
                <c:pt idx="1879">
                  <c:v>Texas A&amp;M University, College Station</c:v>
                </c:pt>
                <c:pt idx="1880">
                  <c:v>Sapienza University of Rome</c:v>
                </c:pt>
                <c:pt idx="1881">
                  <c:v>University of Alberta</c:v>
                </c:pt>
                <c:pt idx="1882">
                  <c:v>Duke University</c:v>
                </c:pt>
                <c:pt idx="1883">
                  <c:v>Tohoku University</c:v>
                </c:pt>
                <c:pt idx="1884">
                  <c:v>Ludwig Maximilian University of Munich</c:v>
                </c:pt>
                <c:pt idx="1885">
                  <c:v>Technical University of Munich</c:v>
                </c:pt>
                <c:pt idx="1886">
                  <c:v>University of Texas MD Anderson Cancer Center</c:v>
                </c:pt>
                <c:pt idx="1887">
                  <c:v>University College London</c:v>
                </c:pt>
                <c:pt idx="1888">
                  <c:v>Nagoya University</c:v>
                </c:pt>
                <c:pt idx="1889">
                  <c:v>Sapienza University of Rome</c:v>
                </c:pt>
                <c:pt idx="1890">
                  <c:v>Arizona State University</c:v>
                </c:pt>
                <c:pt idx="1891">
                  <c:v>Tufts University</c:v>
                </c:pt>
                <c:pt idx="1892">
                  <c:v>University of Oslo</c:v>
                </c:pt>
                <c:pt idx="1893">
                  <c:v>University of Edinburgh</c:v>
                </c:pt>
                <c:pt idx="1894">
                  <c:v>Swiss Federal Institute of Technology in Lausanne</c:v>
                </c:pt>
                <c:pt idx="1895">
                  <c:v>Tohoku University</c:v>
                </c:pt>
                <c:pt idx="1896">
                  <c:v>Arizona State University</c:v>
                </c:pt>
                <c:pt idx="1897">
                  <c:v>University of Queensland</c:v>
                </c:pt>
                <c:pt idx="1898">
                  <c:v>Australian National University</c:v>
                </c:pt>
                <c:pt idx="1899">
                  <c:v>Rutgers University-New Brunswick</c:v>
                </c:pt>
                <c:pt idx="1900">
                  <c:v>Texas A&amp;M University, College Station</c:v>
                </c:pt>
                <c:pt idx="1901">
                  <c:v>Ruprecht Karl University of Heidelberg</c:v>
                </c:pt>
                <c:pt idx="1902">
                  <c:v>University of Bristol</c:v>
                </c:pt>
                <c:pt idx="1903">
                  <c:v>Keio University</c:v>
                </c:pt>
                <c:pt idx="1904">
                  <c:v>Paris Diderot University - Paris 7</c:v>
                </c:pt>
                <c:pt idx="1905">
                  <c:v>University of Bonn</c:v>
                </c:pt>
                <c:pt idx="1906">
                  <c:v>LMU Munich</c:v>
                </c:pt>
                <c:pt idx="1907">
                  <c:v>Yale University</c:v>
                </c:pt>
                <c:pt idx="1908">
                  <c:v>University of California, Berkeley</c:v>
                </c:pt>
                <c:pt idx="1909">
                  <c:v>University of Toronto</c:v>
                </c:pt>
                <c:pt idx="1910">
                  <c:v>Georgia Institute of Technology</c:v>
                </c:pt>
                <c:pt idx="1911">
                  <c:v>University of Texas MD Anderson Cancer Center</c:v>
                </c:pt>
                <c:pt idx="1912">
                  <c:v>University of Bristol</c:v>
                </c:pt>
                <c:pt idx="1913">
                  <c:v>KU Leuven</c:v>
                </c:pt>
                <c:pt idx="1914">
                  <c:v>University of Chicago</c:v>
                </c:pt>
                <c:pt idx="1915">
                  <c:v>Northwestern University</c:v>
                </c:pt>
                <c:pt idx="1916">
                  <c:v>Carnegie Mellon University</c:v>
                </c:pt>
                <c:pt idx="1917">
                  <c:v>Ãƒâ€°cole Polytechnique</c:v>
                </c:pt>
                <c:pt idx="1918">
                  <c:v>Karolinska Institute</c:v>
                </c:pt>
                <c:pt idx="1919">
                  <c:v>Nagoya University</c:v>
                </c:pt>
                <c:pt idx="1920">
                  <c:v>Ruprecht Karl University of Heidelberg</c:v>
                </c:pt>
                <c:pt idx="1921">
                  <c:v>National University of Singapore</c:v>
                </c:pt>
                <c:pt idx="1922">
                  <c:v>Lomonosov Moscow State University</c:v>
                </c:pt>
                <c:pt idx="1923">
                  <c:v>University of Hong Kong</c:v>
                </c:pt>
                <c:pt idx="1924">
                  <c:v>Ãƒâ€°cole Polytechnique FÃƒÂ©dÃƒÂ©rale de Lausanne</c:v>
                </c:pt>
                <c:pt idx="1925">
                  <c:v>University of Cambridge</c:v>
                </c:pt>
                <c:pt idx="1926">
                  <c:v>California Institute of Technology</c:v>
                </c:pt>
                <c:pt idx="1927">
                  <c:v>University of California, Los Angeles</c:v>
                </c:pt>
                <c:pt idx="1928">
                  <c:v>University of California, Irvine</c:v>
                </c:pt>
                <c:pt idx="1929">
                  <c:v>Technion Ã¢â‚¬â€œ Israel Institute of Technology</c:v>
                </c:pt>
                <c:pt idx="1930">
                  <c:v>Pennsylvania State University, University Park</c:v>
                </c:pt>
                <c:pt idx="1931">
                  <c:v>University of Virginia</c:v>
                </c:pt>
                <c:pt idx="1932">
                  <c:v>Georgia Institute of Technology</c:v>
                </c:pt>
                <c:pt idx="1933">
                  <c:v>Utrecht University</c:v>
                </c:pt>
                <c:pt idx="1934">
                  <c:v>University of Bonn</c:v>
                </c:pt>
                <c:pt idx="1935">
                  <c:v>Aarhus University</c:v>
                </c:pt>
                <c:pt idx="1936">
                  <c:v>Nanyang Technological University</c:v>
                </c:pt>
                <c:pt idx="1937">
                  <c:v>University of Michigan</c:v>
                </c:pt>
                <c:pt idx="1938">
                  <c:v>University of Pennsylvania</c:v>
                </c:pt>
                <c:pt idx="1939">
                  <c:v>Carnegie Mellon University</c:v>
                </c:pt>
                <c:pt idx="1940">
                  <c:v>University of Edinburgh</c:v>
                </c:pt>
                <c:pt idx="1941">
                  <c:v>University of Edinburgh</c:v>
                </c:pt>
                <c:pt idx="1942">
                  <c:v>Georgia Institute of Technology</c:v>
                </c:pt>
                <c:pt idx="1943">
                  <c:v>Mines ParisTech</c:v>
                </c:pt>
                <c:pt idx="1944">
                  <c:v>National University of Singapore</c:v>
                </c:pt>
                <c:pt idx="1945">
                  <c:v>Peking University</c:v>
                </c:pt>
                <c:pt idx="1946">
                  <c:v>University of Melbourne</c:v>
                </c:pt>
                <c:pt idx="1947">
                  <c:v>Ghent University</c:v>
                </c:pt>
                <c:pt idx="1948">
                  <c:v>Ghent University</c:v>
                </c:pt>
                <c:pt idx="1949">
                  <c:v>University of Hong Kong</c:v>
                </c:pt>
                <c:pt idx="1950">
                  <c:v>University of Michigan</c:v>
                </c:pt>
                <c:pt idx="1951">
                  <c:v>University of Cambridge</c:v>
                </c:pt>
                <c:pt idx="1952">
                  <c:v>University of California, Berkeley</c:v>
                </c:pt>
                <c:pt idx="1953">
                  <c:v>Cornell University</c:v>
                </c:pt>
                <c:pt idx="1954">
                  <c:v>Carnegie Mellon University</c:v>
                </c:pt>
                <c:pt idx="1955">
                  <c:v>University of Paris-Sud</c:v>
                </c:pt>
                <c:pt idx="1956">
                  <c:v>Ludwig Maximilian University of Munich</c:v>
                </c:pt>
                <c:pt idx="1957">
                  <c:v>University of Oslo</c:v>
                </c:pt>
                <c:pt idx="1958">
                  <c:v>Aarhus University</c:v>
                </c:pt>
                <c:pt idx="1959">
                  <c:v>University of Michigan</c:v>
                </c:pt>
                <c:pt idx="1960">
                  <c:v>University of Michigan</c:v>
                </c:pt>
                <c:pt idx="1961">
                  <c:v>LMU Munich</c:v>
                </c:pt>
                <c:pt idx="1962">
                  <c:v>KingÃ¢â‚¬â„¢s College London</c:v>
                </c:pt>
                <c:pt idx="1963">
                  <c:v>Stanford University</c:v>
                </c:pt>
                <c:pt idx="1964">
                  <c:v>University of Cambridge</c:v>
                </c:pt>
                <c:pt idx="1965">
                  <c:v>University of Paris-Sud</c:v>
                </c:pt>
                <c:pt idx="1966">
                  <c:v>Rice University</c:v>
                </c:pt>
                <c:pt idx="1967">
                  <c:v>Pennsylvania State University, University Park</c:v>
                </c:pt>
                <c:pt idx="1968">
                  <c:v>Ludwig Maximilian University of Munich</c:v>
                </c:pt>
                <c:pt idx="1969">
                  <c:v>Georgia Institute of Technology</c:v>
                </c:pt>
                <c:pt idx="1970">
                  <c:v>Technical University of Munich</c:v>
                </c:pt>
                <c:pt idx="1971">
                  <c:v>University of Copenhagen</c:v>
                </c:pt>
                <c:pt idx="1972">
                  <c:v>Williams College</c:v>
                </c:pt>
                <c:pt idx="1973">
                  <c:v>University of Alberta</c:v>
                </c:pt>
                <c:pt idx="1974">
                  <c:v>Peking University</c:v>
                </c:pt>
                <c:pt idx="1975">
                  <c:v>Peking University</c:v>
                </c:pt>
                <c:pt idx="1976">
                  <c:v>Pohang University of Science and Technology</c:v>
                </c:pt>
                <c:pt idx="1977">
                  <c:v>University of Michigan</c:v>
                </c:pt>
                <c:pt idx="1978">
                  <c:v>Ãƒâ€°cole Polytechnique FÃƒÂ©dÃƒÂ©rale de Lausanne</c:v>
                </c:pt>
                <c:pt idx="1979">
                  <c:v>Ãƒâ€°cole Polytechnique FÃƒÂ©dÃƒÂ©rale de Lausanne</c:v>
                </c:pt>
                <c:pt idx="1980">
                  <c:v>Princeton University</c:v>
                </c:pt>
                <c:pt idx="1981">
                  <c:v>Technion Ã¢â‚¬â€œ Israel Institute of Technology</c:v>
                </c:pt>
                <c:pt idx="1982">
                  <c:v>University of Geneva</c:v>
                </c:pt>
                <c:pt idx="1983">
                  <c:v>University of British Columbia</c:v>
                </c:pt>
                <c:pt idx="1984">
                  <c:v>Indiana University - Bloomington</c:v>
                </c:pt>
                <c:pt idx="1985">
                  <c:v>National University of Singapore</c:v>
                </c:pt>
                <c:pt idx="1986">
                  <c:v>National University of Singapore</c:v>
                </c:pt>
                <c:pt idx="1987">
                  <c:v>University of Hong Kong</c:v>
                </c:pt>
                <c:pt idx="1988">
                  <c:v>Hong Kong University of Science and Technology</c:v>
                </c:pt>
                <c:pt idx="1989">
                  <c:v>University of Michigan</c:v>
                </c:pt>
                <c:pt idx="1990">
                  <c:v>Heidelberg University</c:v>
                </c:pt>
                <c:pt idx="1991">
                  <c:v>University of Cambridge</c:v>
                </c:pt>
                <c:pt idx="1992">
                  <c:v>California Institute of Technology</c:v>
                </c:pt>
                <c:pt idx="1993">
                  <c:v>Ãƒâ€°cole Polytechnique</c:v>
                </c:pt>
                <c:pt idx="1994">
                  <c:v>Ãƒâ€°cole Polytechnique</c:v>
                </c:pt>
                <c:pt idx="1995">
                  <c:v>Pennsylvania State University, University Park</c:v>
                </c:pt>
                <c:pt idx="1996">
                  <c:v>University of Manchester</c:v>
                </c:pt>
                <c:pt idx="1997">
                  <c:v>University of Manchester</c:v>
                </c:pt>
                <c:pt idx="1998">
                  <c:v>University of Virginia</c:v>
                </c:pt>
                <c:pt idx="1999">
                  <c:v>Technical University of Munich</c:v>
                </c:pt>
              </c:strCache>
              <c:extLst/>
            </c:strRef>
          </c:cat>
          <c:val>
            <c:numRef>
              <c:f>'EDA 12'!#REF!</c:f>
              <c:numCache>
                <c:formatCode>General</c:formatCode>
                <c:ptCount val="1"/>
                <c:pt idx="0">
                  <c:v>1</c:v>
                </c:pt>
              </c:numCache>
            </c:numRef>
          </c:val>
          <c:extLst>
            <c:ext xmlns:c16="http://schemas.microsoft.com/office/drawing/2014/chart" uri="{C3380CC4-5D6E-409C-BE32-E72D297353CC}">
              <c16:uniqueId val="{00000001-4C11-4439-910A-D717233AC48B}"/>
            </c:ext>
          </c:extLst>
        </c:ser>
        <c:dLbls>
          <c:showLegendKey val="0"/>
          <c:showVal val="0"/>
          <c:showCatName val="0"/>
          <c:showSerName val="0"/>
          <c:showPercent val="0"/>
          <c:showBubbleSize val="0"/>
        </c:dLbls>
        <c:gapWidth val="182"/>
        <c:axId val="1898112047"/>
        <c:axId val="1898112463"/>
      </c:barChart>
      <c:catAx>
        <c:axId val="1898112047"/>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98112463"/>
        <c:crosses val="autoZero"/>
        <c:auto val="1"/>
        <c:lblAlgn val="ctr"/>
        <c:lblOffset val="100"/>
        <c:noMultiLvlLbl val="0"/>
      </c:catAx>
      <c:valAx>
        <c:axId val="189811246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9811204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'EDA 15'!$A$15:$A$1571</cx:f>
        <cx:lvl ptCount="1557">
          <cx:pt idx="0">2011</cx:pt>
          <cx:pt idx="1">2012</cx:pt>
          <cx:pt idx="2">2013</cx:pt>
          <cx:pt idx="3">2014</cx:pt>
          <cx:pt idx="4">2015</cx:pt>
          <cx:pt idx="5">2016</cx:pt>
          <cx:pt idx="6">2005</cx:pt>
          <cx:pt idx="7">2006</cx:pt>
          <cx:pt idx="8">2007</cx:pt>
          <cx:pt idx="9">2008</cx:pt>
          <cx:pt idx="10">2009</cx:pt>
          <cx:pt idx="11">2010</cx:pt>
          <cx:pt idx="12">2011</cx:pt>
          <cx:pt idx="13">2012</cx:pt>
          <cx:pt idx="14">2013</cx:pt>
          <cx:pt idx="15">2014</cx:pt>
          <cx:pt idx="16">2015</cx:pt>
          <cx:pt idx="17">2016</cx:pt>
          <cx:pt idx="18">2005</cx:pt>
          <cx:pt idx="19">2006</cx:pt>
          <cx:pt idx="20">2007</cx:pt>
          <cx:pt idx="21">2008</cx:pt>
          <cx:pt idx="22">2009</cx:pt>
          <cx:pt idx="23">2010</cx:pt>
          <cx:pt idx="24">2011</cx:pt>
          <cx:pt idx="25">2012</cx:pt>
          <cx:pt idx="26">2013</cx:pt>
          <cx:pt idx="27">2014</cx:pt>
          <cx:pt idx="28">2015</cx:pt>
          <cx:pt idx="29">2016</cx:pt>
          <cx:pt idx="30">2011</cx:pt>
          <cx:pt idx="31">2012</cx:pt>
          <cx:pt idx="32">2013</cx:pt>
          <cx:pt idx="33">2014</cx:pt>
          <cx:pt idx="34">2015</cx:pt>
          <cx:pt idx="35">2016</cx:pt>
          <cx:pt idx="36">2005</cx:pt>
          <cx:pt idx="37">2006</cx:pt>
          <cx:pt idx="38">2007</cx:pt>
          <cx:pt idx="39">2008</cx:pt>
          <cx:pt idx="40">2009</cx:pt>
          <cx:pt idx="41">2010</cx:pt>
          <cx:pt idx="42">2011</cx:pt>
          <cx:pt idx="43">2012</cx:pt>
          <cx:pt idx="44">2013</cx:pt>
          <cx:pt idx="45">2014</cx:pt>
          <cx:pt idx="46">2015</cx:pt>
          <cx:pt idx="47">2016</cx:pt>
          <cx:pt idx="48">2005</cx:pt>
          <cx:pt idx="49">2006</cx:pt>
          <cx:pt idx="50">2007</cx:pt>
          <cx:pt idx="51">2008</cx:pt>
          <cx:pt idx="52">2009</cx:pt>
          <cx:pt idx="53">2010</cx:pt>
          <cx:pt idx="54">2011</cx:pt>
          <cx:pt idx="55">2012</cx:pt>
          <cx:pt idx="56">2013</cx:pt>
          <cx:pt idx="57">2014</cx:pt>
          <cx:pt idx="58">2015</cx:pt>
          <cx:pt idx="59">2016</cx:pt>
          <cx:pt idx="60">2005</cx:pt>
          <cx:pt idx="61">2006</cx:pt>
          <cx:pt idx="62">2007</cx:pt>
          <cx:pt idx="63">2008</cx:pt>
          <cx:pt idx="64">2009</cx:pt>
          <cx:pt idx="65">2010</cx:pt>
          <cx:pt idx="66">2011</cx:pt>
          <cx:pt idx="67">2012</cx:pt>
          <cx:pt idx="68">2013</cx:pt>
          <cx:pt idx="69">2014</cx:pt>
          <cx:pt idx="70">2015</cx:pt>
          <cx:pt idx="71">2016</cx:pt>
          <cx:pt idx="72">2005</cx:pt>
          <cx:pt idx="73">2006</cx:pt>
          <cx:pt idx="74">2007</cx:pt>
          <cx:pt idx="75">2008</cx:pt>
          <cx:pt idx="76">2009</cx:pt>
          <cx:pt idx="77">2010</cx:pt>
          <cx:pt idx="78">2011</cx:pt>
          <cx:pt idx="79">2012</cx:pt>
          <cx:pt idx="80">2013</cx:pt>
          <cx:pt idx="81">2014</cx:pt>
          <cx:pt idx="82">2015</cx:pt>
          <cx:pt idx="83">2016</cx:pt>
          <cx:pt idx="84">2005</cx:pt>
          <cx:pt idx="85">2006</cx:pt>
          <cx:pt idx="86">2007</cx:pt>
          <cx:pt idx="87">2008</cx:pt>
          <cx:pt idx="88">2009</cx:pt>
          <cx:pt idx="89">2010</cx:pt>
          <cx:pt idx="90">2011</cx:pt>
          <cx:pt idx="91">2012</cx:pt>
          <cx:pt idx="92">2013</cx:pt>
          <cx:pt idx="93">2014</cx:pt>
          <cx:pt idx="94">2015</cx:pt>
          <cx:pt idx="95">2016</cx:pt>
          <cx:pt idx="96">2011</cx:pt>
          <cx:pt idx="97">2012</cx:pt>
          <cx:pt idx="98">2013</cx:pt>
          <cx:pt idx="99">2014</cx:pt>
          <cx:pt idx="100">2015</cx:pt>
          <cx:pt idx="101">2016</cx:pt>
          <cx:pt idx="102">2005</cx:pt>
          <cx:pt idx="103">2006</cx:pt>
          <cx:pt idx="104">2007</cx:pt>
          <cx:pt idx="105">2008</cx:pt>
          <cx:pt idx="106">2009</cx:pt>
          <cx:pt idx="107">2010</cx:pt>
          <cx:pt idx="108">2011</cx:pt>
          <cx:pt idx="109">2012</cx:pt>
          <cx:pt idx="110">2013</cx:pt>
          <cx:pt idx="111">2014</cx:pt>
          <cx:pt idx="112">2015</cx:pt>
          <cx:pt idx="113">2016</cx:pt>
          <cx:pt idx="114">2005</cx:pt>
          <cx:pt idx="115">2006</cx:pt>
          <cx:pt idx="116">2007</cx:pt>
          <cx:pt idx="117">2008</cx:pt>
          <cx:pt idx="118">2009</cx:pt>
          <cx:pt idx="119">2010</cx:pt>
          <cx:pt idx="120">2011</cx:pt>
          <cx:pt idx="121">2012</cx:pt>
          <cx:pt idx="122">2013</cx:pt>
          <cx:pt idx="123">2014</cx:pt>
          <cx:pt idx="124">2015</cx:pt>
          <cx:pt idx="125">2016</cx:pt>
          <cx:pt idx="126">2005</cx:pt>
          <cx:pt idx="127">2006</cx:pt>
          <cx:pt idx="128">2007</cx:pt>
          <cx:pt idx="129">2008</cx:pt>
          <cx:pt idx="130">2009</cx:pt>
          <cx:pt idx="131">2010</cx:pt>
          <cx:pt idx="132">2011</cx:pt>
          <cx:pt idx="133">2012</cx:pt>
          <cx:pt idx="134">2013</cx:pt>
          <cx:pt idx="135">2014</cx:pt>
          <cx:pt idx="136">2015</cx:pt>
          <cx:pt idx="137">2016</cx:pt>
          <cx:pt idx="138">2011</cx:pt>
          <cx:pt idx="139">2012</cx:pt>
          <cx:pt idx="140">2013</cx:pt>
          <cx:pt idx="141">2014</cx:pt>
          <cx:pt idx="142">2015</cx:pt>
          <cx:pt idx="143">2016</cx:pt>
          <cx:pt idx="144">2005</cx:pt>
          <cx:pt idx="145">2006</cx:pt>
          <cx:pt idx="146">2007</cx:pt>
          <cx:pt idx="147">2008</cx:pt>
          <cx:pt idx="148">2009</cx:pt>
          <cx:pt idx="149">2010</cx:pt>
          <cx:pt idx="150">2011</cx:pt>
          <cx:pt idx="151">2012</cx:pt>
          <cx:pt idx="152">2013</cx:pt>
          <cx:pt idx="153">2014</cx:pt>
          <cx:pt idx="154">2015</cx:pt>
          <cx:pt idx="155">2016</cx:pt>
          <cx:pt idx="156">2011</cx:pt>
          <cx:pt idx="157">2012</cx:pt>
          <cx:pt idx="158">2013</cx:pt>
          <cx:pt idx="159">2014</cx:pt>
          <cx:pt idx="160">2015</cx:pt>
          <cx:pt idx="161">2016</cx:pt>
          <cx:pt idx="162">2011</cx:pt>
          <cx:pt idx="163">2012</cx:pt>
          <cx:pt idx="164">2013</cx:pt>
          <cx:pt idx="165">2014</cx:pt>
          <cx:pt idx="166">2015</cx:pt>
          <cx:pt idx="167">2016</cx:pt>
          <cx:pt idx="168">2005</cx:pt>
          <cx:pt idx="169">2006</cx:pt>
          <cx:pt idx="170">2007</cx:pt>
          <cx:pt idx="171">2008</cx:pt>
          <cx:pt idx="172">2009</cx:pt>
          <cx:pt idx="173">2010</cx:pt>
          <cx:pt idx="174">2011</cx:pt>
          <cx:pt idx="175">2012</cx:pt>
          <cx:pt idx="176">2013</cx:pt>
          <cx:pt idx="177">2014</cx:pt>
          <cx:pt idx="178">2015</cx:pt>
          <cx:pt idx="179">2016</cx:pt>
          <cx:pt idx="180">2005</cx:pt>
          <cx:pt idx="181">2006</cx:pt>
          <cx:pt idx="182">2007</cx:pt>
          <cx:pt idx="183">2008</cx:pt>
          <cx:pt idx="184">2009</cx:pt>
          <cx:pt idx="185">2010</cx:pt>
          <cx:pt idx="186">2011</cx:pt>
          <cx:pt idx="187">2012</cx:pt>
          <cx:pt idx="188">2013</cx:pt>
          <cx:pt idx="189">2014</cx:pt>
          <cx:pt idx="190">2015</cx:pt>
          <cx:pt idx="191">2016</cx:pt>
          <cx:pt idx="192">2005</cx:pt>
          <cx:pt idx="193">2006</cx:pt>
          <cx:pt idx="194">2007</cx:pt>
          <cx:pt idx="195">2008</cx:pt>
          <cx:pt idx="196">2009</cx:pt>
          <cx:pt idx="197">2010</cx:pt>
          <cx:pt idx="198">2011</cx:pt>
          <cx:pt idx="199">2012</cx:pt>
          <cx:pt idx="200">2013</cx:pt>
          <cx:pt idx="201">2014</cx:pt>
          <cx:pt idx="202">2015</cx:pt>
          <cx:pt idx="203">2011</cx:pt>
          <cx:pt idx="204">2012</cx:pt>
          <cx:pt idx="205">2013</cx:pt>
          <cx:pt idx="206">2014</cx:pt>
          <cx:pt idx="207">2015</cx:pt>
          <cx:pt idx="208">2016</cx:pt>
          <cx:pt idx="209">2005</cx:pt>
          <cx:pt idx="210">2006</cx:pt>
          <cx:pt idx="211">2007</cx:pt>
          <cx:pt idx="212">2008</cx:pt>
          <cx:pt idx="213">2009</cx:pt>
          <cx:pt idx="214">2010</cx:pt>
          <cx:pt idx="215">2011</cx:pt>
          <cx:pt idx="216">2012</cx:pt>
          <cx:pt idx="217">2013</cx:pt>
          <cx:pt idx="218">2014</cx:pt>
          <cx:pt idx="219">2015</cx:pt>
          <cx:pt idx="220">2016</cx:pt>
          <cx:pt idx="221">2005</cx:pt>
          <cx:pt idx="222">2006</cx:pt>
          <cx:pt idx="223">2007</cx:pt>
          <cx:pt idx="224">2008</cx:pt>
          <cx:pt idx="225">2009</cx:pt>
          <cx:pt idx="226">2010</cx:pt>
          <cx:pt idx="227">2011</cx:pt>
          <cx:pt idx="228">2012</cx:pt>
          <cx:pt idx="229">2013</cx:pt>
          <cx:pt idx="230">2014</cx:pt>
          <cx:pt idx="231">2015</cx:pt>
          <cx:pt idx="232">2016</cx:pt>
          <cx:pt idx="233">2005</cx:pt>
          <cx:pt idx="234">2006</cx:pt>
          <cx:pt idx="235">2007</cx:pt>
          <cx:pt idx="236">2008</cx:pt>
          <cx:pt idx="237">2009</cx:pt>
          <cx:pt idx="238">2010</cx:pt>
          <cx:pt idx="239">2011</cx:pt>
          <cx:pt idx="240">2012</cx:pt>
          <cx:pt idx="241">2013</cx:pt>
          <cx:pt idx="242">2014</cx:pt>
          <cx:pt idx="243">2015</cx:pt>
          <cx:pt idx="244">2016</cx:pt>
          <cx:pt idx="245">2005</cx:pt>
          <cx:pt idx="246">2006</cx:pt>
          <cx:pt idx="247">2007</cx:pt>
          <cx:pt idx="248">2008</cx:pt>
          <cx:pt idx="249">2009</cx:pt>
          <cx:pt idx="250">2010</cx:pt>
          <cx:pt idx="251">2011</cx:pt>
          <cx:pt idx="252">2012</cx:pt>
          <cx:pt idx="253">2013</cx:pt>
          <cx:pt idx="254">2014</cx:pt>
          <cx:pt idx="255">2015</cx:pt>
          <cx:pt idx="256">2016</cx:pt>
          <cx:pt idx="257">2011</cx:pt>
          <cx:pt idx="258">2012</cx:pt>
          <cx:pt idx="259">2013</cx:pt>
          <cx:pt idx="260">2014</cx:pt>
          <cx:pt idx="261">2015</cx:pt>
          <cx:pt idx="262">2016</cx:pt>
          <cx:pt idx="263">2011</cx:pt>
          <cx:pt idx="264">2012</cx:pt>
          <cx:pt idx="265">2013</cx:pt>
          <cx:pt idx="266">2014</cx:pt>
          <cx:pt idx="267">2015</cx:pt>
          <cx:pt idx="268">2016</cx:pt>
          <cx:pt idx="269">2011</cx:pt>
          <cx:pt idx="270">2012</cx:pt>
          <cx:pt idx="271">2013</cx:pt>
          <cx:pt idx="272">2014</cx:pt>
          <cx:pt idx="273">2015</cx:pt>
          <cx:pt idx="274">2005</cx:pt>
          <cx:pt idx="275">2006</cx:pt>
          <cx:pt idx="276">2007</cx:pt>
          <cx:pt idx="277">2008</cx:pt>
          <cx:pt idx="278">2009</cx:pt>
          <cx:pt idx="279">2010</cx:pt>
          <cx:pt idx="280">2011</cx:pt>
          <cx:pt idx="281">2012</cx:pt>
          <cx:pt idx="282">2013</cx:pt>
          <cx:pt idx="283">2014</cx:pt>
          <cx:pt idx="284">2015</cx:pt>
          <cx:pt idx="285">2016</cx:pt>
          <cx:pt idx="286">2005</cx:pt>
          <cx:pt idx="287">2006</cx:pt>
          <cx:pt idx="288">2007</cx:pt>
          <cx:pt idx="289">2008</cx:pt>
          <cx:pt idx="290">2009</cx:pt>
          <cx:pt idx="291">2010</cx:pt>
          <cx:pt idx="292">2011</cx:pt>
          <cx:pt idx="293">2012</cx:pt>
          <cx:pt idx="294">2013</cx:pt>
          <cx:pt idx="295">2014</cx:pt>
          <cx:pt idx="296">2015</cx:pt>
          <cx:pt idx="297">2016</cx:pt>
          <cx:pt idx="298">2005</cx:pt>
          <cx:pt idx="299">2006</cx:pt>
          <cx:pt idx="300">2007</cx:pt>
          <cx:pt idx="301">2008</cx:pt>
          <cx:pt idx="302">2009</cx:pt>
          <cx:pt idx="303">2010</cx:pt>
          <cx:pt idx="304">2011</cx:pt>
          <cx:pt idx="305">2012</cx:pt>
          <cx:pt idx="306">2013</cx:pt>
          <cx:pt idx="307">2014</cx:pt>
          <cx:pt idx="308">2015</cx:pt>
          <cx:pt idx="309">2005</cx:pt>
          <cx:pt idx="310">2006</cx:pt>
          <cx:pt idx="311">2007</cx:pt>
          <cx:pt idx="312">2008</cx:pt>
          <cx:pt idx="313">2009</cx:pt>
          <cx:pt idx="314">2010</cx:pt>
          <cx:pt idx="315">2011</cx:pt>
          <cx:pt idx="316">2012</cx:pt>
          <cx:pt idx="317">2013</cx:pt>
          <cx:pt idx="318">2014</cx:pt>
          <cx:pt idx="319">2015</cx:pt>
          <cx:pt idx="320">2016</cx:pt>
          <cx:pt idx="321">2005</cx:pt>
          <cx:pt idx="322">2006</cx:pt>
          <cx:pt idx="323">2007</cx:pt>
          <cx:pt idx="324">2008</cx:pt>
          <cx:pt idx="325">2009</cx:pt>
          <cx:pt idx="326">2010</cx:pt>
          <cx:pt idx="327">2011</cx:pt>
          <cx:pt idx="328">2012</cx:pt>
          <cx:pt idx="329">2013</cx:pt>
          <cx:pt idx="330">2014</cx:pt>
          <cx:pt idx="331">2015</cx:pt>
          <cx:pt idx="332">2016</cx:pt>
          <cx:pt idx="333">2011</cx:pt>
          <cx:pt idx="334">2012</cx:pt>
          <cx:pt idx="335">2013</cx:pt>
          <cx:pt idx="336">2014</cx:pt>
          <cx:pt idx="337">2015</cx:pt>
          <cx:pt idx="338">2016</cx:pt>
          <cx:pt idx="339">2005</cx:pt>
          <cx:pt idx="340">2006</cx:pt>
          <cx:pt idx="341">2007</cx:pt>
          <cx:pt idx="342">2008</cx:pt>
          <cx:pt idx="343">2009</cx:pt>
          <cx:pt idx="344">2010</cx:pt>
          <cx:pt idx="345">2011</cx:pt>
          <cx:pt idx="346">2012</cx:pt>
          <cx:pt idx="347">2013</cx:pt>
          <cx:pt idx="348">2014</cx:pt>
          <cx:pt idx="349">2015</cx:pt>
          <cx:pt idx="350">2016</cx:pt>
          <cx:pt idx="351">2005</cx:pt>
          <cx:pt idx="352">2006</cx:pt>
          <cx:pt idx="353">2007</cx:pt>
          <cx:pt idx="354">2008</cx:pt>
          <cx:pt idx="355">2009</cx:pt>
          <cx:pt idx="356">2010</cx:pt>
          <cx:pt idx="357">2011</cx:pt>
          <cx:pt idx="358">2012</cx:pt>
          <cx:pt idx="359">2013</cx:pt>
          <cx:pt idx="360">2014</cx:pt>
          <cx:pt idx="361">2015</cx:pt>
          <cx:pt idx="362">2016</cx:pt>
          <cx:pt idx="363">2011</cx:pt>
          <cx:pt idx="364">2012</cx:pt>
          <cx:pt idx="365">2013</cx:pt>
          <cx:pt idx="366">2014</cx:pt>
          <cx:pt idx="367">2015</cx:pt>
          <cx:pt idx="368">2011</cx:pt>
          <cx:pt idx="369">2012</cx:pt>
          <cx:pt idx="370">2013</cx:pt>
          <cx:pt idx="371">2014</cx:pt>
          <cx:pt idx="372">2015</cx:pt>
          <cx:pt idx="373">2011</cx:pt>
          <cx:pt idx="374">2012</cx:pt>
          <cx:pt idx="375">2013</cx:pt>
          <cx:pt idx="376">2014</cx:pt>
          <cx:pt idx="377">2015</cx:pt>
          <cx:pt idx="378">2016</cx:pt>
          <cx:pt idx="379">2011</cx:pt>
          <cx:pt idx="380">2012</cx:pt>
          <cx:pt idx="381">2013</cx:pt>
          <cx:pt idx="382">2014</cx:pt>
          <cx:pt idx="383">2015</cx:pt>
          <cx:pt idx="384">2016</cx:pt>
          <cx:pt idx="385">2011</cx:pt>
          <cx:pt idx="386">2012</cx:pt>
          <cx:pt idx="387">2013</cx:pt>
          <cx:pt idx="388">2014</cx:pt>
          <cx:pt idx="389">2015</cx:pt>
          <cx:pt idx="390">2016</cx:pt>
          <cx:pt idx="391">2011</cx:pt>
          <cx:pt idx="392">2012</cx:pt>
          <cx:pt idx="393">2013</cx:pt>
          <cx:pt idx="394">2014</cx:pt>
          <cx:pt idx="395">2015</cx:pt>
          <cx:pt idx="396">2016</cx:pt>
          <cx:pt idx="397">2011</cx:pt>
          <cx:pt idx="398">2012</cx:pt>
          <cx:pt idx="399">2013</cx:pt>
          <cx:pt idx="400">2014</cx:pt>
          <cx:pt idx="401">2015</cx:pt>
          <cx:pt idx="402">2011</cx:pt>
          <cx:pt idx="403">2012</cx:pt>
          <cx:pt idx="404">2013</cx:pt>
          <cx:pt idx="405">2014</cx:pt>
          <cx:pt idx="406">2015</cx:pt>
          <cx:pt idx="407">2005</cx:pt>
          <cx:pt idx="408">2006</cx:pt>
          <cx:pt idx="409">2007</cx:pt>
          <cx:pt idx="410">2008</cx:pt>
          <cx:pt idx="411">2009</cx:pt>
          <cx:pt idx="412">2010</cx:pt>
          <cx:pt idx="413">2011</cx:pt>
          <cx:pt idx="414">2012</cx:pt>
          <cx:pt idx="415">2013</cx:pt>
          <cx:pt idx="416">2014</cx:pt>
          <cx:pt idx="417">2015</cx:pt>
          <cx:pt idx="418">2016</cx:pt>
          <cx:pt idx="419">2011</cx:pt>
          <cx:pt idx="420">2012</cx:pt>
          <cx:pt idx="421">2013</cx:pt>
          <cx:pt idx="422">2014</cx:pt>
          <cx:pt idx="423">2015</cx:pt>
          <cx:pt idx="424">2005</cx:pt>
          <cx:pt idx="425">2006</cx:pt>
          <cx:pt idx="426">2007</cx:pt>
          <cx:pt idx="427">2008</cx:pt>
          <cx:pt idx="428">2009</cx:pt>
          <cx:pt idx="429">2010</cx:pt>
          <cx:pt idx="430">2011</cx:pt>
          <cx:pt idx="431">2012</cx:pt>
          <cx:pt idx="432">2013</cx:pt>
          <cx:pt idx="433">2014</cx:pt>
          <cx:pt idx="434">2015</cx:pt>
          <cx:pt idx="435">2016</cx:pt>
          <cx:pt idx="436">2005</cx:pt>
          <cx:pt idx="437">2006</cx:pt>
          <cx:pt idx="438">2007</cx:pt>
          <cx:pt idx="439">2008</cx:pt>
          <cx:pt idx="440">2009</cx:pt>
          <cx:pt idx="441">2010</cx:pt>
          <cx:pt idx="442">2011</cx:pt>
          <cx:pt idx="443">2012</cx:pt>
          <cx:pt idx="444">2013</cx:pt>
          <cx:pt idx="445">2014</cx:pt>
          <cx:pt idx="446">2015</cx:pt>
          <cx:pt idx="447">2011</cx:pt>
          <cx:pt idx="448">2012</cx:pt>
          <cx:pt idx="449">2013</cx:pt>
          <cx:pt idx="450">2014</cx:pt>
          <cx:pt idx="451">2015</cx:pt>
          <cx:pt idx="452">2005</cx:pt>
          <cx:pt idx="453">2011</cx:pt>
          <cx:pt idx="454">2012</cx:pt>
          <cx:pt idx="455">2013</cx:pt>
          <cx:pt idx="456">2014</cx:pt>
          <cx:pt idx="457">2015</cx:pt>
          <cx:pt idx="458">2005</cx:pt>
          <cx:pt idx="459">2006</cx:pt>
          <cx:pt idx="460">2007</cx:pt>
          <cx:pt idx="461">2008</cx:pt>
          <cx:pt idx="462">2009</cx:pt>
          <cx:pt idx="463">2010</cx:pt>
          <cx:pt idx="464">2011</cx:pt>
          <cx:pt idx="465">2012</cx:pt>
          <cx:pt idx="466">2013</cx:pt>
          <cx:pt idx="467">2014</cx:pt>
          <cx:pt idx="468">2015</cx:pt>
          <cx:pt idx="469">2016</cx:pt>
          <cx:pt idx="470">2005</cx:pt>
          <cx:pt idx="471">2006</cx:pt>
          <cx:pt idx="472">2007</cx:pt>
          <cx:pt idx="473">2008</cx:pt>
          <cx:pt idx="474">2009</cx:pt>
          <cx:pt idx="475">2010</cx:pt>
          <cx:pt idx="476">2011</cx:pt>
          <cx:pt idx="477">2012</cx:pt>
          <cx:pt idx="478">2013</cx:pt>
          <cx:pt idx="479">2014</cx:pt>
          <cx:pt idx="480">2015</cx:pt>
          <cx:pt idx="481">2016</cx:pt>
          <cx:pt idx="482">2011</cx:pt>
          <cx:pt idx="483">2012</cx:pt>
          <cx:pt idx="484">2013</cx:pt>
          <cx:pt idx="485">2014</cx:pt>
          <cx:pt idx="486">2015</cx:pt>
          <cx:pt idx="487">2005</cx:pt>
          <cx:pt idx="488">2006</cx:pt>
          <cx:pt idx="489">2007</cx:pt>
          <cx:pt idx="490">2008</cx:pt>
          <cx:pt idx="491">2009</cx:pt>
          <cx:pt idx="492">2010</cx:pt>
          <cx:pt idx="493">2011</cx:pt>
          <cx:pt idx="494">2012</cx:pt>
          <cx:pt idx="495">2013</cx:pt>
          <cx:pt idx="496">2014</cx:pt>
          <cx:pt idx="497">2015</cx:pt>
          <cx:pt idx="498">2011</cx:pt>
          <cx:pt idx="499">2012</cx:pt>
          <cx:pt idx="500">2013</cx:pt>
          <cx:pt idx="501">2014</cx:pt>
          <cx:pt idx="502">2015</cx:pt>
          <cx:pt idx="503">2016</cx:pt>
          <cx:pt idx="504">2005</cx:pt>
          <cx:pt idx="505">2006</cx:pt>
          <cx:pt idx="506">2007</cx:pt>
          <cx:pt idx="507">2008</cx:pt>
          <cx:pt idx="508">2009</cx:pt>
          <cx:pt idx="509">2010</cx:pt>
          <cx:pt idx="510">2011</cx:pt>
          <cx:pt idx="511">2012</cx:pt>
          <cx:pt idx="512">2013</cx:pt>
          <cx:pt idx="513">2014</cx:pt>
          <cx:pt idx="514">2015</cx:pt>
          <cx:pt idx="515">2016</cx:pt>
          <cx:pt idx="516">2005</cx:pt>
          <cx:pt idx="517">2006</cx:pt>
          <cx:pt idx="518">2007</cx:pt>
          <cx:pt idx="519">2008</cx:pt>
          <cx:pt idx="520">2009</cx:pt>
          <cx:pt idx="521">2010</cx:pt>
          <cx:pt idx="522">2011</cx:pt>
          <cx:pt idx="523">2012</cx:pt>
          <cx:pt idx="524">2013</cx:pt>
          <cx:pt idx="525">2014</cx:pt>
          <cx:pt idx="526">2015</cx:pt>
          <cx:pt idx="527">2009</cx:pt>
          <cx:pt idx="528">2011</cx:pt>
          <cx:pt idx="529">2012</cx:pt>
          <cx:pt idx="530">2013</cx:pt>
          <cx:pt idx="531">2014</cx:pt>
          <cx:pt idx="532">2015</cx:pt>
          <cx:pt idx="533">2016</cx:pt>
          <cx:pt idx="534">2011</cx:pt>
          <cx:pt idx="535">2012</cx:pt>
          <cx:pt idx="536">2013</cx:pt>
          <cx:pt idx="537">2014</cx:pt>
          <cx:pt idx="538">2015</cx:pt>
          <cx:pt idx="539">2016</cx:pt>
          <cx:pt idx="540">2011</cx:pt>
          <cx:pt idx="541">2012</cx:pt>
          <cx:pt idx="542">2013</cx:pt>
          <cx:pt idx="543">2014</cx:pt>
          <cx:pt idx="544">2015</cx:pt>
          <cx:pt idx="545">2016</cx:pt>
          <cx:pt idx="546">2005</cx:pt>
          <cx:pt idx="547">2006</cx:pt>
          <cx:pt idx="548">2007</cx:pt>
          <cx:pt idx="549">2008</cx:pt>
          <cx:pt idx="550">2009</cx:pt>
          <cx:pt idx="551">2010</cx:pt>
          <cx:pt idx="552">2011</cx:pt>
          <cx:pt idx="553">2012</cx:pt>
          <cx:pt idx="554">2013</cx:pt>
          <cx:pt idx="555">2014</cx:pt>
          <cx:pt idx="556">2015</cx:pt>
          <cx:pt idx="557">2005</cx:pt>
          <cx:pt idx="558">2006</cx:pt>
          <cx:pt idx="559">2007</cx:pt>
          <cx:pt idx="560">2008</cx:pt>
          <cx:pt idx="561">2009</cx:pt>
          <cx:pt idx="562">2010</cx:pt>
          <cx:pt idx="563">2011</cx:pt>
          <cx:pt idx="564">2012</cx:pt>
          <cx:pt idx="565">2013</cx:pt>
          <cx:pt idx="566">2014</cx:pt>
          <cx:pt idx="567">2015</cx:pt>
          <cx:pt idx="568">2011</cx:pt>
          <cx:pt idx="569">2012</cx:pt>
          <cx:pt idx="570">2013</cx:pt>
          <cx:pt idx="571">2014</cx:pt>
          <cx:pt idx="572">2015</cx:pt>
          <cx:pt idx="573">2011</cx:pt>
          <cx:pt idx="574">2012</cx:pt>
          <cx:pt idx="575">2013</cx:pt>
          <cx:pt idx="576">2014</cx:pt>
          <cx:pt idx="577">2015</cx:pt>
          <cx:pt idx="578">2016</cx:pt>
          <cx:pt idx="579">2005</cx:pt>
          <cx:pt idx="580">2006</cx:pt>
          <cx:pt idx="581">2007</cx:pt>
          <cx:pt idx="582">2008</cx:pt>
          <cx:pt idx="583">2009</cx:pt>
          <cx:pt idx="584">2010</cx:pt>
          <cx:pt idx="585">2011</cx:pt>
          <cx:pt idx="586">2012</cx:pt>
          <cx:pt idx="587">2013</cx:pt>
          <cx:pt idx="588">2014</cx:pt>
          <cx:pt idx="589">2015</cx:pt>
          <cx:pt idx="590">2011</cx:pt>
          <cx:pt idx="591">2012</cx:pt>
          <cx:pt idx="592">2013</cx:pt>
          <cx:pt idx="593">2014</cx:pt>
          <cx:pt idx="594">2015</cx:pt>
          <cx:pt idx="595">2011</cx:pt>
          <cx:pt idx="596">2012</cx:pt>
          <cx:pt idx="597">2013</cx:pt>
          <cx:pt idx="598">2014</cx:pt>
          <cx:pt idx="599">2015</cx:pt>
          <cx:pt idx="600">2008</cx:pt>
          <cx:pt idx="601">2009</cx:pt>
          <cx:pt idx="602">2010</cx:pt>
          <cx:pt idx="603">2011</cx:pt>
          <cx:pt idx="604">2012</cx:pt>
          <cx:pt idx="605">2013</cx:pt>
          <cx:pt idx="606">2014</cx:pt>
          <cx:pt idx="607">2015</cx:pt>
          <cx:pt idx="608">2016</cx:pt>
          <cx:pt idx="609">2008</cx:pt>
          <cx:pt idx="610">2009</cx:pt>
          <cx:pt idx="611">2010</cx:pt>
          <cx:pt idx="612">2011</cx:pt>
          <cx:pt idx="613">2013</cx:pt>
          <cx:pt idx="614">2015</cx:pt>
          <cx:pt idx="615">2014</cx:pt>
          <cx:pt idx="616">2011</cx:pt>
          <cx:pt idx="617">2012</cx:pt>
          <cx:pt idx="618">2013</cx:pt>
          <cx:pt idx="619">2014</cx:pt>
          <cx:pt idx="620">2015</cx:pt>
          <cx:pt idx="621">2016</cx:pt>
          <cx:pt idx="622">2005</cx:pt>
          <cx:pt idx="623">2006</cx:pt>
          <cx:pt idx="624">2007</cx:pt>
          <cx:pt idx="625">2008</cx:pt>
          <cx:pt idx="626">2009</cx:pt>
          <cx:pt idx="627">2010</cx:pt>
          <cx:pt idx="628">2011</cx:pt>
          <cx:pt idx="629">2012</cx:pt>
          <cx:pt idx="630">2013</cx:pt>
          <cx:pt idx="631">2011</cx:pt>
          <cx:pt idx="632">2012</cx:pt>
          <cx:pt idx="633">2013</cx:pt>
          <cx:pt idx="634">2014</cx:pt>
          <cx:pt idx="635">2015</cx:pt>
          <cx:pt idx="636">2016</cx:pt>
          <cx:pt idx="637">2011</cx:pt>
          <cx:pt idx="638">2012</cx:pt>
          <cx:pt idx="639">2013</cx:pt>
          <cx:pt idx="640">2014</cx:pt>
          <cx:pt idx="641">2015</cx:pt>
          <cx:pt idx="642">2016</cx:pt>
          <cx:pt idx="643">2011</cx:pt>
          <cx:pt idx="644">2012</cx:pt>
          <cx:pt idx="645">2013</cx:pt>
          <cx:pt idx="646">2014</cx:pt>
          <cx:pt idx="647">2015</cx:pt>
          <cx:pt idx="648">2011</cx:pt>
          <cx:pt idx="649">2012</cx:pt>
          <cx:pt idx="650">2013</cx:pt>
          <cx:pt idx="651">2014</cx:pt>
          <cx:pt idx="652">2015</cx:pt>
          <cx:pt idx="653">2016</cx:pt>
          <cx:pt idx="654">2011</cx:pt>
          <cx:pt idx="655">2012</cx:pt>
          <cx:pt idx="656">2013</cx:pt>
          <cx:pt idx="657">2014</cx:pt>
          <cx:pt idx="658">2015</cx:pt>
          <cx:pt idx="659">2016</cx:pt>
          <cx:pt idx="660">2011</cx:pt>
          <cx:pt idx="661">2012</cx:pt>
          <cx:pt idx="662">2013</cx:pt>
          <cx:pt idx="663">2014</cx:pt>
          <cx:pt idx="664">2015</cx:pt>
          <cx:pt idx="665">2011</cx:pt>
          <cx:pt idx="666">2012</cx:pt>
          <cx:pt idx="667">2013</cx:pt>
          <cx:pt idx="668">2014</cx:pt>
          <cx:pt idx="669">2015</cx:pt>
          <cx:pt idx="670">2016</cx:pt>
          <cx:pt idx="671">2011</cx:pt>
          <cx:pt idx="672">2012</cx:pt>
          <cx:pt idx="673">2013</cx:pt>
          <cx:pt idx="674">2014</cx:pt>
          <cx:pt idx="675">2015</cx:pt>
          <cx:pt idx="676">2005</cx:pt>
          <cx:pt idx="677">2006</cx:pt>
          <cx:pt idx="678">2007</cx:pt>
          <cx:pt idx="679">2008</cx:pt>
          <cx:pt idx="680">2009</cx:pt>
          <cx:pt idx="681">2010</cx:pt>
          <cx:pt idx="682">2011</cx:pt>
          <cx:pt idx="683">2012</cx:pt>
          <cx:pt idx="684">2013</cx:pt>
          <cx:pt idx="685">2014</cx:pt>
          <cx:pt idx="686">2015</cx:pt>
          <cx:pt idx="687">2016</cx:pt>
          <cx:pt idx="688">2011</cx:pt>
          <cx:pt idx="689">2012</cx:pt>
          <cx:pt idx="690">2013</cx:pt>
          <cx:pt idx="691">2014</cx:pt>
          <cx:pt idx="692">2015</cx:pt>
          <cx:pt idx="693">2011</cx:pt>
          <cx:pt idx="694">2012</cx:pt>
          <cx:pt idx="695">2013</cx:pt>
          <cx:pt idx="696">2014</cx:pt>
          <cx:pt idx="697">2015</cx:pt>
          <cx:pt idx="698">2016</cx:pt>
          <cx:pt idx="699">2011</cx:pt>
          <cx:pt idx="700">2012</cx:pt>
          <cx:pt idx="701">2013</cx:pt>
          <cx:pt idx="702">2014</cx:pt>
          <cx:pt idx="703">2015</cx:pt>
          <cx:pt idx="704">2005</cx:pt>
          <cx:pt idx="705">2006</cx:pt>
          <cx:pt idx="706">2007</cx:pt>
          <cx:pt idx="707">2008</cx:pt>
          <cx:pt idx="708">2011</cx:pt>
          <cx:pt idx="709">2012</cx:pt>
          <cx:pt idx="710">2013</cx:pt>
          <cx:pt idx="711">2014</cx:pt>
          <cx:pt idx="712">2015</cx:pt>
          <cx:pt idx="713">2011</cx:pt>
          <cx:pt idx="714">2012</cx:pt>
          <cx:pt idx="715">2013</cx:pt>
          <cx:pt idx="716">2014</cx:pt>
          <cx:pt idx="717">2015</cx:pt>
          <cx:pt idx="718">2005</cx:pt>
          <cx:pt idx="719">2006</cx:pt>
          <cx:pt idx="720">2007</cx:pt>
          <cx:pt idx="721">2008</cx:pt>
          <cx:pt idx="722">2009</cx:pt>
          <cx:pt idx="723">2010</cx:pt>
          <cx:pt idx="724">2011</cx:pt>
          <cx:pt idx="725">2012</cx:pt>
          <cx:pt idx="726">2013</cx:pt>
          <cx:pt idx="727">2014</cx:pt>
          <cx:pt idx="728">2015</cx:pt>
          <cx:pt idx="729">2011</cx:pt>
          <cx:pt idx="730">2012</cx:pt>
          <cx:pt idx="731">2013</cx:pt>
          <cx:pt idx="732">2014</cx:pt>
          <cx:pt idx="733">2015</cx:pt>
          <cx:pt idx="734">2011</cx:pt>
          <cx:pt idx="735">2012</cx:pt>
          <cx:pt idx="736">2013</cx:pt>
          <cx:pt idx="737">2014</cx:pt>
          <cx:pt idx="738">2015</cx:pt>
          <cx:pt idx="739">2011</cx:pt>
          <cx:pt idx="740">2012</cx:pt>
          <cx:pt idx="741">2013</cx:pt>
          <cx:pt idx="742">2014</cx:pt>
          <cx:pt idx="743">2015</cx:pt>
          <cx:pt idx="744">2016</cx:pt>
          <cx:pt idx="745">2005</cx:pt>
          <cx:pt idx="746">2006</cx:pt>
          <cx:pt idx="747">2007</cx:pt>
          <cx:pt idx="748">2008</cx:pt>
          <cx:pt idx="749">2009</cx:pt>
          <cx:pt idx="750">2010</cx:pt>
          <cx:pt idx="751">2011</cx:pt>
          <cx:pt idx="752">2012</cx:pt>
          <cx:pt idx="753">2013</cx:pt>
          <cx:pt idx="754">2014</cx:pt>
          <cx:pt idx="755">2015</cx:pt>
          <cx:pt idx="756">2005</cx:pt>
          <cx:pt idx="757">2006</cx:pt>
          <cx:pt idx="758">2007</cx:pt>
          <cx:pt idx="759">2008</cx:pt>
          <cx:pt idx="760">2009</cx:pt>
          <cx:pt idx="761">2010</cx:pt>
          <cx:pt idx="762">2011</cx:pt>
          <cx:pt idx="763">2012</cx:pt>
          <cx:pt idx="764">2013</cx:pt>
          <cx:pt idx="765">2014</cx:pt>
          <cx:pt idx="766">2015</cx:pt>
          <cx:pt idx="767">2016</cx:pt>
          <cx:pt idx="768">2005</cx:pt>
          <cx:pt idx="769">2006</cx:pt>
          <cx:pt idx="770">2007</cx:pt>
          <cx:pt idx="771">2008</cx:pt>
          <cx:pt idx="772">2009</cx:pt>
          <cx:pt idx="773">2010</cx:pt>
          <cx:pt idx="774">2011</cx:pt>
          <cx:pt idx="775">2012</cx:pt>
          <cx:pt idx="776">2013</cx:pt>
          <cx:pt idx="777">2014</cx:pt>
          <cx:pt idx="778">2015</cx:pt>
          <cx:pt idx="779">2011</cx:pt>
          <cx:pt idx="780">2012</cx:pt>
          <cx:pt idx="781">2013</cx:pt>
          <cx:pt idx="782">2014</cx:pt>
          <cx:pt idx="783">2015</cx:pt>
          <cx:pt idx="784">2011</cx:pt>
          <cx:pt idx="785">2012</cx:pt>
          <cx:pt idx="786">2013</cx:pt>
          <cx:pt idx="787">2014</cx:pt>
          <cx:pt idx="788">2015</cx:pt>
          <cx:pt idx="789">2016</cx:pt>
          <cx:pt idx="790">2011</cx:pt>
          <cx:pt idx="791">2012</cx:pt>
          <cx:pt idx="792">2013</cx:pt>
          <cx:pt idx="793">2014</cx:pt>
          <cx:pt idx="794">2015</cx:pt>
          <cx:pt idx="795">2005</cx:pt>
          <cx:pt idx="796">2006</cx:pt>
          <cx:pt idx="797">2007</cx:pt>
          <cx:pt idx="798">2008</cx:pt>
          <cx:pt idx="799">2009</cx:pt>
          <cx:pt idx="800">2010</cx:pt>
          <cx:pt idx="801">2011</cx:pt>
          <cx:pt idx="802">2012</cx:pt>
          <cx:pt idx="803">2013</cx:pt>
          <cx:pt idx="804">2014</cx:pt>
          <cx:pt idx="805">2015</cx:pt>
          <cx:pt idx="806">2016</cx:pt>
          <cx:pt idx="807">2011</cx:pt>
          <cx:pt idx="808">2012</cx:pt>
          <cx:pt idx="809">2013</cx:pt>
          <cx:pt idx="810">2014</cx:pt>
          <cx:pt idx="811">2015</cx:pt>
          <cx:pt idx="812">2011</cx:pt>
          <cx:pt idx="813">2012</cx:pt>
          <cx:pt idx="814">2013</cx:pt>
          <cx:pt idx="815">2014</cx:pt>
          <cx:pt idx="816">2015</cx:pt>
          <cx:pt idx="817">2007</cx:pt>
          <cx:pt idx="818">2008</cx:pt>
          <cx:pt idx="819">2010</cx:pt>
          <cx:pt idx="820">2011</cx:pt>
          <cx:pt idx="821">2012</cx:pt>
          <cx:pt idx="822">2013</cx:pt>
          <cx:pt idx="823">2014</cx:pt>
          <cx:pt idx="824">2015</cx:pt>
          <cx:pt idx="825">2011</cx:pt>
          <cx:pt idx="826">2014</cx:pt>
          <cx:pt idx="827">2015</cx:pt>
          <cx:pt idx="828">2011</cx:pt>
          <cx:pt idx="829">2012</cx:pt>
          <cx:pt idx="830">2013</cx:pt>
          <cx:pt idx="831">2014</cx:pt>
          <cx:pt idx="832">2015</cx:pt>
          <cx:pt idx="833">2011</cx:pt>
          <cx:pt idx="834">2012</cx:pt>
          <cx:pt idx="835">2013</cx:pt>
          <cx:pt idx="836">2014</cx:pt>
          <cx:pt idx="837">2015</cx:pt>
          <cx:pt idx="838">2016</cx:pt>
          <cx:pt idx="839">2011</cx:pt>
          <cx:pt idx="840">2012</cx:pt>
          <cx:pt idx="841">2013</cx:pt>
          <cx:pt idx="842">2014</cx:pt>
          <cx:pt idx="843">2015</cx:pt>
          <cx:pt idx="844">2016</cx:pt>
          <cx:pt idx="845">2011</cx:pt>
          <cx:pt idx="846">2014</cx:pt>
          <cx:pt idx="847">2015</cx:pt>
          <cx:pt idx="848">2011</cx:pt>
          <cx:pt idx="849">2012</cx:pt>
          <cx:pt idx="850">2013</cx:pt>
          <cx:pt idx="851">2014</cx:pt>
          <cx:pt idx="852">2015</cx:pt>
          <cx:pt idx="853">2005</cx:pt>
          <cx:pt idx="854">2006</cx:pt>
          <cx:pt idx="855">2007</cx:pt>
          <cx:pt idx="856">2011</cx:pt>
          <cx:pt idx="857">2012</cx:pt>
          <cx:pt idx="858">2013</cx:pt>
          <cx:pt idx="859">2014</cx:pt>
          <cx:pt idx="860">2015</cx:pt>
          <cx:pt idx="861">2011</cx:pt>
          <cx:pt idx="862">2012</cx:pt>
          <cx:pt idx="863">2013</cx:pt>
          <cx:pt idx="864">2014</cx:pt>
          <cx:pt idx="865">2015</cx:pt>
          <cx:pt idx="866">2011</cx:pt>
          <cx:pt idx="867">2012</cx:pt>
          <cx:pt idx="868">2013</cx:pt>
          <cx:pt idx="869">2014</cx:pt>
          <cx:pt idx="870">2015</cx:pt>
          <cx:pt idx="871">2011</cx:pt>
          <cx:pt idx="872">2012</cx:pt>
          <cx:pt idx="873">2013</cx:pt>
          <cx:pt idx="874">2014</cx:pt>
          <cx:pt idx="875">2015</cx:pt>
          <cx:pt idx="876">2011</cx:pt>
          <cx:pt idx="877">2012</cx:pt>
          <cx:pt idx="878">2013</cx:pt>
          <cx:pt idx="879">2014</cx:pt>
          <cx:pt idx="880">2015</cx:pt>
          <cx:pt idx="881">2016</cx:pt>
          <cx:pt idx="882">2011</cx:pt>
          <cx:pt idx="883">2014</cx:pt>
          <cx:pt idx="884">2015</cx:pt>
          <cx:pt idx="885">2011</cx:pt>
          <cx:pt idx="886">2012</cx:pt>
          <cx:pt idx="887">2013</cx:pt>
          <cx:pt idx="888">2014</cx:pt>
          <cx:pt idx="889">2015</cx:pt>
          <cx:pt idx="890">2016</cx:pt>
          <cx:pt idx="891">2011</cx:pt>
          <cx:pt idx="892">2012</cx:pt>
          <cx:pt idx="893">2013</cx:pt>
          <cx:pt idx="894">2014</cx:pt>
          <cx:pt idx="895">2015</cx:pt>
          <cx:pt idx="896">2005</cx:pt>
          <cx:pt idx="897">2006</cx:pt>
          <cx:pt idx="898">2007</cx:pt>
          <cx:pt idx="899">2008</cx:pt>
          <cx:pt idx="900">2009</cx:pt>
          <cx:pt idx="901">2010</cx:pt>
          <cx:pt idx="902">2011</cx:pt>
          <cx:pt idx="903">2012</cx:pt>
          <cx:pt idx="904">2013</cx:pt>
          <cx:pt idx="905">2014</cx:pt>
          <cx:pt idx="906">2015</cx:pt>
          <cx:pt idx="907">2011</cx:pt>
          <cx:pt idx="908">2012</cx:pt>
          <cx:pt idx="909">2013</cx:pt>
          <cx:pt idx="910">2014</cx:pt>
          <cx:pt idx="911">2015</cx:pt>
          <cx:pt idx="912">2016</cx:pt>
          <cx:pt idx="913">2010</cx:pt>
          <cx:pt idx="914">2011</cx:pt>
          <cx:pt idx="915">2012</cx:pt>
          <cx:pt idx="916">2013</cx:pt>
          <cx:pt idx="917">2014</cx:pt>
          <cx:pt idx="918">2015</cx:pt>
          <cx:pt idx="919">2016</cx:pt>
          <cx:pt idx="920">2011</cx:pt>
          <cx:pt idx="921">2012</cx:pt>
          <cx:pt idx="922">2013</cx:pt>
          <cx:pt idx="923">2014</cx:pt>
          <cx:pt idx="924">2015</cx:pt>
          <cx:pt idx="925">2016</cx:pt>
          <cx:pt idx="926">2005</cx:pt>
          <cx:pt idx="927">2006</cx:pt>
          <cx:pt idx="928">2007</cx:pt>
          <cx:pt idx="929">2008</cx:pt>
          <cx:pt idx="930">2009</cx:pt>
          <cx:pt idx="931">2010</cx:pt>
          <cx:pt idx="932">2011</cx:pt>
          <cx:pt idx="933">2012</cx:pt>
          <cx:pt idx="934">2013</cx:pt>
          <cx:pt idx="935">2014</cx:pt>
          <cx:pt idx="936">2015</cx:pt>
          <cx:pt idx="937">2016</cx:pt>
          <cx:pt idx="938">2011</cx:pt>
          <cx:pt idx="939">2012</cx:pt>
          <cx:pt idx="940">2013</cx:pt>
          <cx:pt idx="941">2014</cx:pt>
          <cx:pt idx="942">2015</cx:pt>
          <cx:pt idx="943">2011</cx:pt>
          <cx:pt idx="944">2012</cx:pt>
          <cx:pt idx="945">2013</cx:pt>
          <cx:pt idx="946">2014</cx:pt>
          <cx:pt idx="947">2015</cx:pt>
          <cx:pt idx="948">2005</cx:pt>
          <cx:pt idx="949">2006</cx:pt>
          <cx:pt idx="950">2007</cx:pt>
          <cx:pt idx="951">2008</cx:pt>
          <cx:pt idx="952">2009</cx:pt>
          <cx:pt idx="953">2010</cx:pt>
          <cx:pt idx="954">2011</cx:pt>
          <cx:pt idx="955">2012</cx:pt>
          <cx:pt idx="956">2013</cx:pt>
          <cx:pt idx="957">2014</cx:pt>
          <cx:pt idx="958">2015</cx:pt>
          <cx:pt idx="959">2005</cx:pt>
          <cx:pt idx="960">2006</cx:pt>
          <cx:pt idx="961">2007</cx:pt>
          <cx:pt idx="962">2008</cx:pt>
          <cx:pt idx="963">2009</cx:pt>
          <cx:pt idx="964">2010</cx:pt>
          <cx:pt idx="965">2011</cx:pt>
          <cx:pt idx="966">2012</cx:pt>
          <cx:pt idx="967">2013</cx:pt>
          <cx:pt idx="968">2014</cx:pt>
          <cx:pt idx="969">2015</cx:pt>
          <cx:pt idx="970">2016</cx:pt>
          <cx:pt idx="971">2005</cx:pt>
          <cx:pt idx="972">2006</cx:pt>
          <cx:pt idx="973">2007</cx:pt>
          <cx:pt idx="974">2008</cx:pt>
          <cx:pt idx="975">2011</cx:pt>
          <cx:pt idx="976">2012</cx:pt>
          <cx:pt idx="977">2013</cx:pt>
          <cx:pt idx="978">2014</cx:pt>
          <cx:pt idx="979">2015</cx:pt>
          <cx:pt idx="980">2006</cx:pt>
          <cx:pt idx="981">2007</cx:pt>
          <cx:pt idx="982">2011</cx:pt>
          <cx:pt idx="983">2012</cx:pt>
          <cx:pt idx="984">2014</cx:pt>
          <cx:pt idx="985">2015</cx:pt>
          <cx:pt idx="986">2011</cx:pt>
          <cx:pt idx="987">2012</cx:pt>
          <cx:pt idx="988">2013</cx:pt>
          <cx:pt idx="989">2014</cx:pt>
          <cx:pt idx="990">2015</cx:pt>
          <cx:pt idx="991">2011</cx:pt>
          <cx:pt idx="992">2012</cx:pt>
          <cx:pt idx="993">2013</cx:pt>
          <cx:pt idx="994">2014</cx:pt>
          <cx:pt idx="995">2015</cx:pt>
          <cx:pt idx="996">2016</cx:pt>
          <cx:pt idx="997">2011</cx:pt>
          <cx:pt idx="998">2012</cx:pt>
          <cx:pt idx="999">2013</cx:pt>
          <cx:pt idx="1000">2014</cx:pt>
          <cx:pt idx="1001">2015</cx:pt>
          <cx:pt idx="1002">2016</cx:pt>
          <cx:pt idx="1003">2011</cx:pt>
          <cx:pt idx="1004">2012</cx:pt>
          <cx:pt idx="1005">2013</cx:pt>
          <cx:pt idx="1006">2014</cx:pt>
          <cx:pt idx="1007">2015</cx:pt>
          <cx:pt idx="1008">2011</cx:pt>
          <cx:pt idx="1009">2012</cx:pt>
          <cx:pt idx="1010">2014</cx:pt>
          <cx:pt idx="1011">2015</cx:pt>
          <cx:pt idx="1012">2011</cx:pt>
          <cx:pt idx="1013">2016</cx:pt>
          <cx:pt idx="1014">2014</cx:pt>
          <cx:pt idx="1015">2015</cx:pt>
          <cx:pt idx="1016">2011</cx:pt>
          <cx:pt idx="1017">2012</cx:pt>
          <cx:pt idx="1018">2013</cx:pt>
          <cx:pt idx="1019">2014</cx:pt>
          <cx:pt idx="1020">2015</cx:pt>
          <cx:pt idx="1021">2016</cx:pt>
          <cx:pt idx="1022">2005</cx:pt>
          <cx:pt idx="1023">2006</cx:pt>
          <cx:pt idx="1024">2007</cx:pt>
          <cx:pt idx="1025">2008</cx:pt>
          <cx:pt idx="1026">2009</cx:pt>
          <cx:pt idx="1027">2010</cx:pt>
          <cx:pt idx="1028">2011</cx:pt>
          <cx:pt idx="1029">2012</cx:pt>
          <cx:pt idx="1030">2013</cx:pt>
          <cx:pt idx="1031">2014</cx:pt>
          <cx:pt idx="1032">2015</cx:pt>
          <cx:pt idx="1033">2011</cx:pt>
          <cx:pt idx="1034">2012</cx:pt>
          <cx:pt idx="1035">2013</cx:pt>
          <cx:pt idx="1036">2014</cx:pt>
          <cx:pt idx="1037">2015</cx:pt>
          <cx:pt idx="1038">2011</cx:pt>
          <cx:pt idx="1039">2012</cx:pt>
          <cx:pt idx="1040">2013</cx:pt>
          <cx:pt idx="1041">2014</cx:pt>
          <cx:pt idx="1042">2015</cx:pt>
          <cx:pt idx="1043">2016</cx:pt>
          <cx:pt idx="1044">2005</cx:pt>
          <cx:pt idx="1045">2006</cx:pt>
          <cx:pt idx="1046">2007</cx:pt>
          <cx:pt idx="1047">2008</cx:pt>
          <cx:pt idx="1048">2009</cx:pt>
          <cx:pt idx="1049">2010</cx:pt>
          <cx:pt idx="1050">2011</cx:pt>
          <cx:pt idx="1051">2014</cx:pt>
          <cx:pt idx="1052">2015</cx:pt>
          <cx:pt idx="1053">2011</cx:pt>
          <cx:pt idx="1054">2012</cx:pt>
          <cx:pt idx="1055">2013</cx:pt>
          <cx:pt idx="1056">2014</cx:pt>
          <cx:pt idx="1057">2015</cx:pt>
          <cx:pt idx="1058">2016</cx:pt>
          <cx:pt idx="1059">2005</cx:pt>
          <cx:pt idx="1060">2006</cx:pt>
          <cx:pt idx="1061">2007</cx:pt>
          <cx:pt idx="1062">2008</cx:pt>
          <cx:pt idx="1063">2009</cx:pt>
          <cx:pt idx="1064">2010</cx:pt>
          <cx:pt idx="1065">2011</cx:pt>
          <cx:pt idx="1066">2014</cx:pt>
          <cx:pt idx="1067">2015</cx:pt>
          <cx:pt idx="1068">2011</cx:pt>
          <cx:pt idx="1069">2012</cx:pt>
          <cx:pt idx="1070">2013</cx:pt>
          <cx:pt idx="1071">2014</cx:pt>
          <cx:pt idx="1072">2015</cx:pt>
          <cx:pt idx="1073">2011</cx:pt>
          <cx:pt idx="1074">2012</cx:pt>
          <cx:pt idx="1075">2013</cx:pt>
          <cx:pt idx="1076">2014</cx:pt>
          <cx:pt idx="1077">2015</cx:pt>
          <cx:pt idx="1078">2011</cx:pt>
          <cx:pt idx="1079">2012</cx:pt>
          <cx:pt idx="1080">2013</cx:pt>
          <cx:pt idx="1081">2014</cx:pt>
          <cx:pt idx="1082">2015</cx:pt>
          <cx:pt idx="1083">2011</cx:pt>
          <cx:pt idx="1084">2012</cx:pt>
          <cx:pt idx="1085">2013</cx:pt>
          <cx:pt idx="1086">2014</cx:pt>
          <cx:pt idx="1087">2015</cx:pt>
          <cx:pt idx="1088">2011</cx:pt>
          <cx:pt idx="1089">2012</cx:pt>
          <cx:pt idx="1090">2013</cx:pt>
          <cx:pt idx="1091">2014</cx:pt>
          <cx:pt idx="1092">2015</cx:pt>
          <cx:pt idx="1093">2011</cx:pt>
          <cx:pt idx="1094">2012</cx:pt>
          <cx:pt idx="1095">2014</cx:pt>
          <cx:pt idx="1096">2015</cx:pt>
          <cx:pt idx="1097">2011</cx:pt>
          <cx:pt idx="1098">2012</cx:pt>
          <cx:pt idx="1099">2013</cx:pt>
          <cx:pt idx="1100">2014</cx:pt>
          <cx:pt idx="1101">2015</cx:pt>
          <cx:pt idx="1102">2011</cx:pt>
          <cx:pt idx="1103">2012</cx:pt>
          <cx:pt idx="1104">2013</cx:pt>
          <cx:pt idx="1105">2014</cx:pt>
          <cx:pt idx="1106">2015</cx:pt>
          <cx:pt idx="1107">2011</cx:pt>
          <cx:pt idx="1108">2012</cx:pt>
          <cx:pt idx="1109">2013</cx:pt>
          <cx:pt idx="1110">2014</cx:pt>
          <cx:pt idx="1111">2015</cx:pt>
          <cx:pt idx="1112">2016</cx:pt>
          <cx:pt idx="1113">2011</cx:pt>
          <cx:pt idx="1114">2012</cx:pt>
          <cx:pt idx="1115">2013</cx:pt>
          <cx:pt idx="1116">2014</cx:pt>
          <cx:pt idx="1117">2015</cx:pt>
          <cx:pt idx="1118">2011</cx:pt>
          <cx:pt idx="1119">2012</cx:pt>
          <cx:pt idx="1120">2013</cx:pt>
          <cx:pt idx="1121">2014</cx:pt>
          <cx:pt idx="1122">2015</cx:pt>
          <cx:pt idx="1123">2016</cx:pt>
          <cx:pt idx="1124">2011</cx:pt>
          <cx:pt idx="1125">2012</cx:pt>
          <cx:pt idx="1126">2013</cx:pt>
          <cx:pt idx="1127">2014</cx:pt>
          <cx:pt idx="1128">2015</cx:pt>
          <cx:pt idx="1129">2011</cx:pt>
          <cx:pt idx="1130">2014</cx:pt>
          <cx:pt idx="1131">2015</cx:pt>
          <cx:pt idx="1132">2011</cx:pt>
          <cx:pt idx="1133">2012</cx:pt>
          <cx:pt idx="1134">2013</cx:pt>
          <cx:pt idx="1135">2014</cx:pt>
          <cx:pt idx="1136">2015</cx:pt>
          <cx:pt idx="1137">2011</cx:pt>
          <cx:pt idx="1138">2012</cx:pt>
          <cx:pt idx="1139">2013</cx:pt>
          <cx:pt idx="1140">2014</cx:pt>
          <cx:pt idx="1141">2015</cx:pt>
          <cx:pt idx="1142">2016</cx:pt>
          <cx:pt idx="1143">2011</cx:pt>
          <cx:pt idx="1144">2012</cx:pt>
          <cx:pt idx="1145">2013</cx:pt>
          <cx:pt idx="1146">2014</cx:pt>
          <cx:pt idx="1147">2015</cx:pt>
          <cx:pt idx="1148">2016</cx:pt>
          <cx:pt idx="1149">2011</cx:pt>
          <cx:pt idx="1150">2012</cx:pt>
          <cx:pt idx="1151">2013</cx:pt>
          <cx:pt idx="1152">2014</cx:pt>
          <cx:pt idx="1153">2015</cx:pt>
          <cx:pt idx="1154">2008</cx:pt>
          <cx:pt idx="1155">2009</cx:pt>
          <cx:pt idx="1156">2010</cx:pt>
          <cx:pt idx="1157">2011</cx:pt>
          <cx:pt idx="1158">2012</cx:pt>
          <cx:pt idx="1159">2013</cx:pt>
          <cx:pt idx="1160">2014</cx:pt>
          <cx:pt idx="1161">2015</cx:pt>
          <cx:pt idx="1162">2011</cx:pt>
          <cx:pt idx="1163">2011</cx:pt>
          <cx:pt idx="1164">2012</cx:pt>
          <cx:pt idx="1165">2013</cx:pt>
          <cx:pt idx="1166">2014</cx:pt>
          <cx:pt idx="1167">2015</cx:pt>
          <cx:pt idx="1168">2016</cx:pt>
          <cx:pt idx="1169">2011</cx:pt>
          <cx:pt idx="1170">2014</cx:pt>
          <cx:pt idx="1171">2015</cx:pt>
          <cx:pt idx="1172">2011</cx:pt>
          <cx:pt idx="1173">2012</cx:pt>
          <cx:pt idx="1174">2013</cx:pt>
          <cx:pt idx="1175">2014</cx:pt>
          <cx:pt idx="1176">2015</cx:pt>
          <cx:pt idx="1177">2011</cx:pt>
          <cx:pt idx="1178">2012</cx:pt>
          <cx:pt idx="1179">2013</cx:pt>
          <cx:pt idx="1180">2014</cx:pt>
          <cx:pt idx="1181">2015</cx:pt>
          <cx:pt idx="1182">2016</cx:pt>
          <cx:pt idx="1183">2011</cx:pt>
          <cx:pt idx="1184">2012</cx:pt>
          <cx:pt idx="1185">2013</cx:pt>
          <cx:pt idx="1186">2014</cx:pt>
          <cx:pt idx="1187">2015</cx:pt>
          <cx:pt idx="1188">2011</cx:pt>
          <cx:pt idx="1189">2012</cx:pt>
          <cx:pt idx="1190">2013</cx:pt>
          <cx:pt idx="1191">2014</cx:pt>
          <cx:pt idx="1192">2015</cx:pt>
          <cx:pt idx="1193">2016</cx:pt>
          <cx:pt idx="1194">2005</cx:pt>
          <cx:pt idx="1195">2006</cx:pt>
          <cx:pt idx="1196">2007</cx:pt>
          <cx:pt idx="1197">2008</cx:pt>
          <cx:pt idx="1198">2009</cx:pt>
          <cx:pt idx="1199">2010</cx:pt>
          <cx:pt idx="1200">2011</cx:pt>
          <cx:pt idx="1201">2012</cx:pt>
          <cx:pt idx="1202">2013</cx:pt>
          <cx:pt idx="1203">2014</cx:pt>
          <cx:pt idx="1204">2015</cx:pt>
          <cx:pt idx="1205">2005</cx:pt>
          <cx:pt idx="1206">2006</cx:pt>
          <cx:pt idx="1207">2007</cx:pt>
          <cx:pt idx="1208">2008</cx:pt>
          <cx:pt idx="1209">2009</cx:pt>
          <cx:pt idx="1210">2010</cx:pt>
          <cx:pt idx="1211">2011</cx:pt>
          <cx:pt idx="1212">2012</cx:pt>
          <cx:pt idx="1213">2013</cx:pt>
          <cx:pt idx="1214">2014</cx:pt>
          <cx:pt idx="1215">2015</cx:pt>
          <cx:pt idx="1216">2016</cx:pt>
          <cx:pt idx="1217">2011</cx:pt>
          <cx:pt idx="1218">2012</cx:pt>
          <cx:pt idx="1219">2013</cx:pt>
          <cx:pt idx="1220">2014</cx:pt>
          <cx:pt idx="1221">2015</cx:pt>
          <cx:pt idx="1222">2016</cx:pt>
          <cx:pt idx="1223">2011</cx:pt>
          <cx:pt idx="1224">2013</cx:pt>
          <cx:pt idx="1225">2014</cx:pt>
          <cx:pt idx="1226">2015</cx:pt>
          <cx:pt idx="1227">2007</cx:pt>
          <cx:pt idx="1228">2008</cx:pt>
          <cx:pt idx="1229">2009</cx:pt>
          <cx:pt idx="1230">2010</cx:pt>
          <cx:pt idx="1231">2011</cx:pt>
          <cx:pt idx="1232">2014</cx:pt>
          <cx:pt idx="1233">2015</cx:pt>
          <cx:pt idx="1234">2011</cx:pt>
          <cx:pt idx="1235">2012</cx:pt>
          <cx:pt idx="1236">2013</cx:pt>
          <cx:pt idx="1237">2014</cx:pt>
          <cx:pt idx="1238">2015</cx:pt>
          <cx:pt idx="1239">2011</cx:pt>
          <cx:pt idx="1240">2015</cx:pt>
          <cx:pt idx="1241">2014</cx:pt>
          <cx:pt idx="1242">2011</cx:pt>
          <cx:pt idx="1243">2012</cx:pt>
          <cx:pt idx="1244">2013</cx:pt>
          <cx:pt idx="1245">2014</cx:pt>
          <cx:pt idx="1246">2015</cx:pt>
          <cx:pt idx="1247">2016</cx:pt>
          <cx:pt idx="1248">2011</cx:pt>
          <cx:pt idx="1249">2012</cx:pt>
          <cx:pt idx="1250">2013</cx:pt>
          <cx:pt idx="1251">2014</cx:pt>
          <cx:pt idx="1252">2015</cx:pt>
          <cx:pt idx="1253">2011</cx:pt>
          <cx:pt idx="1254">2012</cx:pt>
          <cx:pt idx="1255">2016</cx:pt>
          <cx:pt idx="1256">2014</cx:pt>
          <cx:pt idx="1257">2015</cx:pt>
          <cx:pt idx="1258">2011</cx:pt>
          <cx:pt idx="1259">2012</cx:pt>
          <cx:pt idx="1260">2013</cx:pt>
          <cx:pt idx="1261">2014</cx:pt>
          <cx:pt idx="1262">2015</cx:pt>
          <cx:pt idx="1263">2011</cx:pt>
          <cx:pt idx="1264">2014</cx:pt>
          <cx:pt idx="1265">2015</cx:pt>
          <cx:pt idx="1266">2011</cx:pt>
          <cx:pt idx="1267">2012</cx:pt>
          <cx:pt idx="1268">2015</cx:pt>
          <cx:pt idx="1269">2016</cx:pt>
          <cx:pt idx="1270">2014</cx:pt>
          <cx:pt idx="1271">2011</cx:pt>
          <cx:pt idx="1272">2014</cx:pt>
          <cx:pt idx="1273">2015</cx:pt>
          <cx:pt idx="1274">2011</cx:pt>
          <cx:pt idx="1275">2014</cx:pt>
          <cx:pt idx="1276">2015</cx:pt>
          <cx:pt idx="1277">2011</cx:pt>
          <cx:pt idx="1278">2013</cx:pt>
          <cx:pt idx="1279">2014</cx:pt>
          <cx:pt idx="1280">2015</cx:pt>
          <cx:pt idx="1281">2011</cx:pt>
          <cx:pt idx="1282">2014</cx:pt>
          <cx:pt idx="1283">2015</cx:pt>
          <cx:pt idx="1284">2011</cx:pt>
          <cx:pt idx="1285">2012</cx:pt>
          <cx:pt idx="1286">2013</cx:pt>
          <cx:pt idx="1287">2014</cx:pt>
          <cx:pt idx="1288">2015</cx:pt>
          <cx:pt idx="1289">2016</cx:pt>
          <cx:pt idx="1290">2011</cx:pt>
          <cx:pt idx="1291">2012</cx:pt>
          <cx:pt idx="1292">2013</cx:pt>
          <cx:pt idx="1293">2014</cx:pt>
          <cx:pt idx="1294">2015</cx:pt>
          <cx:pt idx="1295">2016</cx:pt>
          <cx:pt idx="1296">2005</cx:pt>
          <cx:pt idx="1297">2011</cx:pt>
          <cx:pt idx="1298">2014</cx:pt>
          <cx:pt idx="1299">2015</cx:pt>
          <cx:pt idx="1300">2011</cx:pt>
          <cx:pt idx="1301">2012</cx:pt>
          <cx:pt idx="1302">2013</cx:pt>
          <cx:pt idx="1303">2014</cx:pt>
          <cx:pt idx="1304">2015</cx:pt>
          <cx:pt idx="1305">2011</cx:pt>
          <cx:pt idx="1306">2014</cx:pt>
          <cx:pt idx="1307">2015</cx:pt>
          <cx:pt idx="1308">2011</cx:pt>
          <cx:pt idx="1309">2014</cx:pt>
          <cx:pt idx="1310">2015</cx:pt>
          <cx:pt idx="1311">2012</cx:pt>
          <cx:pt idx="1312">2013</cx:pt>
          <cx:pt idx="1313">2014</cx:pt>
          <cx:pt idx="1314">2015</cx:pt>
          <cx:pt idx="1315">2016</cx:pt>
          <cx:pt idx="1316">2005</cx:pt>
          <cx:pt idx="1317">2006</cx:pt>
          <cx:pt idx="1318">2007</cx:pt>
          <cx:pt idx="1319">2008</cx:pt>
          <cx:pt idx="1320">2009</cx:pt>
          <cx:pt idx="1321">2010</cx:pt>
          <cx:pt idx="1322">2011</cx:pt>
          <cx:pt idx="1323">2012</cx:pt>
          <cx:pt idx="1324">2013</cx:pt>
          <cx:pt idx="1325">2014</cx:pt>
          <cx:pt idx="1326">2015</cx:pt>
          <cx:pt idx="1327">2016</cx:pt>
          <cx:pt idx="1328">2012</cx:pt>
          <cx:pt idx="1329">2013</cx:pt>
          <cx:pt idx="1330">2014</cx:pt>
          <cx:pt idx="1331">2015</cx:pt>
          <cx:pt idx="1332">2016</cx:pt>
          <cx:pt idx="1333">2012</cx:pt>
          <cx:pt idx="1334">2013</cx:pt>
          <cx:pt idx="1335">2014</cx:pt>
          <cx:pt idx="1336">2015</cx:pt>
          <cx:pt idx="1337">2016</cx:pt>
          <cx:pt idx="1338">2005</cx:pt>
          <cx:pt idx="1339">2006</cx:pt>
          <cx:pt idx="1340">2007</cx:pt>
          <cx:pt idx="1341">2008</cx:pt>
          <cx:pt idx="1342">2009</cx:pt>
          <cx:pt idx="1343">2010</cx:pt>
          <cx:pt idx="1344">2011</cx:pt>
          <cx:pt idx="1345">2012</cx:pt>
          <cx:pt idx="1346">2013</cx:pt>
          <cx:pt idx="1347">2014</cx:pt>
          <cx:pt idx="1348">2015</cx:pt>
          <cx:pt idx="1349">2005</cx:pt>
          <cx:pt idx="1350">2006</cx:pt>
          <cx:pt idx="1351">2007</cx:pt>
          <cx:pt idx="1352">2008</cx:pt>
          <cx:pt idx="1353">2009</cx:pt>
          <cx:pt idx="1354">2010</cx:pt>
          <cx:pt idx="1355">2011</cx:pt>
          <cx:pt idx="1356">2012</cx:pt>
          <cx:pt idx="1357">2013</cx:pt>
          <cx:pt idx="1358">2014</cx:pt>
          <cx:pt idx="1359">2015</cx:pt>
          <cx:pt idx="1360">2005</cx:pt>
          <cx:pt idx="1361">2006</cx:pt>
          <cx:pt idx="1362">2007</cx:pt>
          <cx:pt idx="1363">2008</cx:pt>
          <cx:pt idx="1364">2009</cx:pt>
          <cx:pt idx="1365">2010</cx:pt>
          <cx:pt idx="1366">2011</cx:pt>
          <cx:pt idx="1367">2012</cx:pt>
          <cx:pt idx="1368">2013</cx:pt>
          <cx:pt idx="1369">2014</cx:pt>
          <cx:pt idx="1370">2015</cx:pt>
          <cx:pt idx="1371">2012</cx:pt>
          <cx:pt idx="1372">2013</cx:pt>
          <cx:pt idx="1373">2014</cx:pt>
          <cx:pt idx="1374">2015</cx:pt>
          <cx:pt idx="1375">2012</cx:pt>
          <cx:pt idx="1376">2013</cx:pt>
          <cx:pt idx="1377">2014</cx:pt>
          <cx:pt idx="1378">2016</cx:pt>
          <cx:pt idx="1379">2015</cx:pt>
          <cx:pt idx="1380">2012</cx:pt>
          <cx:pt idx="1381">2013</cx:pt>
          <cx:pt idx="1382">2014</cx:pt>
          <cx:pt idx="1383">2015</cx:pt>
          <cx:pt idx="1384">2005</cx:pt>
          <cx:pt idx="1385">2006</cx:pt>
          <cx:pt idx="1386">2007</cx:pt>
          <cx:pt idx="1387">2008</cx:pt>
          <cx:pt idx="1388">2009</cx:pt>
          <cx:pt idx="1389">2010</cx:pt>
          <cx:pt idx="1390">2011</cx:pt>
          <cx:pt idx="1391">2012</cx:pt>
          <cx:pt idx="1392">2013</cx:pt>
          <cx:pt idx="1393">2014</cx:pt>
          <cx:pt idx="1394">2015</cx:pt>
          <cx:pt idx="1395">2016</cx:pt>
          <cx:pt idx="1396">2005</cx:pt>
          <cx:pt idx="1397">2006</cx:pt>
          <cx:pt idx="1398">2007</cx:pt>
          <cx:pt idx="1399">2008</cx:pt>
          <cx:pt idx="1400">2009</cx:pt>
          <cx:pt idx="1401">2010</cx:pt>
          <cx:pt idx="1402">2011</cx:pt>
          <cx:pt idx="1403">2012</cx:pt>
          <cx:pt idx="1404">2014</cx:pt>
          <cx:pt idx="1405">2015</cx:pt>
          <cx:pt idx="1406">2012</cx:pt>
          <cx:pt idx="1407">2013</cx:pt>
          <cx:pt idx="1408">2014</cx:pt>
          <cx:pt idx="1409">2015</cx:pt>
          <cx:pt idx="1410">2012</cx:pt>
          <cx:pt idx="1411">2013</cx:pt>
          <cx:pt idx="1412">2014</cx:pt>
          <cx:pt idx="1413">2015</cx:pt>
          <cx:pt idx="1414">2016</cx:pt>
          <cx:pt idx="1415">2012</cx:pt>
          <cx:pt idx="1416">2013</cx:pt>
          <cx:pt idx="1417">2014</cx:pt>
          <cx:pt idx="1418">2015</cx:pt>
          <cx:pt idx="1419">2016</cx:pt>
          <cx:pt idx="1420">2012</cx:pt>
          <cx:pt idx="1421">2013</cx:pt>
          <cx:pt idx="1422">2014</cx:pt>
          <cx:pt idx="1423">2015</cx:pt>
          <cx:pt idx="1424">2012</cx:pt>
          <cx:pt idx="1425">2013</cx:pt>
          <cx:pt idx="1426">2014</cx:pt>
          <cx:pt idx="1427">2015</cx:pt>
          <cx:pt idx="1428">2012</cx:pt>
          <cx:pt idx="1429">2013</cx:pt>
          <cx:pt idx="1430">2014</cx:pt>
          <cx:pt idx="1431">2015</cx:pt>
          <cx:pt idx="1432">2012</cx:pt>
          <cx:pt idx="1433">2013</cx:pt>
          <cx:pt idx="1434">2014</cx:pt>
          <cx:pt idx="1435">2015</cx:pt>
          <cx:pt idx="1436">2012</cx:pt>
          <cx:pt idx="1437">2013</cx:pt>
          <cx:pt idx="1438">2014</cx:pt>
          <cx:pt idx="1439">2015</cx:pt>
          <cx:pt idx="1440">2016</cx:pt>
          <cx:pt idx="1441">2012</cx:pt>
          <cx:pt idx="1442">2013</cx:pt>
          <cx:pt idx="1443">2014</cx:pt>
          <cx:pt idx="1444">2015</cx:pt>
          <cx:pt idx="1445">2012</cx:pt>
          <cx:pt idx="1446">2013</cx:pt>
          <cx:pt idx="1447">2014</cx:pt>
          <cx:pt idx="1448">2015</cx:pt>
          <cx:pt idx="1449">2012</cx:pt>
          <cx:pt idx="1450">2012</cx:pt>
          <cx:pt idx="1451">2013</cx:pt>
          <cx:pt idx="1452">2015</cx:pt>
          <cx:pt idx="1453">2014</cx:pt>
          <cx:pt idx="1454">2012</cx:pt>
          <cx:pt idx="1455">2013</cx:pt>
          <cx:pt idx="1456">2014</cx:pt>
          <cx:pt idx="1457">2015</cx:pt>
          <cx:pt idx="1458">2012</cx:pt>
          <cx:pt idx="1459">2014</cx:pt>
          <cx:pt idx="1460">2015</cx:pt>
          <cx:pt idx="1461">2016</cx:pt>
          <cx:pt idx="1462">2005</cx:pt>
          <cx:pt idx="1463">2006</cx:pt>
          <cx:pt idx="1464">2007</cx:pt>
          <cx:pt idx="1465">2008</cx:pt>
          <cx:pt idx="1466">2009</cx:pt>
          <cx:pt idx="1467">2010</cx:pt>
          <cx:pt idx="1468">2011</cx:pt>
          <cx:pt idx="1469">2013</cx:pt>
          <cx:pt idx="1470">2012</cx:pt>
          <cx:pt idx="1471">2013</cx:pt>
          <cx:pt idx="1472">2014</cx:pt>
          <cx:pt idx="1473">2015</cx:pt>
          <cx:pt idx="1474">2012</cx:pt>
          <cx:pt idx="1475">2013</cx:pt>
          <cx:pt idx="1476">2014</cx:pt>
          <cx:pt idx="1477">2015</cx:pt>
          <cx:pt idx="1478">2016</cx:pt>
          <cx:pt idx="1479">2012</cx:pt>
          <cx:pt idx="1480">2014</cx:pt>
          <cx:pt idx="1481">2015</cx:pt>
          <cx:pt idx="1482">2012</cx:pt>
          <cx:pt idx="1483">2013</cx:pt>
          <cx:pt idx="1484">2015</cx:pt>
          <cx:pt idx="1485">2014</cx:pt>
          <cx:pt idx="1486">2012</cx:pt>
          <cx:pt idx="1487">2013</cx:pt>
          <cx:pt idx="1488">2014</cx:pt>
          <cx:pt idx="1489">2015</cx:pt>
          <cx:pt idx="1490">2012</cx:pt>
          <cx:pt idx="1491">2013</cx:pt>
          <cx:pt idx="1492">2014</cx:pt>
          <cx:pt idx="1493">2015</cx:pt>
          <cx:pt idx="1494">2013</cx:pt>
          <cx:pt idx="1495">2014</cx:pt>
          <cx:pt idx="1496">2015</cx:pt>
          <cx:pt idx="1497">2016</cx:pt>
          <cx:pt idx="1498">2013</cx:pt>
          <cx:pt idx="1499">2014</cx:pt>
          <cx:pt idx="1500">2015</cx:pt>
          <cx:pt idx="1501">2013</cx:pt>
          <cx:pt idx="1502">2014</cx:pt>
          <cx:pt idx="1503">2015</cx:pt>
          <cx:pt idx="1504">2013</cx:pt>
          <cx:pt idx="1505">2014</cx:pt>
          <cx:pt idx="1506">2015</cx:pt>
          <cx:pt idx="1507">2013</cx:pt>
          <cx:pt idx="1508">2014</cx:pt>
          <cx:pt idx="1509">2015</cx:pt>
          <cx:pt idx="1510">2013</cx:pt>
          <cx:pt idx="1511">2013</cx:pt>
          <cx:pt idx="1512">2014</cx:pt>
          <cx:pt idx="1513">2015</cx:pt>
          <cx:pt idx="1514">2014</cx:pt>
          <cx:pt idx="1515">2015</cx:pt>
          <cx:pt idx="1516">2014</cx:pt>
          <cx:pt idx="1517">2015</cx:pt>
          <cx:pt idx="1518">2014</cx:pt>
          <cx:pt idx="1519">2012</cx:pt>
          <cx:pt idx="1520">2015</cx:pt>
          <cx:pt idx="1521">2014</cx:pt>
          <cx:pt idx="1522">2015</cx:pt>
          <cx:pt idx="1523">2014</cx:pt>
          <cx:pt idx="1524">2015</cx:pt>
          <cx:pt idx="1525">2015</cx:pt>
          <cx:pt idx="1526">2016</cx:pt>
          <cx:pt idx="1527">2014</cx:pt>
          <cx:pt idx="1528">2015</cx:pt>
          <cx:pt idx="1529">2015</cx:pt>
          <cx:pt idx="1530">2016</cx:pt>
          <cx:pt idx="1531">2015</cx:pt>
          <cx:pt idx="1532">2014</cx:pt>
          <cx:pt idx="1533">2015</cx:pt>
          <cx:pt idx="1534">2014</cx:pt>
          <cx:pt idx="1535">2015</cx:pt>
          <cx:pt idx="1536">2015</cx:pt>
          <cx:pt idx="1537">2014</cx:pt>
          <cx:pt idx="1538">2015</cx:pt>
          <cx:pt idx="1539">2013</cx:pt>
          <cx:pt idx="1540">2014</cx:pt>
          <cx:pt idx="1541">2015</cx:pt>
          <cx:pt idx="1542">2016</cx:pt>
          <cx:pt idx="1543">2014</cx:pt>
          <cx:pt idx="1544">2015</cx:pt>
          <cx:pt idx="1545">2016</cx:pt>
          <cx:pt idx="1546">2014</cx:pt>
          <cx:pt idx="1547">2015</cx:pt>
          <cx:pt idx="1548">2016</cx:pt>
          <cx:pt idx="1549">2014</cx:pt>
          <cx:pt idx="1550">2015</cx:pt>
          <cx:pt idx="1551">2016</cx:pt>
          <cx:pt idx="1552">2016</cx:pt>
          <cx:pt idx="1553">2016</cx:pt>
          <cx:pt idx="1554">2014</cx:pt>
          <cx:pt idx="1555">2015</cx:pt>
          <cx:pt idx="1556">2016</cx:pt>
        </cx:lvl>
      </cx:strDim>
      <cx:numDim type="val">
        <cx:f>'EDA 15'!$B$15:$B$1571</cx:f>
        <cx:lvl ptCount="1557" formatCode="General">
          <cx:pt idx="0">20152</cx:pt>
          <cx:pt idx="1">20152</cx:pt>
          <cx:pt idx="2">20152</cx:pt>
          <cx:pt idx="3">20152</cx:pt>
          <cx:pt idx="4">20152</cx:pt>
          <cx:pt idx="5">20152</cx:pt>
          <cx:pt idx="6">20152</cx:pt>
          <cx:pt idx="7">20152</cx:pt>
          <cx:pt idx="8">20152</cx:pt>
          <cx:pt idx="9">20152</cx:pt>
          <cx:pt idx="10">20152</cx:pt>
          <cx:pt idx="11">20152</cx:pt>
          <cx:pt idx="12">2243</cx:pt>
          <cx:pt idx="13">2243</cx:pt>
          <cx:pt idx="14">2243</cx:pt>
          <cx:pt idx="15">2243</cx:pt>
          <cx:pt idx="16">2243</cx:pt>
          <cx:pt idx="17">2243</cx:pt>
          <cx:pt idx="18">2243</cx:pt>
          <cx:pt idx="19">2243</cx:pt>
          <cx:pt idx="20">2243</cx:pt>
          <cx:pt idx="21">2243</cx:pt>
          <cx:pt idx="22">2243</cx:pt>
          <cx:pt idx="23">2243</cx:pt>
          <cx:pt idx="24">11074</cx:pt>
          <cx:pt idx="25">11074</cx:pt>
          <cx:pt idx="26">11074</cx:pt>
          <cx:pt idx="27">11074</cx:pt>
          <cx:pt idx="28">11074</cx:pt>
          <cx:pt idx="29">11074</cx:pt>
          <cx:pt idx="30">15596</cx:pt>
          <cx:pt idx="31">15596</cx:pt>
          <cx:pt idx="32">15596</cx:pt>
          <cx:pt idx="33">15596</cx:pt>
          <cx:pt idx="34">15596</cx:pt>
          <cx:pt idx="35">15596</cx:pt>
          <cx:pt idx="36">15596</cx:pt>
          <cx:pt idx="37">15596</cx:pt>
          <cx:pt idx="38">15596</cx:pt>
          <cx:pt idx="39">15596</cx:pt>
          <cx:pt idx="40">15596</cx:pt>
          <cx:pt idx="41">15596</cx:pt>
          <cx:pt idx="42">7929</cx:pt>
          <cx:pt idx="43">7929</cx:pt>
          <cx:pt idx="44">7929</cx:pt>
          <cx:pt idx="45">7929</cx:pt>
          <cx:pt idx="46">7929</cx:pt>
          <cx:pt idx="47">7929</cx:pt>
          <cx:pt idx="48">7929</cx:pt>
          <cx:pt idx="49">7929</cx:pt>
          <cx:pt idx="50">7929</cx:pt>
          <cx:pt idx="51">7929</cx:pt>
          <cx:pt idx="52">7929</cx:pt>
          <cx:pt idx="53">7929</cx:pt>
          <cx:pt idx="54">18812</cx:pt>
          <cx:pt idx="55">18812</cx:pt>
          <cx:pt idx="56">18812</cx:pt>
          <cx:pt idx="57">18812</cx:pt>
          <cx:pt idx="58">18812</cx:pt>
          <cx:pt idx="59">18812</cx:pt>
          <cx:pt idx="60">18812</cx:pt>
          <cx:pt idx="61">18812</cx:pt>
          <cx:pt idx="62">18812</cx:pt>
          <cx:pt idx="63">18812</cx:pt>
          <cx:pt idx="64">18812</cx:pt>
          <cx:pt idx="65">18812</cx:pt>
          <cx:pt idx="66">19919</cx:pt>
          <cx:pt idx="67">19919</cx:pt>
          <cx:pt idx="68">19919</cx:pt>
          <cx:pt idx="69">19919</cx:pt>
          <cx:pt idx="70">19919</cx:pt>
          <cx:pt idx="71">19919</cx:pt>
          <cx:pt idx="72">19919</cx:pt>
          <cx:pt idx="73">19919</cx:pt>
          <cx:pt idx="74">19919</cx:pt>
          <cx:pt idx="75">19919</cx:pt>
          <cx:pt idx="76">19919</cx:pt>
          <cx:pt idx="77">19919</cx:pt>
          <cx:pt idx="78">36186</cx:pt>
          <cx:pt idx="79">36186</cx:pt>
          <cx:pt idx="80">36186</cx:pt>
          <cx:pt idx="81">36186</cx:pt>
          <cx:pt idx="82">36186</cx:pt>
          <cx:pt idx="83">36186</cx:pt>
          <cx:pt idx="84">36186</cx:pt>
          <cx:pt idx="85">36186</cx:pt>
          <cx:pt idx="86">36186</cx:pt>
          <cx:pt idx="87">36186</cx:pt>
          <cx:pt idx="88">36186</cx:pt>
          <cx:pt idx="89">36186</cx:pt>
          <cx:pt idx="90">15060</cx:pt>
          <cx:pt idx="91">15060</cx:pt>
          <cx:pt idx="92">15060</cx:pt>
          <cx:pt idx="93">15060</cx:pt>
          <cx:pt idx="94">15060</cx:pt>
          <cx:pt idx="95">15060</cx:pt>
          <cx:pt idx="96">11751</cx:pt>
          <cx:pt idx="97">11751</cx:pt>
          <cx:pt idx="98">11751</cx:pt>
          <cx:pt idx="99">11751</cx:pt>
          <cx:pt idx="100">11751</cx:pt>
          <cx:pt idx="101">11751</cx:pt>
          <cx:pt idx="102">11751</cx:pt>
          <cx:pt idx="103">11751</cx:pt>
          <cx:pt idx="104">11751</cx:pt>
          <cx:pt idx="105">11751</cx:pt>
          <cx:pt idx="106">11751</cx:pt>
          <cx:pt idx="107">11751</cx:pt>
          <cx:pt idx="108">38206</cx:pt>
          <cx:pt idx="109">38206</cx:pt>
          <cx:pt idx="110">38206</cx:pt>
          <cx:pt idx="111">38206</cx:pt>
          <cx:pt idx="112">38206</cx:pt>
          <cx:pt idx="113">38206</cx:pt>
          <cx:pt idx="114">38206</cx:pt>
          <cx:pt idx="115">38206</cx:pt>
          <cx:pt idx="116">38206</cx:pt>
          <cx:pt idx="117">38206</cx:pt>
          <cx:pt idx="118">38206</cx:pt>
          <cx:pt idx="119">38206</cx:pt>
          <cx:pt idx="120">14221</cx:pt>
          <cx:pt idx="121">14221</cx:pt>
          <cx:pt idx="122">14221</cx:pt>
          <cx:pt idx="123">14221</cx:pt>
          <cx:pt idx="124">14221</cx:pt>
          <cx:pt idx="125">14221</cx:pt>
          <cx:pt idx="126">14221</cx:pt>
          <cx:pt idx="127">14221</cx:pt>
          <cx:pt idx="128">14221</cx:pt>
          <cx:pt idx="129">14221</cx:pt>
          <cx:pt idx="130">14221</cx:pt>
          <cx:pt idx="131">14221</cx:pt>
          <cx:pt idx="132">15128</cx:pt>
          <cx:pt idx="133">15128</cx:pt>
          <cx:pt idx="134">15128</cx:pt>
          <cx:pt idx="135">15128</cx:pt>
          <cx:pt idx="136">15128</cx:pt>
          <cx:pt idx="137">15128</cx:pt>
          <cx:pt idx="138">21424</cx:pt>
          <cx:pt idx="139">21424</cx:pt>
          <cx:pt idx="140">21424</cx:pt>
          <cx:pt idx="141">21424</cx:pt>
          <cx:pt idx="142">21424</cx:pt>
          <cx:pt idx="143">21424</cx:pt>
          <cx:pt idx="144">21424</cx:pt>
          <cx:pt idx="145">21424</cx:pt>
          <cx:pt idx="146">21424</cx:pt>
          <cx:pt idx="147">21424</cx:pt>
          <cx:pt idx="148">21424</cx:pt>
          <cx:pt idx="149">21424</cx:pt>
          <cx:pt idx="150">18178</cx:pt>
          <cx:pt idx="151">18178</cx:pt>
          <cx:pt idx="152">18178</cx:pt>
          <cx:pt idx="153">18178</cx:pt>
          <cx:pt idx="154">18178</cx:pt>
          <cx:pt idx="155">18178</cx:pt>
          <cx:pt idx="156">41786</cx:pt>
          <cx:pt idx="157">41786</cx:pt>
          <cx:pt idx="158">41786</cx:pt>
          <cx:pt idx="159">41786</cx:pt>
          <cx:pt idx="160">41786</cx:pt>
          <cx:pt idx="161">41786</cx:pt>
          <cx:pt idx="162">25055</cx:pt>
          <cx:pt idx="163">25055</cx:pt>
          <cx:pt idx="164">25055</cx:pt>
          <cx:pt idx="165">25055</cx:pt>
          <cx:pt idx="166">25055</cx:pt>
          <cx:pt idx="167">25055</cx:pt>
          <cx:pt idx="168">25055</cx:pt>
          <cx:pt idx="169">25055</cx:pt>
          <cx:pt idx="170">25055</cx:pt>
          <cx:pt idx="171">25055</cx:pt>
          <cx:pt idx="172">25055</cx:pt>
          <cx:pt idx="173">25055</cx:pt>
          <cx:pt idx="174">20376</cx:pt>
          <cx:pt idx="175">20376</cx:pt>
          <cx:pt idx="176">20376</cx:pt>
          <cx:pt idx="177">20376</cx:pt>
          <cx:pt idx="178">20376</cx:pt>
          <cx:pt idx="179">20376</cx:pt>
          <cx:pt idx="180">20376</cx:pt>
          <cx:pt idx="181">20376</cx:pt>
          <cx:pt idx="182">20376</cx:pt>
          <cx:pt idx="183">20376</cx:pt>
          <cx:pt idx="184">20376</cx:pt>
          <cx:pt idx="185">20376</cx:pt>
          <cx:pt idx="186">11885</cx:pt>
          <cx:pt idx="187">11885</cx:pt>
          <cx:pt idx="188">11885</cx:pt>
          <cx:pt idx="189">11885</cx:pt>
          <cx:pt idx="190">11885</cx:pt>
          <cx:pt idx="191">11885</cx:pt>
          <cx:pt idx="192">11885</cx:pt>
          <cx:pt idx="193">11885</cx:pt>
          <cx:pt idx="194">11885</cx:pt>
          <cx:pt idx="195">11885</cx:pt>
          <cx:pt idx="196">11885</cx:pt>
          <cx:pt idx="197">11885</cx:pt>
          <cx:pt idx="198">19835</cx:pt>
          <cx:pt idx="199">19835</cx:pt>
          <cx:pt idx="200">19835</cx:pt>
          <cx:pt idx="201">19835</cx:pt>
          <cx:pt idx="202">19835</cx:pt>
          <cx:pt idx="203">26607</cx:pt>
          <cx:pt idx="204">26607</cx:pt>
          <cx:pt idx="205">26607</cx:pt>
          <cx:pt idx="206">26607</cx:pt>
          <cx:pt idx="207">26607</cx:pt>
          <cx:pt idx="208">26607</cx:pt>
          <cx:pt idx="209">26607</cx:pt>
          <cx:pt idx="210">26607</cx:pt>
          <cx:pt idx="211">26607</cx:pt>
          <cx:pt idx="212">26607</cx:pt>
          <cx:pt idx="213">26607</cx:pt>
          <cx:pt idx="214">26607</cx:pt>
          <cx:pt idx="215">44020</cx:pt>
          <cx:pt idx="216">44020</cx:pt>
          <cx:pt idx="217">44020</cx:pt>
          <cx:pt idx="218">44020</cx:pt>
          <cx:pt idx="219">44020</cx:pt>
          <cx:pt idx="220">44020</cx:pt>
          <cx:pt idx="221">44020</cx:pt>
          <cx:pt idx="222">44020</cx:pt>
          <cx:pt idx="223">44020</cx:pt>
          <cx:pt idx="224">44020</cx:pt>
          <cx:pt idx="225">44020</cx:pt>
          <cx:pt idx="226">44020</cx:pt>
          <cx:pt idx="227">15172</cx:pt>
          <cx:pt idx="228">15172</cx:pt>
          <cx:pt idx="229">15172</cx:pt>
          <cx:pt idx="230">15172</cx:pt>
          <cx:pt idx="231">15172</cx:pt>
          <cx:pt idx="232">15172</cx:pt>
          <cx:pt idx="233">15172</cx:pt>
          <cx:pt idx="234">15172</cx:pt>
          <cx:pt idx="235">15172</cx:pt>
          <cx:pt idx="236">15172</cx:pt>
          <cx:pt idx="237">15172</cx:pt>
          <cx:pt idx="238">15172</cx:pt>
          <cx:pt idx="239">18334</cx:pt>
          <cx:pt idx="240">18334</cx:pt>
          <cx:pt idx="241">18334</cx:pt>
          <cx:pt idx="242">18334</cx:pt>
          <cx:pt idx="243">18334</cx:pt>
          <cx:pt idx="244">18334</cx:pt>
          <cx:pt idx="245">18334</cx:pt>
          <cx:pt idx="246">18334</cx:pt>
          <cx:pt idx="247">18334</cx:pt>
          <cx:pt idx="248">18334</cx:pt>
          <cx:pt idx="249">18334</cx:pt>
          <cx:pt idx="250">18334</cx:pt>
          <cx:pt idx="251">26199</cx:pt>
          <cx:pt idx="252">26199</cx:pt>
          <cx:pt idx="253">26199</cx:pt>
          <cx:pt idx="254">26199</cx:pt>
          <cx:pt idx="255">26199</cx:pt>
          <cx:pt idx="256">26199</cx:pt>
          <cx:pt idx="257">19967</cx:pt>
          <cx:pt idx="258">19967</cx:pt>
          <cx:pt idx="259">19967</cx:pt>
          <cx:pt idx="260">19967</cx:pt>
          <cx:pt idx="261">19967</cx:pt>
          <cx:pt idx="262">19967</cx:pt>
          <cx:pt idx="263">3055</cx:pt>
          <cx:pt idx="264">3055</cx:pt>
          <cx:pt idx="265">3055</cx:pt>
          <cx:pt idx="266">3055</cx:pt>
          <cx:pt idx="267">3055</cx:pt>
          <cx:pt idx="268">3055</cx:pt>
          <cx:pt idx="269">22020</cx:pt>
          <cx:pt idx="270">22020</cx:pt>
          <cx:pt idx="271">22020</cx:pt>
          <cx:pt idx="272">22020</cx:pt>
          <cx:pt idx="273">22020</cx:pt>
          <cx:pt idx="274">22020</cx:pt>
          <cx:pt idx="275">22020</cx:pt>
          <cx:pt idx="276">22020</cx:pt>
          <cx:pt idx="277">22020</cx:pt>
          <cx:pt idx="278">22020</cx:pt>
          <cx:pt idx="279">22020</cx:pt>
          <cx:pt idx="280">50152</cx:pt>
          <cx:pt idx="281">50152</cx:pt>
          <cx:pt idx="282">50152</cx:pt>
          <cx:pt idx="283">50152</cx:pt>
          <cx:pt idx="284">50152</cx:pt>
          <cx:pt idx="285">50152</cx:pt>
          <cx:pt idx="286">50152</cx:pt>
          <cx:pt idx="287">50152</cx:pt>
          <cx:pt idx="288">50152</cx:pt>
          <cx:pt idx="289">50152</cx:pt>
          <cx:pt idx="290">50152</cx:pt>
          <cx:pt idx="291">50152</cx:pt>
          <cx:pt idx="292">26518</cx:pt>
          <cx:pt idx="293">26518</cx:pt>
          <cx:pt idx="294">26518</cx:pt>
          <cx:pt idx="295">26518</cx:pt>
          <cx:pt idx="296">26518</cx:pt>
          <cx:pt idx="297">26518</cx:pt>
          <cx:pt idx="298">26518</cx:pt>
          <cx:pt idx="299">26518</cx:pt>
          <cx:pt idx="300">26518</cx:pt>
          <cx:pt idx="301">26518</cx:pt>
          <cx:pt idx="302">26518</cx:pt>
          <cx:pt idx="303">26518</cx:pt>
          <cx:pt idx="304">27233</cx:pt>
          <cx:pt idx="305">27233</cx:pt>
          <cx:pt idx="306">27233</cx:pt>
          <cx:pt idx="307">27233</cx:pt>
          <cx:pt idx="308">27233</cx:pt>
          <cx:pt idx="309">27233</cx:pt>
          <cx:pt idx="310">27233</cx:pt>
          <cx:pt idx="311">27233</cx:pt>
          <cx:pt idx="312">27233</cx:pt>
          <cx:pt idx="313">27233</cx:pt>
          <cx:pt idx="314">27233</cx:pt>
          <cx:pt idx="315">42727</cx:pt>
          <cx:pt idx="316">42727</cx:pt>
          <cx:pt idx="317">42727</cx:pt>
          <cx:pt idx="318">42727</cx:pt>
          <cx:pt idx="319">42727</cx:pt>
          <cx:pt idx="320">42727</cx:pt>
          <cx:pt idx="321">42727</cx:pt>
          <cx:pt idx="322">42727</cx:pt>
          <cx:pt idx="323">42727</cx:pt>
          <cx:pt idx="324">42727</cx:pt>
          <cx:pt idx="325">42727</cx:pt>
          <cx:pt idx="326">42727</cx:pt>
          <cx:pt idx="327">31592</cx:pt>
          <cx:pt idx="328">31592</cx:pt>
          <cx:pt idx="329">31592</cx:pt>
          <cx:pt idx="330">31592</cx:pt>
          <cx:pt idx="331">31592</cx:pt>
          <cx:pt idx="332">31592</cx:pt>
          <cx:pt idx="333">31326</cx:pt>
          <cx:pt idx="334">31326</cx:pt>
          <cx:pt idx="335">31326</cx:pt>
          <cx:pt idx="336">31326</cx:pt>
          <cx:pt idx="337">31326</cx:pt>
          <cx:pt idx="338">31326</cx:pt>
          <cx:pt idx="339">31326</cx:pt>
          <cx:pt idx="340">31326</cx:pt>
          <cx:pt idx="341">31326</cx:pt>
          <cx:pt idx="342">31326</cx:pt>
          <cx:pt idx="343">31326</cx:pt>
          <cx:pt idx="344">31326</cx:pt>
          <cx:pt idx="345">40128</cx:pt>
          <cx:pt idx="346">40128</cx:pt>
          <cx:pt idx="347">40128</cx:pt>
          <cx:pt idx="348">40128</cx:pt>
          <cx:pt idx="349">40128</cx:pt>
          <cx:pt idx="350">40128</cx:pt>
          <cx:pt idx="351">40128</cx:pt>
          <cx:pt idx="352">40128</cx:pt>
          <cx:pt idx="353">40128</cx:pt>
          <cx:pt idx="354">40128</cx:pt>
          <cx:pt idx="355">40128</cx:pt>
          <cx:pt idx="356">40128</cx:pt>
          <cx:pt idx="357">40148</cx:pt>
          <cx:pt idx="358">40148</cx:pt>
          <cx:pt idx="359">40148</cx:pt>
          <cx:pt idx="360">40148</cx:pt>
          <cx:pt idx="361">40148</cx:pt>
          <cx:pt idx="362">40148</cx:pt>
          <cx:pt idx="363">12528</cx:pt>
          <cx:pt idx="364">12528</cx:pt>
          <cx:pt idx="365">12528</cx:pt>
          <cx:pt idx="366">12528</cx:pt>
          <cx:pt idx="367">12528</cx:pt>
          <cx:pt idx="368">2429</cx:pt>
          <cx:pt idx="369">2429</cx:pt>
          <cx:pt idx="370">2429</cx:pt>
          <cx:pt idx="371">2429</cx:pt>
          <cx:pt idx="372">2429</cx:pt>
          <cx:pt idx="373">25774</cx:pt>
          <cx:pt idx="374">25774</cx:pt>
          <cx:pt idx="375">25774</cx:pt>
          <cx:pt idx="376">25774</cx:pt>
          <cx:pt idx="377">25774</cx:pt>
          <cx:pt idx="378">25774</cx:pt>
          <cx:pt idx="379">11385</cx:pt>
          <cx:pt idx="380">11385</cx:pt>
          <cx:pt idx="381">11385</cx:pt>
          <cx:pt idx="382">11385</cx:pt>
          <cx:pt idx="383">11385</cx:pt>
          <cx:pt idx="384">11385</cx:pt>
          <cx:pt idx="385">2400</cx:pt>
          <cx:pt idx="386">2400</cx:pt>
          <cx:pt idx="387">2400</cx:pt>
          <cx:pt idx="388">2400</cx:pt>
          <cx:pt idx="389">2400</cx:pt>
          <cx:pt idx="390">2400</cx:pt>
          <cx:pt idx="391">14604</cx:pt>
          <cx:pt idx="392">14604</cx:pt>
          <cx:pt idx="393">14604</cx:pt>
          <cx:pt idx="394">14604</cx:pt>
          <cx:pt idx="395">14604</cx:pt>
          <cx:pt idx="396">14604</cx:pt>
          <cx:pt idx="397">25581</cx:pt>
          <cx:pt idx="398">25581</cx:pt>
          <cx:pt idx="399">25581</cx:pt>
          <cx:pt idx="400">25581</cx:pt>
          <cx:pt idx="401">25581</cx:pt>
          <cx:pt idx="402">6333</cx:pt>
          <cx:pt idx="403">6333</cx:pt>
          <cx:pt idx="404">6333</cx:pt>
          <cx:pt idx="405">6333</cx:pt>
          <cx:pt idx="406">6333</cx:pt>
          <cx:pt idx="407">6333</cx:pt>
          <cx:pt idx="408">6333</cx:pt>
          <cx:pt idx="409">6333</cx:pt>
          <cx:pt idx="410">6333</cx:pt>
          <cx:pt idx="411">6333</cx:pt>
          <cx:pt idx="412">6333</cx:pt>
          <cx:pt idx="413">9666</cx:pt>
          <cx:pt idx="414">9666</cx:pt>
          <cx:pt idx="415">9666</cx:pt>
          <cx:pt idx="416">9666</cx:pt>
          <cx:pt idx="417">9666</cx:pt>
          <cx:pt idx="418">9666</cx:pt>
          <cx:pt idx="419">26614</cx:pt>
          <cx:pt idx="420">26614</cx:pt>
          <cx:pt idx="421">26614</cx:pt>
          <cx:pt idx="422">26614</cx:pt>
          <cx:pt idx="423">26614</cx:pt>
          <cx:pt idx="424">26614</cx:pt>
          <cx:pt idx="425">26614</cx:pt>
          <cx:pt idx="426">26614</cx:pt>
          <cx:pt idx="427">26614</cx:pt>
          <cx:pt idx="428">26614</cx:pt>
          <cx:pt idx="429">26614</cx:pt>
          <cx:pt idx="430">12161</cx:pt>
          <cx:pt idx="431">12161</cx:pt>
          <cx:pt idx="432">12161</cx:pt>
          <cx:pt idx="433">12161</cx:pt>
          <cx:pt idx="434">12161</cx:pt>
          <cx:pt idx="435">12161</cx:pt>
          <cx:pt idx="436">12161</cx:pt>
          <cx:pt idx="437">12161</cx:pt>
          <cx:pt idx="438">12161</cx:pt>
          <cx:pt idx="439">12161</cx:pt>
          <cx:pt idx="440">12161</cx:pt>
          <cx:pt idx="441">12161</cx:pt>
          <cx:pt idx="442">46825</cx:pt>
          <cx:pt idx="443">46825</cx:pt>
          <cx:pt idx="444">46825</cx:pt>
          <cx:pt idx="445">46825</cx:pt>
          <cx:pt idx="446">46825</cx:pt>
          <cx:pt idx="447">10410</cx:pt>
          <cx:pt idx="448">10410</cx:pt>
          <cx:pt idx="449">10410</cx:pt>
          <cx:pt idx="450">10410</cx:pt>
          <cx:pt idx="451">10410</cx:pt>
          <cx:pt idx="452">10410</cx:pt>
          <cx:pt idx="453">35364</cx:pt>
          <cx:pt idx="454">35364</cx:pt>
          <cx:pt idx="455">35364</cx:pt>
          <cx:pt idx="456">35364</cx:pt>
          <cx:pt idx="457">35364</cx:pt>
          <cx:pt idx="458">35364</cx:pt>
          <cx:pt idx="459">35364</cx:pt>
          <cx:pt idx="460">35364</cx:pt>
          <cx:pt idx="461">35364</cx:pt>
          <cx:pt idx="462">35364</cx:pt>
          <cx:pt idx="463">35364</cx:pt>
          <cx:pt idx="464">8653</cx:pt>
          <cx:pt idx="465">8653</cx:pt>
          <cx:pt idx="466">8653</cx:pt>
          <cx:pt idx="467">8653</cx:pt>
          <cx:pt idx="468">8653</cx:pt>
          <cx:pt idx="469">8653</cx:pt>
          <cx:pt idx="470">8653</cx:pt>
          <cx:pt idx="471">8653</cx:pt>
          <cx:pt idx="472">8653</cx:pt>
          <cx:pt idx="473">8653</cx:pt>
          <cx:pt idx="474">8653</cx:pt>
          <cx:pt idx="475">8653</cx:pt>
          <cx:pt idx="476">56959</cx:pt>
          <cx:pt idx="477">56959</cx:pt>
          <cx:pt idx="478">56959</cx:pt>
          <cx:pt idx="479">56959</cx:pt>
          <cx:pt idx="480">56959</cx:pt>
          <cx:pt idx="481">56959</cx:pt>
          <cx:pt idx="482">22809</cx:pt>
          <cx:pt idx="483">22809</cx:pt>
          <cx:pt idx="484">22809</cx:pt>
          <cx:pt idx="485">22809</cx:pt>
          <cx:pt idx="486">22809</cx:pt>
          <cx:pt idx="487">22809</cx:pt>
          <cx:pt idx="488">22809</cx:pt>
          <cx:pt idx="489">22809</cx:pt>
          <cx:pt idx="490">22809</cx:pt>
          <cx:pt idx="491">22809</cx:pt>
          <cx:pt idx="492">22809</cx:pt>
          <cx:pt idx="493">39763</cx:pt>
          <cx:pt idx="494">39763</cx:pt>
          <cx:pt idx="495">39763</cx:pt>
          <cx:pt idx="496">39763</cx:pt>
          <cx:pt idx="497">39763</cx:pt>
          <cx:pt idx="498">24789</cx:pt>
          <cx:pt idx="499">24789</cx:pt>
          <cx:pt idx="500">24789</cx:pt>
          <cx:pt idx="501">24789</cx:pt>
          <cx:pt idx="502">24789</cx:pt>
          <cx:pt idx="503">24789</cx:pt>
          <cx:pt idx="504">24789</cx:pt>
          <cx:pt idx="505">24789</cx:pt>
          <cx:pt idx="506">24789</cx:pt>
          <cx:pt idx="507">24789</cx:pt>
          <cx:pt idx="508">24789</cx:pt>
          <cx:pt idx="509">24789</cx:pt>
          <cx:pt idx="510">42056</cx:pt>
          <cx:pt idx="511">42056</cx:pt>
          <cx:pt idx="512">42056</cx:pt>
          <cx:pt idx="513">42056</cx:pt>
          <cx:pt idx="514">42056</cx:pt>
          <cx:pt idx="515">42056</cx:pt>
          <cx:pt idx="516">42056</cx:pt>
          <cx:pt idx="517">42056</cx:pt>
          <cx:pt idx="518">42056</cx:pt>
          <cx:pt idx="519">42056</cx:pt>
          <cx:pt idx="520">42056</cx:pt>
          <cx:pt idx="521">42056</cx:pt>
          <cx:pt idx="522">12338</cx:pt>
          <cx:pt idx="523">12338</cx:pt>
          <cx:pt idx="524">12338</cx:pt>
          <cx:pt idx="525">12338</cx:pt>
          <cx:pt idx="526">12338</cx:pt>
          <cx:pt idx="527">12338</cx:pt>
          <cx:pt idx="528">35691</cx:pt>
          <cx:pt idx="529">35691</cx:pt>
          <cx:pt idx="530">35691</cx:pt>
          <cx:pt idx="531">35691</cx:pt>
          <cx:pt idx="532">35691</cx:pt>
          <cx:pt idx="533">35691</cx:pt>
          <cx:pt idx="534">11829</cx:pt>
          <cx:pt idx="535">11829</cx:pt>
          <cx:pt idx="536">11829</cx:pt>
          <cx:pt idx="537">11829</cx:pt>
          <cx:pt idx="538">11829</cx:pt>
          <cx:pt idx="539">11829</cx:pt>
          <cx:pt idx="540">26485</cx:pt>
          <cx:pt idx="541">26485</cx:pt>
          <cx:pt idx="542">26485</cx:pt>
          <cx:pt idx="543">26485</cx:pt>
          <cx:pt idx="544">26485</cx:pt>
          <cx:pt idx="545">26485</cx:pt>
          <cx:pt idx="546">26485</cx:pt>
          <cx:pt idx="547">26485</cx:pt>
          <cx:pt idx="548">26485</cx:pt>
          <cx:pt idx="549">26485</cx:pt>
          <cx:pt idx="550">26485</cx:pt>
          <cx:pt idx="551">26485</cx:pt>
          <cx:pt idx="552">9259</cx:pt>
          <cx:pt idx="553">9259</cx:pt>
          <cx:pt idx="554">9259</cx:pt>
          <cx:pt idx="555">9259</cx:pt>
          <cx:pt idx="556">9259</cx:pt>
          <cx:pt idx="557">9259</cx:pt>
          <cx:pt idx="558">9259</cx:pt>
          <cx:pt idx="559">9259</cx:pt>
          <cx:pt idx="560">9259</cx:pt>
          <cx:pt idx="561">9259</cx:pt>
          <cx:pt idx="562">9259</cx:pt>
          <cx:pt idx="563">51462</cx:pt>
          <cx:pt idx="564">51462</cx:pt>
          <cx:pt idx="565">51462</cx:pt>
          <cx:pt idx="566">51462</cx:pt>
          <cx:pt idx="567">51462</cx:pt>
          <cx:pt idx="568">29325</cx:pt>
          <cx:pt idx="569">29325</cx:pt>
          <cx:pt idx="570">29325</cx:pt>
          <cx:pt idx="571">29325</cx:pt>
          <cx:pt idx="572">29325</cx:pt>
          <cx:pt idx="573">17906</cx:pt>
          <cx:pt idx="574">17906</cx:pt>
          <cx:pt idx="575">17906</cx:pt>
          <cx:pt idx="576">17906</cx:pt>
          <cx:pt idx="577">17906</cx:pt>
          <cx:pt idx="578">17906</cx:pt>
          <cx:pt idx="579">17906</cx:pt>
          <cx:pt idx="580">17906</cx:pt>
          <cx:pt idx="581">17906</cx:pt>
          <cx:pt idx="582">17906</cx:pt>
          <cx:pt idx="583">17906</cx:pt>
          <cx:pt idx="584">17906</cx:pt>
          <cx:pt idx="585">17404</cx:pt>
          <cx:pt idx="586">17404</cx:pt>
          <cx:pt idx="587">17404</cx:pt>
          <cx:pt idx="588">17404</cx:pt>
          <cx:pt idx="589">17404</cx:pt>
          <cx:pt idx="590">6753</cx:pt>
          <cx:pt idx="591">6753</cx:pt>
          <cx:pt idx="592">6753</cx:pt>
          <cx:pt idx="593">6753</cx:pt>
          <cx:pt idx="594">6753</cx:pt>
          <cx:pt idx="595">41868</cx:pt>
          <cx:pt idx="596">41868</cx:pt>
          <cx:pt idx="597">41868</cx:pt>
          <cx:pt idx="598">41868</cx:pt>
          <cx:pt idx="599">41868</cx:pt>
          <cx:pt idx="600">41868</cx:pt>
          <cx:pt idx="601">41868</cx:pt>
          <cx:pt idx="602">41868</cx:pt>
          <cx:pt idx="603">23845</cx:pt>
          <cx:pt idx="604">23845</cx:pt>
          <cx:pt idx="605">23845</cx:pt>
          <cx:pt idx="606">23845</cx:pt>
          <cx:pt idx="607">23845</cx:pt>
          <cx:pt idx="608">23845</cx:pt>
          <cx:pt idx="609">23845</cx:pt>
          <cx:pt idx="610">23845</cx:pt>
          <cx:pt idx="611">23845</cx:pt>
          <cx:pt idx="612">20771</cx:pt>
          <cx:pt idx="613">20771</cx:pt>
          <cx:pt idx="614">20771</cx:pt>
          <cx:pt idx="615">20771</cx:pt>
          <cx:pt idx="616">36534</cx:pt>
          <cx:pt idx="617">36534</cx:pt>
          <cx:pt idx="618">36534</cx:pt>
          <cx:pt idx="619">36534</cx:pt>
          <cx:pt idx="620">36534</cx:pt>
          <cx:pt idx="621">36534</cx:pt>
          <cx:pt idx="622">36534</cx:pt>
          <cx:pt idx="623">36534</cx:pt>
          <cx:pt idx="624">36534</cx:pt>
          <cx:pt idx="625">36534</cx:pt>
          <cx:pt idx="626">36534</cx:pt>
          <cx:pt idx="627">36534</cx:pt>
          <cx:pt idx="628">7867</cx:pt>
          <cx:pt idx="629">7867</cx:pt>
          <cx:pt idx="630">7867</cx:pt>
          <cx:pt idx="631">15521</cx:pt>
          <cx:pt idx="632">15521</cx:pt>
          <cx:pt idx="633">15521</cx:pt>
          <cx:pt idx="634">15521</cx:pt>
          <cx:pt idx="635">15521</cx:pt>
          <cx:pt idx="636">15521</cx:pt>
          <cx:pt idx="637">21394</cx:pt>
          <cx:pt idx="638">21394</cx:pt>
          <cx:pt idx="639">21394</cx:pt>
          <cx:pt idx="640">21394</cx:pt>
          <cx:pt idx="641">21394</cx:pt>
          <cx:pt idx="642">21394</cx:pt>
          <cx:pt idx="643">21908</cx:pt>
          <cx:pt idx="644">21908</cx:pt>
          <cx:pt idx="645">21908</cx:pt>
          <cx:pt idx="646">21908</cx:pt>
          <cx:pt idx="647">21908</cx:pt>
          <cx:pt idx="648">9027</cx:pt>
          <cx:pt idx="649">9027</cx:pt>
          <cx:pt idx="650">9027</cx:pt>
          <cx:pt idx="651">9027</cx:pt>
          <cx:pt idx="652">9027</cx:pt>
          <cx:pt idx="653">9027</cx:pt>
          <cx:pt idx="654">12001</cx:pt>
          <cx:pt idx="655">12001</cx:pt>
          <cx:pt idx="656">12001</cx:pt>
          <cx:pt idx="657">12001</cx:pt>
          <cx:pt idx="658">12001</cx:pt>
          <cx:pt idx="659">12001</cx:pt>
          <cx:pt idx="660">34718</cx:pt>
          <cx:pt idx="661">34718</cx:pt>
          <cx:pt idx="662">34718</cx:pt>
          <cx:pt idx="663">34718</cx:pt>
          <cx:pt idx="664">34718</cx:pt>
          <cx:pt idx="665">28881</cx:pt>
          <cx:pt idx="666">28881</cx:pt>
          <cx:pt idx="667">28881</cx:pt>
          <cx:pt idx="668">28881</cx:pt>
          <cx:pt idx="669">28881</cx:pt>
          <cx:pt idx="670">28881</cx:pt>
          <cx:pt idx="671">25674</cx:pt>
          <cx:pt idx="672">25674</cx:pt>
          <cx:pt idx="673">25674</cx:pt>
          <cx:pt idx="674">25674</cx:pt>
          <cx:pt idx="675">25674</cx:pt>
          <cx:pt idx="676">25674</cx:pt>
          <cx:pt idx="677">25674</cx:pt>
          <cx:pt idx="678">25674</cx:pt>
          <cx:pt idx="679">25674</cx:pt>
          <cx:pt idx="680">25674</cx:pt>
          <cx:pt idx="681">25674</cx:pt>
          <cx:pt idx="682">15489</cx:pt>
          <cx:pt idx="683">15489</cx:pt>
          <cx:pt idx="684">15489</cx:pt>
          <cx:pt idx="685">15489</cx:pt>
          <cx:pt idx="686">15489</cx:pt>
          <cx:pt idx="687">15489</cx:pt>
          <cx:pt idx="688">34938</cx:pt>
          <cx:pt idx="689">34938</cx:pt>
          <cx:pt idx="690">34938</cx:pt>
          <cx:pt idx="691">34938</cx:pt>
          <cx:pt idx="692">34938</cx:pt>
          <cx:pt idx="693">8747</cx:pt>
          <cx:pt idx="694">8747</cx:pt>
          <cx:pt idx="695">8747</cx:pt>
          <cx:pt idx="696">8747</cx:pt>
          <cx:pt idx="697">8747</cx:pt>
          <cx:pt idx="698">8747</cx:pt>
          <cx:pt idx="699">28251</cx:pt>
          <cx:pt idx="700">28251</cx:pt>
          <cx:pt idx="701">28251</cx:pt>
          <cx:pt idx="702">28251</cx:pt>
          <cx:pt idx="703">28251</cx:pt>
          <cx:pt idx="704">28251</cx:pt>
          <cx:pt idx="705">28251</cx:pt>
          <cx:pt idx="706">28251</cx:pt>
          <cx:pt idx="707">28251</cx:pt>
          <cx:pt idx="708">20925</cx:pt>
          <cx:pt idx="709">20925</cx:pt>
          <cx:pt idx="710">20925</cx:pt>
          <cx:pt idx="711">20925</cx:pt>
          <cx:pt idx="712">20925</cx:pt>
          <cx:pt idx="713">26583</cx:pt>
          <cx:pt idx="714">26583</cx:pt>
          <cx:pt idx="715">26583</cx:pt>
          <cx:pt idx="716">26583</cx:pt>
          <cx:pt idx="717">26583</cx:pt>
          <cx:pt idx="718">26583</cx:pt>
          <cx:pt idx="719">26583</cx:pt>
          <cx:pt idx="720">26583</cx:pt>
          <cx:pt idx="721">26583</cx:pt>
          <cx:pt idx="722">26583</cx:pt>
          <cx:pt idx="723">26583</cx:pt>
          <cx:pt idx="724">7326</cx:pt>
          <cx:pt idx="725">7326</cx:pt>
          <cx:pt idx="726">7326</cx:pt>
          <cx:pt idx="727">7326</cx:pt>
          <cx:pt idx="728">7326</cx:pt>
          <cx:pt idx="729">22193</cx:pt>
          <cx:pt idx="730">22193</cx:pt>
          <cx:pt idx="731">22193</cx:pt>
          <cx:pt idx="732">22193</cx:pt>
          <cx:pt idx="733">22193</cx:pt>
          <cx:pt idx="734">20541</cx:pt>
          <cx:pt idx="735">20541</cx:pt>
          <cx:pt idx="736">20541</cx:pt>
          <cx:pt idx="737">20541</cx:pt>
          <cx:pt idx="738">20541</cx:pt>
          <cx:pt idx="739">36429</cx:pt>
          <cx:pt idx="740">36429</cx:pt>
          <cx:pt idx="741">36429</cx:pt>
          <cx:pt idx="742">36429</cx:pt>
          <cx:pt idx="743">36429</cx:pt>
          <cx:pt idx="744">36429</cx:pt>
          <cx:pt idx="745">36429</cx:pt>
          <cx:pt idx="746">36429</cx:pt>
          <cx:pt idx="747">36429</cx:pt>
          <cx:pt idx="748">36429</cx:pt>
          <cx:pt idx="749">36429</cx:pt>
          <cx:pt idx="750">36429</cx:pt>
          <cx:pt idx="751">12551</cx:pt>
          <cx:pt idx="752">12551</cx:pt>
          <cx:pt idx="753">12551</cx:pt>
          <cx:pt idx="754">12551</cx:pt>
          <cx:pt idx="755">12551</cx:pt>
          <cx:pt idx="756">12551</cx:pt>
          <cx:pt idx="757">12551</cx:pt>
          <cx:pt idx="758">12551</cx:pt>
          <cx:pt idx="759">12551</cx:pt>
          <cx:pt idx="760">12551</cx:pt>
          <cx:pt idx="761">12551</cx:pt>
          <cx:pt idx="762">31331</cx:pt>
          <cx:pt idx="763">31331</cx:pt>
          <cx:pt idx="764">31331</cx:pt>
          <cx:pt idx="765">31331</cx:pt>
          <cx:pt idx="766">31331</cx:pt>
          <cx:pt idx="767">31331</cx:pt>
          <cx:pt idx="768">31331</cx:pt>
          <cx:pt idx="769">31331</cx:pt>
          <cx:pt idx="770">31331</cx:pt>
          <cx:pt idx="771">31331</cx:pt>
          <cx:pt idx="772">31331</cx:pt>
          <cx:pt idx="773">31331</cx:pt>
          <cx:pt idx="774">6178</cx:pt>
          <cx:pt idx="775">6178</cx:pt>
          <cx:pt idx="776">6178</cx:pt>
          <cx:pt idx="777">6178</cx:pt>
          <cx:pt idx="778">6178</cx:pt>
          <cx:pt idx="779">2218</cx:pt>
          <cx:pt idx="780">2218</cx:pt>
          <cx:pt idx="781">2218</cx:pt>
          <cx:pt idx="782">2218</cx:pt>
          <cx:pt idx="783">2218</cx:pt>
          <cx:pt idx="784">35565</cx:pt>
          <cx:pt idx="785">35565</cx:pt>
          <cx:pt idx="786">35565</cx:pt>
          <cx:pt idx="787">35565</cx:pt>
          <cx:pt idx="788">35565</cx:pt>
          <cx:pt idx="789">35565</cx:pt>
          <cx:pt idx="790">23505</cx:pt>
          <cx:pt idx="791">23505</cx:pt>
          <cx:pt idx="792">23505</cx:pt>
          <cx:pt idx="793">23505</cx:pt>
          <cx:pt idx="794">23505</cx:pt>
          <cx:pt idx="795">23505</cx:pt>
          <cx:pt idx="796">23505</cx:pt>
          <cx:pt idx="797">23505</cx:pt>
          <cx:pt idx="798">23505</cx:pt>
          <cx:pt idx="799">23505</cx:pt>
          <cx:pt idx="800">23505</cx:pt>
          <cx:pt idx="801">8338</cx:pt>
          <cx:pt idx="802">8338</cx:pt>
          <cx:pt idx="803">8338</cx:pt>
          <cx:pt idx="804">8338</cx:pt>
          <cx:pt idx="805">8338</cx:pt>
          <cx:pt idx="806">8338</cx:pt>
          <cx:pt idx="807">6671</cx:pt>
          <cx:pt idx="808">6671</cx:pt>
          <cx:pt idx="809">6671</cx:pt>
          <cx:pt idx="810">6671</cx:pt>
          <cx:pt idx="811">6671</cx:pt>
          <cx:pt idx="812">37032</cx:pt>
          <cx:pt idx="813">37032</cx:pt>
          <cx:pt idx="814">37032</cx:pt>
          <cx:pt idx="815">37032</cx:pt>
          <cx:pt idx="816">37032</cx:pt>
          <cx:pt idx="817">37032</cx:pt>
          <cx:pt idx="818">37032</cx:pt>
          <cx:pt idx="819">37032</cx:pt>
          <cx:pt idx="820">39256</cx:pt>
          <cx:pt idx="821">39256</cx:pt>
          <cx:pt idx="822">39256</cx:pt>
          <cx:pt idx="823">39256</cx:pt>
          <cx:pt idx="824">39256</cx:pt>
          <cx:pt idx="825">10221</cx:pt>
          <cx:pt idx="826">10221</cx:pt>
          <cx:pt idx="827">10221</cx:pt>
          <cx:pt idx="828">20040</cx:pt>
          <cx:pt idx="829">20040</cx:pt>
          <cx:pt idx="830">20040</cx:pt>
          <cx:pt idx="831">20040</cx:pt>
          <cx:pt idx="832">20040</cx:pt>
          <cx:pt idx="833">44501</cx:pt>
          <cx:pt idx="834">44501</cx:pt>
          <cx:pt idx="835">44501</cx:pt>
          <cx:pt idx="836">44501</cx:pt>
          <cx:pt idx="837">44501</cx:pt>
          <cx:pt idx="838">44501</cx:pt>
          <cx:pt idx="839">26389</cx:pt>
          <cx:pt idx="840">26389</cx:pt>
          <cx:pt idx="841">26389</cx:pt>
          <cx:pt idx="842">26389</cx:pt>
          <cx:pt idx="843">26389</cx:pt>
          <cx:pt idx="844">26389</cx:pt>
          <cx:pt idx="845">10441</cx:pt>
          <cx:pt idx="846">10441</cx:pt>
          <cx:pt idx="847">10441</cx:pt>
          <cx:pt idx="848">9586</cx:pt>
          <cx:pt idx="849">9586</cx:pt>
          <cx:pt idx="850">9586</cx:pt>
          <cx:pt idx="851">9586</cx:pt>
          <cx:pt idx="852">9586</cx:pt>
          <cx:pt idx="853">9586</cx:pt>
          <cx:pt idx="854">9586</cx:pt>
          <cx:pt idx="855">9586</cx:pt>
          <cx:pt idx="856">8176</cx:pt>
          <cx:pt idx="857">8176</cx:pt>
          <cx:pt idx="858">8176</cx:pt>
          <cx:pt idx="859">8176</cx:pt>
          <cx:pt idx="860">8176</cx:pt>
          <cx:pt idx="861">31891</cx:pt>
          <cx:pt idx="862">31891</cx:pt>
          <cx:pt idx="863">31891</cx:pt>
          <cx:pt idx="864">31891</cx:pt>
          <cx:pt idx="865">31891</cx:pt>
          <cx:pt idx="866">20626</cx:pt>
          <cx:pt idx="867">20626</cx:pt>
          <cx:pt idx="868">20626</cx:pt>
          <cx:pt idx="869">20626</cx:pt>
          <cx:pt idx="870">20626</cx:pt>
          <cx:pt idx="871">15668</cx:pt>
          <cx:pt idx="872">15668</cx:pt>
          <cx:pt idx="873">15668</cx:pt>
          <cx:pt idx="874">15668</cx:pt>
          <cx:pt idx="875">15668</cx:pt>
          <cx:pt idx="876">42503</cx:pt>
          <cx:pt idx="877">42503</cx:pt>
          <cx:pt idx="878">42503</cx:pt>
          <cx:pt idx="879">42503</cx:pt>
          <cx:pt idx="880">42503</cx:pt>
          <cx:pt idx="881">42503</cx:pt>
          <cx:pt idx="882">29743</cx:pt>
          <cx:pt idx="883">29743</cx:pt>
          <cx:pt idx="884">29743</cx:pt>
          <cx:pt idx="885">14260</cx:pt>
          <cx:pt idx="886">14260</cx:pt>
          <cx:pt idx="887">14260</cx:pt>
          <cx:pt idx="888">14260</cx:pt>
          <cx:pt idx="889">14260</cx:pt>
          <cx:pt idx="890">14260</cx:pt>
          <cx:pt idx="891">44750</cx:pt>
          <cx:pt idx="892">44750</cx:pt>
          <cx:pt idx="893">44750</cx:pt>
          <cx:pt idx="894">44750</cx:pt>
          <cx:pt idx="895">44750</cx:pt>
          <cx:pt idx="896">44750</cx:pt>
          <cx:pt idx="897">44750</cx:pt>
          <cx:pt idx="898">44750</cx:pt>
          <cx:pt idx="899">44750</cx:pt>
          <cx:pt idx="900">44750</cx:pt>
          <cx:pt idx="901">44750</cx:pt>
          <cx:pt idx="902">9990</cx:pt>
          <cx:pt idx="903">9990</cx:pt>
          <cx:pt idx="904">9990</cx:pt>
          <cx:pt idx="905">9990</cx:pt>
          <cx:pt idx="906">9990</cx:pt>
          <cx:pt idx="907">32166</cx:pt>
          <cx:pt idx="908">32166</cx:pt>
          <cx:pt idx="909">32166</cx:pt>
          <cx:pt idx="910">32166</cx:pt>
          <cx:pt idx="911">32166</cx:pt>
          <cx:pt idx="912">32166</cx:pt>
          <cx:pt idx="913">32166</cx:pt>
          <cx:pt idx="914">11512</cx:pt>
          <cx:pt idx="915">11512</cx:pt>
          <cx:pt idx="916">11512</cx:pt>
          <cx:pt idx="917">11512</cx:pt>
          <cx:pt idx="918">11512</cx:pt>
          <cx:pt idx="919">11512</cx:pt>
          <cx:pt idx="920">21222</cx:pt>
          <cx:pt idx="921">21222</cx:pt>
          <cx:pt idx="922">21222</cx:pt>
          <cx:pt idx="923">21222</cx:pt>
          <cx:pt idx="924">21222</cx:pt>
          <cx:pt idx="925">21222</cx:pt>
          <cx:pt idx="926">21222</cx:pt>
          <cx:pt idx="927">21222</cx:pt>
          <cx:pt idx="928">21222</cx:pt>
          <cx:pt idx="929">21222</cx:pt>
          <cx:pt idx="930">21222</cx:pt>
          <cx:pt idx="931">21222</cx:pt>
          <cx:pt idx="932">36299</cx:pt>
          <cx:pt idx="933">36299</cx:pt>
          <cx:pt idx="934">36299</cx:pt>
          <cx:pt idx="935">36299</cx:pt>
          <cx:pt idx="936">36299</cx:pt>
          <cx:pt idx="937">36299</cx:pt>
          <cx:pt idx="938">22616</cx:pt>
          <cx:pt idx="939">22616</cx:pt>
          <cx:pt idx="940">22616</cx:pt>
          <cx:pt idx="941">22616</cx:pt>
          <cx:pt idx="942">22616</cx:pt>
          <cx:pt idx="943">23144</cx:pt>
          <cx:pt idx="944">23144</cx:pt>
          <cx:pt idx="945">23144</cx:pt>
          <cx:pt idx="946">23144</cx:pt>
          <cx:pt idx="947">23144</cx:pt>
          <cx:pt idx="948">23144</cx:pt>
          <cx:pt idx="949">23144</cx:pt>
          <cx:pt idx="950">23144</cx:pt>
          <cx:pt idx="951">23144</cx:pt>
          <cx:pt idx="952">23144</cx:pt>
          <cx:pt idx="953">23144</cx:pt>
          <cx:pt idx="954">17200</cx:pt>
          <cx:pt idx="955">17200</cx:pt>
          <cx:pt idx="956">17200</cx:pt>
          <cx:pt idx="957">17200</cx:pt>
          <cx:pt idx="958">17200</cx:pt>
          <cx:pt idx="959">17200</cx:pt>
          <cx:pt idx="960">17200</cx:pt>
          <cx:pt idx="961">17200</cx:pt>
          <cx:pt idx="962">17200</cx:pt>
          <cx:pt idx="963">17200</cx:pt>
          <cx:pt idx="964">17200</cx:pt>
          <cx:pt idx="965">26467</cx:pt>
          <cx:pt idx="966">26467</cx:pt>
          <cx:pt idx="967">26467</cx:pt>
          <cx:pt idx="968">26467</cx:pt>
          <cx:pt idx="969">26467</cx:pt>
          <cx:pt idx="970">26467</cx:pt>
          <cx:pt idx="971">26467</cx:pt>
          <cx:pt idx="972">26467</cx:pt>
          <cx:pt idx="973">26467</cx:pt>
          <cx:pt idx="974">26467</cx:pt>
          <cx:pt idx="975">27526</cx:pt>
          <cx:pt idx="976">27526</cx:pt>
          <cx:pt idx="977">27526</cx:pt>
          <cx:pt idx="978">27526</cx:pt>
          <cx:pt idx="979">27526</cx:pt>
          <cx:pt idx="980">27526</cx:pt>
          <cx:pt idx="981">27526</cx:pt>
          <cx:pt idx="982">11623</cx:pt>
          <cx:pt idx="983">11623</cx:pt>
          <cx:pt idx="984">11623</cx:pt>
          <cx:pt idx="985">11623</cx:pt>
          <cx:pt idx="986">11964</cx:pt>
          <cx:pt idx="987">11964</cx:pt>
          <cx:pt idx="988">11964</cx:pt>
          <cx:pt idx="989">11964</cx:pt>
          <cx:pt idx="990">11964</cx:pt>
          <cx:pt idx="991">23311</cx:pt>
          <cx:pt idx="992">23311</cx:pt>
          <cx:pt idx="993">23311</cx:pt>
          <cx:pt idx="994">23311</cx:pt>
          <cx:pt idx="995">23311</cx:pt>
          <cx:pt idx="996">23311</cx:pt>
          <cx:pt idx="997">23280</cx:pt>
          <cx:pt idx="998">23280</cx:pt>
          <cx:pt idx="999">23280</cx:pt>
          <cx:pt idx="1000">23280</cx:pt>
          <cx:pt idx="1001">23280</cx:pt>
          <cx:pt idx="1002">23280</cx:pt>
          <cx:pt idx="1003">27862</cx:pt>
          <cx:pt idx="1004">27862</cx:pt>
          <cx:pt idx="1005">27862</cx:pt>
          <cx:pt idx="1006">27862</cx:pt>
          <cx:pt idx="1007">27862</cx:pt>
          <cx:pt idx="1008">11628</cx:pt>
          <cx:pt idx="1009">11628</cx:pt>
          <cx:pt idx="1010">11628</cx:pt>
          <cx:pt idx="1011">11628</cx:pt>
          <cx:pt idx="1012">47491</cx:pt>
          <cx:pt idx="1013">47491</cx:pt>
          <cx:pt idx="1014">47491</cx:pt>
          <cx:pt idx="1015">47491</cx:pt>
          <cx:pt idx="1016">30779</cx:pt>
          <cx:pt idx="1017">30779</cx:pt>
          <cx:pt idx="1018">30779</cx:pt>
          <cx:pt idx="1019">30779</cx:pt>
          <cx:pt idx="1020">30779</cx:pt>
          <cx:pt idx="1021">30779</cx:pt>
          <cx:pt idx="1022">30779</cx:pt>
          <cx:pt idx="1023">30779</cx:pt>
          <cx:pt idx="1024">30779</cx:pt>
          <cx:pt idx="1025">30779</cx:pt>
          <cx:pt idx="1026">30779</cx:pt>
          <cx:pt idx="1027">30779</cx:pt>
          <cx:pt idx="1028">9248</cx:pt>
          <cx:pt idx="1029">9248</cx:pt>
          <cx:pt idx="1030">9248</cx:pt>
          <cx:pt idx="1031">9248</cx:pt>
          <cx:pt idx="1032">9248</cx:pt>
          <cx:pt idx="1033">29787</cx:pt>
          <cx:pt idx="1034">29787</cx:pt>
          <cx:pt idx="1035">29787</cx:pt>
          <cx:pt idx="1036">29787</cx:pt>
          <cx:pt idx="1037">29787</cx:pt>
          <cx:pt idx="1038">25295</cx:pt>
          <cx:pt idx="1039">25295</cx:pt>
          <cx:pt idx="1040">25295</cx:pt>
          <cx:pt idx="1041">25295</cx:pt>
          <cx:pt idx="1042">25295</cx:pt>
          <cx:pt idx="1043">25295</cx:pt>
          <cx:pt idx="1044">25295</cx:pt>
          <cx:pt idx="1045">25295</cx:pt>
          <cx:pt idx="1046">25295</cx:pt>
          <cx:pt idx="1047">25295</cx:pt>
          <cx:pt idx="1048">25295</cx:pt>
          <cx:pt idx="1049">25295</cx:pt>
          <cx:pt idx="1050">127431</cx:pt>
          <cx:pt idx="1051">127431</cx:pt>
          <cx:pt idx="1052">127431</cx:pt>
          <cx:pt idx="1053">25266</cx:pt>
          <cx:pt idx="1054">25266</cx:pt>
          <cx:pt idx="1055">25266</cx:pt>
          <cx:pt idx="1056">25266</cx:pt>
          <cx:pt idx="1057">25266</cx:pt>
          <cx:pt idx="1058">25266</cx:pt>
          <cx:pt idx="1059">25266</cx:pt>
          <cx:pt idx="1060">25266</cx:pt>
          <cx:pt idx="1061">25266</cx:pt>
          <cx:pt idx="1062">25266</cx:pt>
          <cx:pt idx="1063">25266</cx:pt>
          <cx:pt idx="1064">25266</cx:pt>
          <cx:pt idx="1065">22064</cx:pt>
          <cx:pt idx="1066">22064</cx:pt>
          <cx:pt idx="1067">22064</cx:pt>
          <cx:pt idx="1068">12938</cx:pt>
          <cx:pt idx="1069">12938</cx:pt>
          <cx:pt idx="1070">12938</cx:pt>
          <cx:pt idx="1071">12938</cx:pt>
          <cx:pt idx="1072">12938</cx:pt>
          <cx:pt idx="1073">15920</cx:pt>
          <cx:pt idx="1074">15920</cx:pt>
          <cx:pt idx="1075">15920</cx:pt>
          <cx:pt idx="1076">15920</cx:pt>
          <cx:pt idx="1077">15920</cx:pt>
          <cx:pt idx="1078">9454</cx:pt>
          <cx:pt idx="1079">9454</cx:pt>
          <cx:pt idx="1080">9454</cx:pt>
          <cx:pt idx="1081">9454</cx:pt>
          <cx:pt idx="1082">9454</cx:pt>
          <cx:pt idx="1083">20174</cx:pt>
          <cx:pt idx="1084">20174</cx:pt>
          <cx:pt idx="1085">20174</cx:pt>
          <cx:pt idx="1086">20174</cx:pt>
          <cx:pt idx="1087">20174</cx:pt>
          <cx:pt idx="1088">38309</cx:pt>
          <cx:pt idx="1089">38309</cx:pt>
          <cx:pt idx="1090">38309</cx:pt>
          <cx:pt idx="1091">38309</cx:pt>
          <cx:pt idx="1092">38309</cx:pt>
          <cx:pt idx="1093">10901</cx:pt>
          <cx:pt idx="1094">10901</cx:pt>
          <cx:pt idx="1095">10901</cx:pt>
          <cx:pt idx="1096">10901</cx:pt>
          <cx:pt idx="1097">62468</cx:pt>
          <cx:pt idx="1098">62468</cx:pt>
          <cx:pt idx="1099">62468</cx:pt>
          <cx:pt idx="1100">62468</cx:pt>
          <cx:pt idx="1101">62468</cx:pt>
          <cx:pt idx="1102">29991</cx:pt>
          <cx:pt idx="1103">29991</cx:pt>
          <cx:pt idx="1104">29991</cx:pt>
          <cx:pt idx="1105">29991</cx:pt>
          <cx:pt idx="1106">29991</cx:pt>
          <cx:pt idx="1107">20580</cx:pt>
          <cx:pt idx="1108">20580</cx:pt>
          <cx:pt idx="1109">20580</cx:pt>
          <cx:pt idx="1110">20580</cx:pt>
          <cx:pt idx="1111">20580</cx:pt>
          <cx:pt idx="1112">20580</cx:pt>
          <cx:pt idx="1113">19262</cx:pt>
          <cx:pt idx="1114">19262</cx:pt>
          <cx:pt idx="1115">19262</cx:pt>
          <cx:pt idx="1116">19262</cx:pt>
          <cx:pt idx="1117">19262</cx:pt>
          <cx:pt idx="1118">83236</cx:pt>
          <cx:pt idx="1119">83236</cx:pt>
          <cx:pt idx="1120">83236</cx:pt>
          <cx:pt idx="1121">83236</cx:pt>
          <cx:pt idx="1122">83236</cx:pt>
          <cx:pt idx="1123">83236</cx:pt>
          <cx:pt idx="1124">13216</cx:pt>
          <cx:pt idx="1125">13216</cx:pt>
          <cx:pt idx="1126">13216</cx:pt>
          <cx:pt idx="1127">13216</cx:pt>
          <cx:pt idx="1128">13216</cx:pt>
          <cx:pt idx="1129">9336</cx:pt>
          <cx:pt idx="1130">9336</cx:pt>
          <cx:pt idx="1131">9336</cx:pt>
          <cx:pt idx="1132">15408</cx:pt>
          <cx:pt idx="1133">15408</cx:pt>
          <cx:pt idx="1134">15408</cx:pt>
          <cx:pt idx="1135">15408</cx:pt>
          <cx:pt idx="1136">15408</cx:pt>
          <cx:pt idx="1137">24570</cx:pt>
          <cx:pt idx="1138">24570</cx:pt>
          <cx:pt idx="1139">24570</cx:pt>
          <cx:pt idx="1140">24570</cx:pt>
          <cx:pt idx="1141">24570</cx:pt>
          <cx:pt idx="1142">24570</cx:pt>
          <cx:pt idx="1143">18815</cx:pt>
          <cx:pt idx="1144">18815</cx:pt>
          <cx:pt idx="1145">18815</cx:pt>
          <cx:pt idx="1146">18815</cx:pt>
          <cx:pt idx="1147">18815</cx:pt>
          <cx:pt idx="1148">18815</cx:pt>
          <cx:pt idx="1149">23895</cx:pt>
          <cx:pt idx="1150">23895</cx:pt>
          <cx:pt idx="1151">23895</cx:pt>
          <cx:pt idx="1152">23895</cx:pt>
          <cx:pt idx="1153">23895</cx:pt>
          <cx:pt idx="1154">23895</cx:pt>
          <cx:pt idx="1155">23895</cx:pt>
          <cx:pt idx="1156">23895</cx:pt>
          <cx:pt idx="1157">27703</cx:pt>
          <cx:pt idx="1158">27703</cx:pt>
          <cx:pt idx="1159">27703</cx:pt>
          <cx:pt idx="1160">27703</cx:pt>
          <cx:pt idx="1161">27703</cx:pt>
          <cx:pt idx="1162">26576</cx:pt>
          <cx:pt idx="1163">24556</cx:pt>
          <cx:pt idx="1164">24556</cx:pt>
          <cx:pt idx="1165">24556</cx:pt>
          <cx:pt idx="1166">24556</cx:pt>
          <cx:pt idx="1167">24556</cx:pt>
          <cx:pt idx="1168">24556</cx:pt>
          <cx:pt idx="1169">51351</cx:pt>
          <cx:pt idx="1170">51351</cx:pt>
          <cx:pt idx="1171">51351</cx:pt>
          <cx:pt idx="1172">31861</cx:pt>
          <cx:pt idx="1173">31861</cx:pt>
          <cx:pt idx="1174">31861</cx:pt>
          <cx:pt idx="1175">31861</cx:pt>
          <cx:pt idx="1176">31861</cx:pt>
          <cx:pt idx="1177">25028</cx:pt>
          <cx:pt idx="1178">25028</cx:pt>
          <cx:pt idx="1179">25028</cx:pt>
          <cx:pt idx="1180">25028</cx:pt>
          <cx:pt idx="1181">25028</cx:pt>
          <cx:pt idx="1182">25028</cx:pt>
          <cx:pt idx="1183">14992</cx:pt>
          <cx:pt idx="1184">14992</cx:pt>
          <cx:pt idx="1185">14992</cx:pt>
          <cx:pt idx="1186">14992</cx:pt>
          <cx:pt idx="1187">14992</cx:pt>
          <cx:pt idx="1188">30144</cx:pt>
          <cx:pt idx="1189">30144</cx:pt>
          <cx:pt idx="1190">30144</cx:pt>
          <cx:pt idx="1191">30144</cx:pt>
          <cx:pt idx="1192">30144</cx:pt>
          <cx:pt idx="1193">30144</cx:pt>
          <cx:pt idx="1194">30144</cx:pt>
          <cx:pt idx="1195">30144</cx:pt>
          <cx:pt idx="1196">30144</cx:pt>
          <cx:pt idx="1197">30144</cx:pt>
          <cx:pt idx="1198">30144</cx:pt>
          <cx:pt idx="1199">30144</cx:pt>
          <cx:pt idx="1200">27545</cx:pt>
          <cx:pt idx="1201">27545</cx:pt>
          <cx:pt idx="1202">27545</cx:pt>
          <cx:pt idx="1203">27545</cx:pt>
          <cx:pt idx="1204">27545</cx:pt>
          <cx:pt idx="1205">27545</cx:pt>
          <cx:pt idx="1206">27545</cx:pt>
          <cx:pt idx="1207">27545</cx:pt>
          <cx:pt idx="1208">27545</cx:pt>
          <cx:pt idx="1209">27545</cx:pt>
          <cx:pt idx="1210">27545</cx:pt>
          <cx:pt idx="1211">29987</cx:pt>
          <cx:pt idx="1212">29987</cx:pt>
          <cx:pt idx="1213">29987</cx:pt>
          <cx:pt idx="1214">29987</cx:pt>
          <cx:pt idx="1215">29987</cx:pt>
          <cx:pt idx="1216">29987</cx:pt>
          <cx:pt idx="1217">50882</cx:pt>
          <cx:pt idx="1218">50882</cx:pt>
          <cx:pt idx="1219">50882</cx:pt>
          <cx:pt idx="1220">50882</cx:pt>
          <cx:pt idx="1221">50882</cx:pt>
          <cx:pt idx="1222">50882</cx:pt>
          <cx:pt idx="1223">32474</cx:pt>
          <cx:pt idx="1224">32474</cx:pt>
          <cx:pt idx="1225">32474</cx:pt>
          <cx:pt idx="1226">32474</cx:pt>
          <cx:pt idx="1227">32474</cx:pt>
          <cx:pt idx="1228">32474</cx:pt>
          <cx:pt idx="1229">32474</cx:pt>
          <cx:pt idx="1230">32474</cx:pt>
          <cx:pt idx="1231">12646</cx:pt>
          <cx:pt idx="1232">12646</cx:pt>
          <cx:pt idx="1233">12646</cx:pt>
          <cx:pt idx="1234">37917</cx:pt>
          <cx:pt idx="1235">37917</cx:pt>
          <cx:pt idx="1236">37917</cx:pt>
          <cx:pt idx="1237">37917</cx:pt>
          <cx:pt idx="1238">37917</cx:pt>
          <cx:pt idx="1239">25779</cx:pt>
          <cx:pt idx="1240">25779</cx:pt>
          <cx:pt idx="1241">25779</cx:pt>
          <cx:pt idx="1242">17755</cx:pt>
          <cx:pt idx="1243">17755</cx:pt>
          <cx:pt idx="1244">17755</cx:pt>
          <cx:pt idx="1245">17755</cx:pt>
          <cx:pt idx="1246">17755</cx:pt>
          <cx:pt idx="1247">17755</cx:pt>
          <cx:pt idx="1248">6631</cx:pt>
          <cx:pt idx="1249">6631</cx:pt>
          <cx:pt idx="1250">6631</cx:pt>
          <cx:pt idx="1251">6631</cx:pt>
          <cx:pt idx="1252">6631</cx:pt>
          <cx:pt idx="1253">10930</cx:pt>
          <cx:pt idx="1254">10930</cx:pt>
          <cx:pt idx="1255">10930</cx:pt>
          <cx:pt idx="1256">10930</cx:pt>
          <cx:pt idx="1257">10930</cx:pt>
          <cx:pt idx="1258">25294</cx:pt>
          <cx:pt idx="1259">25294</cx:pt>
          <cx:pt idx="1260">25294</cx:pt>
          <cx:pt idx="1261">25294</cx:pt>
          <cx:pt idx="1262">25294</cx:pt>
          <cx:pt idx="1263">18209</cx:pt>
          <cx:pt idx="1264">18209</cx:pt>
          <cx:pt idx="1265">18209</cx:pt>
          <cx:pt idx="1266">28327</cx:pt>
          <cx:pt idx="1267">28327</cx:pt>
          <cx:pt idx="1268">28327</cx:pt>
          <cx:pt idx="1269">28327</cx:pt>
          <cx:pt idx="1270">28327</cx:pt>
          <cx:pt idx="1271">20713</cx:pt>
          <cx:pt idx="1272">20713</cx:pt>
          <cx:pt idx="1273">20713</cx:pt>
          <cx:pt idx="1274">36108</cx:pt>
          <cx:pt idx="1275">36108</cx:pt>
          <cx:pt idx="1276">36108</cx:pt>
          <cx:pt idx="1277">24774</cx:pt>
          <cx:pt idx="1278">24774</cx:pt>
          <cx:pt idx="1279">24774</cx:pt>
          <cx:pt idx="1280">24774</cx:pt>
          <cx:pt idx="1281">15064</cx:pt>
          <cx:pt idx="1282">15064</cx:pt>
          <cx:pt idx="1283">15064</cx:pt>
          <cx:pt idx="1284">12062</cx:pt>
          <cx:pt idx="1285">12062</cx:pt>
          <cx:pt idx="1286">12062</cx:pt>
          <cx:pt idx="1287">12062</cx:pt>
          <cx:pt idx="1288">12062</cx:pt>
          <cx:pt idx="1289">12062</cx:pt>
          <cx:pt idx="1290">34651</cx:pt>
          <cx:pt idx="1291">34651</cx:pt>
          <cx:pt idx="1292">34651</cx:pt>
          <cx:pt idx="1293">34651</cx:pt>
          <cx:pt idx="1294">34651</cx:pt>
          <cx:pt idx="1295">34651</cx:pt>
          <cx:pt idx="1296">34651</cx:pt>
          <cx:pt idx="1297">23122</cx:pt>
          <cx:pt idx="1298">23122</cx:pt>
          <cx:pt idx="1299">23122</cx:pt>
          <cx:pt idx="1300">24313</cx:pt>
          <cx:pt idx="1301">24313</cx:pt>
          <cx:pt idx="1302">24313</cx:pt>
          <cx:pt idx="1303">24313</cx:pt>
          <cx:pt idx="1304">24313</cx:pt>
          <cx:pt idx="1305">47508</cx:pt>
          <cx:pt idx="1306">47508</cx:pt>
          <cx:pt idx="1307">47508</cx:pt>
          <cx:pt idx="1308">26640</cx:pt>
          <cx:pt idx="1309">26640</cx:pt>
          <cx:pt idx="1310">26640</cx:pt>
          <cx:pt idx="1311">66198</cx:pt>
          <cx:pt idx="1312">66198</cx:pt>
          <cx:pt idx="1313">66198</cx:pt>
          <cx:pt idx="1314">66198</cx:pt>
          <cx:pt idx="1315">66198</cx:pt>
          <cx:pt idx="1316">66198</cx:pt>
          <cx:pt idx="1317">66198</cx:pt>
          <cx:pt idx="1318">66198</cx:pt>
          <cx:pt idx="1319">66198</cx:pt>
          <cx:pt idx="1320">66198</cx:pt>
          <cx:pt idx="1321">66198</cx:pt>
          <cx:pt idx="1322">66198</cx:pt>
          <cx:pt idx="1323">39655</cx:pt>
          <cx:pt idx="1324">39655</cx:pt>
          <cx:pt idx="1325">39655</cx:pt>
          <cx:pt idx="1326">39655</cx:pt>
          <cx:pt idx="1327">39655</cx:pt>
          <cx:pt idx="1328">49427</cx:pt>
          <cx:pt idx="1329">49427</cx:pt>
          <cx:pt idx="1330">49427</cx:pt>
          <cx:pt idx="1331">49427</cx:pt>
          <cx:pt idx="1332">49427</cx:pt>
          <cx:pt idx="1333">7774</cx:pt>
          <cx:pt idx="1334">7774</cx:pt>
          <cx:pt idx="1335">7774</cx:pt>
          <cx:pt idx="1336">7774</cx:pt>
          <cx:pt idx="1337">7774</cx:pt>
          <cx:pt idx="1338">7774</cx:pt>
          <cx:pt idx="1339">7774</cx:pt>
          <cx:pt idx="1340">7774</cx:pt>
          <cx:pt idx="1341">7774</cx:pt>
          <cx:pt idx="1342">7774</cx:pt>
          <cx:pt idx="1343">7774</cx:pt>
          <cx:pt idx="1344">7774</cx:pt>
          <cx:pt idx="1345">23823</cx:pt>
          <cx:pt idx="1346">23823</cx:pt>
          <cx:pt idx="1347">23823</cx:pt>
          <cx:pt idx="1348">23823</cx:pt>
          <cx:pt idx="1349">23823</cx:pt>
          <cx:pt idx="1350">23823</cx:pt>
          <cx:pt idx="1351">23823</cx:pt>
          <cx:pt idx="1352">23823</cx:pt>
          <cx:pt idx="1353">23823</cx:pt>
          <cx:pt idx="1354">23823</cx:pt>
          <cx:pt idx="1355">23823</cx:pt>
          <cx:pt idx="1356">9390</cx:pt>
          <cx:pt idx="1357">9390</cx:pt>
          <cx:pt idx="1358">9390</cx:pt>
          <cx:pt idx="1359">9390</cx:pt>
          <cx:pt idx="1360">9390</cx:pt>
          <cx:pt idx="1361">9390</cx:pt>
          <cx:pt idx="1362">9390</cx:pt>
          <cx:pt idx="1363">9390</cx:pt>
          <cx:pt idx="1364">9390</cx:pt>
          <cx:pt idx="1365">9390</cx:pt>
          <cx:pt idx="1366">9390</cx:pt>
          <cx:pt idx="1367">38264</cx:pt>
          <cx:pt idx="1368">38264</cx:pt>
          <cx:pt idx="1369">38264</cx:pt>
          <cx:pt idx="1370">38264</cx:pt>
          <cx:pt idx="1371">14708</cx:pt>
          <cx:pt idx="1372">14708</cx:pt>
          <cx:pt idx="1373">14708</cx:pt>
          <cx:pt idx="1374">14708</cx:pt>
          <cx:pt idx="1375">17612</cx:pt>
          <cx:pt idx="1376">17612</cx:pt>
          <cx:pt idx="1377">17612</cx:pt>
          <cx:pt idx="1378">17612</cx:pt>
          <cx:pt idx="1379">17612</cx:pt>
          <cx:pt idx="1380">50095</cx:pt>
          <cx:pt idx="1381">50095</cx:pt>
          <cx:pt idx="1382">50095</cx:pt>
          <cx:pt idx="1383">50095</cx:pt>
          <cx:pt idx="1384">50095</cx:pt>
          <cx:pt idx="1385">50095</cx:pt>
          <cx:pt idx="1386">50095</cx:pt>
          <cx:pt idx="1387">50095</cx:pt>
          <cx:pt idx="1388">50095</cx:pt>
          <cx:pt idx="1389">50095</cx:pt>
          <cx:pt idx="1390">50095</cx:pt>
          <cx:pt idx="1391">31715</cx:pt>
          <cx:pt idx="1392">31715</cx:pt>
          <cx:pt idx="1393">31715</cx:pt>
          <cx:pt idx="1394">31715</cx:pt>
          <cx:pt idx="1395">31715</cx:pt>
          <cx:pt idx="1396">31715</cx:pt>
          <cx:pt idx="1397">31715</cx:pt>
          <cx:pt idx="1398">31715</cx:pt>
          <cx:pt idx="1399">31715</cx:pt>
          <cx:pt idx="1400">31715</cx:pt>
          <cx:pt idx="1401">31715</cx:pt>
          <cx:pt idx="1402">31715</cx:pt>
          <cx:pt idx="1403">5495</cx:pt>
          <cx:pt idx="1404">5495</cx:pt>
          <cx:pt idx="1405">5495</cx:pt>
          <cx:pt idx="1406">17916</cx:pt>
          <cx:pt idx="1407">17916</cx:pt>
          <cx:pt idx="1408">17916</cx:pt>
          <cx:pt idx="1409">17916</cx:pt>
          <cx:pt idx="1410">33062</cx:pt>
          <cx:pt idx="1411">33062</cx:pt>
          <cx:pt idx="1412">33062</cx:pt>
          <cx:pt idx="1413">33062</cx:pt>
          <cx:pt idx="1414">33062</cx:pt>
          <cx:pt idx="1415">18529</cx:pt>
          <cx:pt idx="1416">18529</cx:pt>
          <cx:pt idx="1417">18529</cx:pt>
          <cx:pt idx="1418">18529</cx:pt>
          <cx:pt idx="1419">18529</cx:pt>
          <cx:pt idx="1420">17713</cx:pt>
          <cx:pt idx="1421">17713</cx:pt>
          <cx:pt idx="1422">17713</cx:pt>
          <cx:pt idx="1423">17713</cx:pt>
          <cx:pt idx="1424">50657</cx:pt>
          <cx:pt idx="1425">50657</cx:pt>
          <cx:pt idx="1426">50657</cx:pt>
          <cx:pt idx="1427">50657</cx:pt>
          <cx:pt idx="1428">12050</cx:pt>
          <cx:pt idx="1429">12050</cx:pt>
          <cx:pt idx="1430">12050</cx:pt>
          <cx:pt idx="1431">12050</cx:pt>
          <cx:pt idx="1432">23977</cx:pt>
          <cx:pt idx="1433">23977</cx:pt>
          <cx:pt idx="1434">23977</cx:pt>
          <cx:pt idx="1435">23977</cx:pt>
          <cx:pt idx="1436">27756</cx:pt>
          <cx:pt idx="1437">27756</cx:pt>
          <cx:pt idx="1438">27756</cx:pt>
          <cx:pt idx="1439">27756</cx:pt>
          <cx:pt idx="1440">27756</cx:pt>
          <cx:pt idx="1441">28856</cx:pt>
          <cx:pt idx="1442">28856</cx:pt>
          <cx:pt idx="1443">28856</cx:pt>
          <cx:pt idx="1444">28856</cx:pt>
          <cx:pt idx="1445">15286</cx:pt>
          <cx:pt idx="1446">15286</cx:pt>
          <cx:pt idx="1447">15286</cx:pt>
          <cx:pt idx="1448">15286</cx:pt>
          <cx:pt idx="1449">20488</cx:pt>
          <cx:pt idx="1450">17581</cx:pt>
          <cx:pt idx="1451">17581</cx:pt>
          <cx:pt idx="1452">17581</cx:pt>
          <cx:pt idx="1453">17581</cx:pt>
          <cx:pt idx="1454">81402</cx:pt>
          <cx:pt idx="1455">81402</cx:pt>
          <cx:pt idx="1456">81402</cx:pt>
          <cx:pt idx="1457">81402</cx:pt>
          <cx:pt idx="1458">27139</cx:pt>
          <cx:pt idx="1459">27139</cx:pt>
          <cx:pt idx="1460">27139</cx:pt>
          <cx:pt idx="1461">27139</cx:pt>
          <cx:pt idx="1462">27139</cx:pt>
          <cx:pt idx="1463">27139</cx:pt>
          <cx:pt idx="1464">27139</cx:pt>
          <cx:pt idx="1465">27139</cx:pt>
          <cx:pt idx="1466">27139</cx:pt>
          <cx:pt idx="1467">27139</cx:pt>
          <cx:pt idx="1468">27139</cx:pt>
          <cx:pt idx="1469">27139</cx:pt>
          <cx:pt idx="1470">36733</cx:pt>
          <cx:pt idx="1471">36733</cx:pt>
          <cx:pt idx="1472">36733</cx:pt>
          <cx:pt idx="1473">36733</cx:pt>
          <cx:pt idx="1474">20851</cx:pt>
          <cx:pt idx="1475">20851</cx:pt>
          <cx:pt idx="1476">20851</cx:pt>
          <cx:pt idx="1477">20851</cx:pt>
          <cx:pt idx="1478">20851</cx:pt>
          <cx:pt idx="1479">14290</cx:pt>
          <cx:pt idx="1480">14290</cx:pt>
          <cx:pt idx="1481">14290</cx:pt>
          <cx:pt idx="1482">10015</cx:pt>
          <cx:pt idx="1483">10015</cx:pt>
          <cx:pt idx="1484">10015</cx:pt>
          <cx:pt idx="1485">10015</cx:pt>
          <cx:pt idx="1486">15626</cx:pt>
          <cx:pt idx="1487">15626</cx:pt>
          <cx:pt idx="1488">15626</cx:pt>
          <cx:pt idx="1489">15626</cx:pt>
          <cx:pt idx="1490">14541</cx:pt>
          <cx:pt idx="1491">14541</cx:pt>
          <cx:pt idx="1492">14541</cx:pt>
          <cx:pt idx="1493">14541</cx:pt>
          <cx:pt idx="1494">27603</cx:pt>
          <cx:pt idx="1495">27603</cx:pt>
          <cx:pt idx="1496">27603</cx:pt>
          <cx:pt idx="1497">27603</cx:pt>
          <cx:pt idx="1498">16306</cx:pt>
          <cx:pt idx="1499">16306</cx:pt>
          <cx:pt idx="1500">16306</cx:pt>
          <cx:pt idx="1501">16130</cx:pt>
          <cx:pt idx="1502">16130</cx:pt>
          <cx:pt idx="1503">16130</cx:pt>
          <cx:pt idx="1504">5287</cx:pt>
          <cx:pt idx="1505">5287</cx:pt>
          <cx:pt idx="1506">5287</cx:pt>
          <cx:pt idx="1507">12346</cx:pt>
          <cx:pt idx="1508">12346</cx:pt>
          <cx:pt idx="1509">12346</cx:pt>
          <cx:pt idx="1510">13855</cx:pt>
          <cx:pt idx="1511">25668</cx:pt>
          <cx:pt idx="1512">25668</cx:pt>
          <cx:pt idx="1513">25668</cx:pt>
          <cx:pt idx="1514">23819</cx:pt>
          <cx:pt idx="1515">23819</cx:pt>
          <cx:pt idx="1516">18539</cx:pt>
          <cx:pt idx="1517">18539</cx:pt>
          <cx:pt idx="1518">1283</cx:pt>
          <cx:pt idx="1519">1283</cx:pt>
          <cx:pt idx="1520">1283</cx:pt>
          <cx:pt idx="1521">4408</cx:pt>
          <cx:pt idx="1522">4408</cx:pt>
          <cx:pt idx="1523">11506</cx:pt>
          <cx:pt idx="1524">11506</cx:pt>
          <cx:pt idx="1525">462</cx:pt>
          <cx:pt idx="1526">462</cx:pt>
          <cx:pt idx="1527">462</cx:pt>
          <cx:pt idx="1528">35487</cx:pt>
          <cx:pt idx="1529">24365</cx:pt>
          <cx:pt idx="1530">24365</cx:pt>
          <cx:pt idx="1531">34550</cx:pt>
          <cx:pt idx="1532">34550</cx:pt>
          <cx:pt idx="1533">19660</cx:pt>
          <cx:pt idx="1534">19660</cx:pt>
          <cx:pt idx="1535">2739</cx:pt>
          <cx:pt idx="1536">32175</cx:pt>
          <cx:pt idx="1537">32175</cx:pt>
          <cx:pt idx="1538">30822</cx:pt>
          <cx:pt idx="1539">30822</cx:pt>
          <cx:pt idx="1540">30822</cx:pt>
          <cx:pt idx="1541">2958</cx:pt>
          <cx:pt idx="1542">30538</cx:pt>
          <cx:pt idx="1543">30538</cx:pt>
          <cx:pt idx="1544">30538</cx:pt>
          <cx:pt idx="1545">43280</cx:pt>
          <cx:pt idx="1546">43280</cx:pt>
          <cx:pt idx="1547">43280</cx:pt>
          <cx:pt idx="1548">30726</cx:pt>
          <cx:pt idx="1549">30726</cx:pt>
          <cx:pt idx="1550">30726</cx:pt>
          <cx:pt idx="1551">9187</cx:pt>
          <cx:pt idx="1552">6853</cx:pt>
          <cx:pt idx="1553">16841</cx:pt>
          <cx:pt idx="1554">16841</cx:pt>
          <cx:pt idx="1555">16841</cx:pt>
          <cx:pt idx="1556">17940</cx:pt>
        </cx:lvl>
      </cx:numDim>
    </cx:data>
    <cx:data id="1">
      <cx:strDim type="cat">
        <cx:f>'EDA 15'!$A$15:$A$1571</cx:f>
        <cx:lvl ptCount="1557">
          <cx:pt idx="0">2011</cx:pt>
          <cx:pt idx="1">2012</cx:pt>
          <cx:pt idx="2">2013</cx:pt>
          <cx:pt idx="3">2014</cx:pt>
          <cx:pt idx="4">2015</cx:pt>
          <cx:pt idx="5">2016</cx:pt>
          <cx:pt idx="6">2005</cx:pt>
          <cx:pt idx="7">2006</cx:pt>
          <cx:pt idx="8">2007</cx:pt>
          <cx:pt idx="9">2008</cx:pt>
          <cx:pt idx="10">2009</cx:pt>
          <cx:pt idx="11">2010</cx:pt>
          <cx:pt idx="12">2011</cx:pt>
          <cx:pt idx="13">2012</cx:pt>
          <cx:pt idx="14">2013</cx:pt>
          <cx:pt idx="15">2014</cx:pt>
          <cx:pt idx="16">2015</cx:pt>
          <cx:pt idx="17">2016</cx:pt>
          <cx:pt idx="18">2005</cx:pt>
          <cx:pt idx="19">2006</cx:pt>
          <cx:pt idx="20">2007</cx:pt>
          <cx:pt idx="21">2008</cx:pt>
          <cx:pt idx="22">2009</cx:pt>
          <cx:pt idx="23">2010</cx:pt>
          <cx:pt idx="24">2011</cx:pt>
          <cx:pt idx="25">2012</cx:pt>
          <cx:pt idx="26">2013</cx:pt>
          <cx:pt idx="27">2014</cx:pt>
          <cx:pt idx="28">2015</cx:pt>
          <cx:pt idx="29">2016</cx:pt>
          <cx:pt idx="30">2011</cx:pt>
          <cx:pt idx="31">2012</cx:pt>
          <cx:pt idx="32">2013</cx:pt>
          <cx:pt idx="33">2014</cx:pt>
          <cx:pt idx="34">2015</cx:pt>
          <cx:pt idx="35">2016</cx:pt>
          <cx:pt idx="36">2005</cx:pt>
          <cx:pt idx="37">2006</cx:pt>
          <cx:pt idx="38">2007</cx:pt>
          <cx:pt idx="39">2008</cx:pt>
          <cx:pt idx="40">2009</cx:pt>
          <cx:pt idx="41">2010</cx:pt>
          <cx:pt idx="42">2011</cx:pt>
          <cx:pt idx="43">2012</cx:pt>
          <cx:pt idx="44">2013</cx:pt>
          <cx:pt idx="45">2014</cx:pt>
          <cx:pt idx="46">2015</cx:pt>
          <cx:pt idx="47">2016</cx:pt>
          <cx:pt idx="48">2005</cx:pt>
          <cx:pt idx="49">2006</cx:pt>
          <cx:pt idx="50">2007</cx:pt>
          <cx:pt idx="51">2008</cx:pt>
          <cx:pt idx="52">2009</cx:pt>
          <cx:pt idx="53">2010</cx:pt>
          <cx:pt idx="54">2011</cx:pt>
          <cx:pt idx="55">2012</cx:pt>
          <cx:pt idx="56">2013</cx:pt>
          <cx:pt idx="57">2014</cx:pt>
          <cx:pt idx="58">2015</cx:pt>
          <cx:pt idx="59">2016</cx:pt>
          <cx:pt idx="60">2005</cx:pt>
          <cx:pt idx="61">2006</cx:pt>
          <cx:pt idx="62">2007</cx:pt>
          <cx:pt idx="63">2008</cx:pt>
          <cx:pt idx="64">2009</cx:pt>
          <cx:pt idx="65">2010</cx:pt>
          <cx:pt idx="66">2011</cx:pt>
          <cx:pt idx="67">2012</cx:pt>
          <cx:pt idx="68">2013</cx:pt>
          <cx:pt idx="69">2014</cx:pt>
          <cx:pt idx="70">2015</cx:pt>
          <cx:pt idx="71">2016</cx:pt>
          <cx:pt idx="72">2005</cx:pt>
          <cx:pt idx="73">2006</cx:pt>
          <cx:pt idx="74">2007</cx:pt>
          <cx:pt idx="75">2008</cx:pt>
          <cx:pt idx="76">2009</cx:pt>
          <cx:pt idx="77">2010</cx:pt>
          <cx:pt idx="78">2011</cx:pt>
          <cx:pt idx="79">2012</cx:pt>
          <cx:pt idx="80">2013</cx:pt>
          <cx:pt idx="81">2014</cx:pt>
          <cx:pt idx="82">2015</cx:pt>
          <cx:pt idx="83">2016</cx:pt>
          <cx:pt idx="84">2005</cx:pt>
          <cx:pt idx="85">2006</cx:pt>
          <cx:pt idx="86">2007</cx:pt>
          <cx:pt idx="87">2008</cx:pt>
          <cx:pt idx="88">2009</cx:pt>
          <cx:pt idx="89">2010</cx:pt>
          <cx:pt idx="90">2011</cx:pt>
          <cx:pt idx="91">2012</cx:pt>
          <cx:pt idx="92">2013</cx:pt>
          <cx:pt idx="93">2014</cx:pt>
          <cx:pt idx="94">2015</cx:pt>
          <cx:pt idx="95">2016</cx:pt>
          <cx:pt idx="96">2011</cx:pt>
          <cx:pt idx="97">2012</cx:pt>
          <cx:pt idx="98">2013</cx:pt>
          <cx:pt idx="99">2014</cx:pt>
          <cx:pt idx="100">2015</cx:pt>
          <cx:pt idx="101">2016</cx:pt>
          <cx:pt idx="102">2005</cx:pt>
          <cx:pt idx="103">2006</cx:pt>
          <cx:pt idx="104">2007</cx:pt>
          <cx:pt idx="105">2008</cx:pt>
          <cx:pt idx="106">2009</cx:pt>
          <cx:pt idx="107">2010</cx:pt>
          <cx:pt idx="108">2011</cx:pt>
          <cx:pt idx="109">2012</cx:pt>
          <cx:pt idx="110">2013</cx:pt>
          <cx:pt idx="111">2014</cx:pt>
          <cx:pt idx="112">2015</cx:pt>
          <cx:pt idx="113">2016</cx:pt>
          <cx:pt idx="114">2005</cx:pt>
          <cx:pt idx="115">2006</cx:pt>
          <cx:pt idx="116">2007</cx:pt>
          <cx:pt idx="117">2008</cx:pt>
          <cx:pt idx="118">2009</cx:pt>
          <cx:pt idx="119">2010</cx:pt>
          <cx:pt idx="120">2011</cx:pt>
          <cx:pt idx="121">2012</cx:pt>
          <cx:pt idx="122">2013</cx:pt>
          <cx:pt idx="123">2014</cx:pt>
          <cx:pt idx="124">2015</cx:pt>
          <cx:pt idx="125">2016</cx:pt>
          <cx:pt idx="126">2005</cx:pt>
          <cx:pt idx="127">2006</cx:pt>
          <cx:pt idx="128">2007</cx:pt>
          <cx:pt idx="129">2008</cx:pt>
          <cx:pt idx="130">2009</cx:pt>
          <cx:pt idx="131">2010</cx:pt>
          <cx:pt idx="132">2011</cx:pt>
          <cx:pt idx="133">2012</cx:pt>
          <cx:pt idx="134">2013</cx:pt>
          <cx:pt idx="135">2014</cx:pt>
          <cx:pt idx="136">2015</cx:pt>
          <cx:pt idx="137">2016</cx:pt>
          <cx:pt idx="138">2011</cx:pt>
          <cx:pt idx="139">2012</cx:pt>
          <cx:pt idx="140">2013</cx:pt>
          <cx:pt idx="141">2014</cx:pt>
          <cx:pt idx="142">2015</cx:pt>
          <cx:pt idx="143">2016</cx:pt>
          <cx:pt idx="144">2005</cx:pt>
          <cx:pt idx="145">2006</cx:pt>
          <cx:pt idx="146">2007</cx:pt>
          <cx:pt idx="147">2008</cx:pt>
          <cx:pt idx="148">2009</cx:pt>
          <cx:pt idx="149">2010</cx:pt>
          <cx:pt idx="150">2011</cx:pt>
          <cx:pt idx="151">2012</cx:pt>
          <cx:pt idx="152">2013</cx:pt>
          <cx:pt idx="153">2014</cx:pt>
          <cx:pt idx="154">2015</cx:pt>
          <cx:pt idx="155">2016</cx:pt>
          <cx:pt idx="156">2011</cx:pt>
          <cx:pt idx="157">2012</cx:pt>
          <cx:pt idx="158">2013</cx:pt>
          <cx:pt idx="159">2014</cx:pt>
          <cx:pt idx="160">2015</cx:pt>
          <cx:pt idx="161">2016</cx:pt>
          <cx:pt idx="162">2011</cx:pt>
          <cx:pt idx="163">2012</cx:pt>
          <cx:pt idx="164">2013</cx:pt>
          <cx:pt idx="165">2014</cx:pt>
          <cx:pt idx="166">2015</cx:pt>
          <cx:pt idx="167">2016</cx:pt>
          <cx:pt idx="168">2005</cx:pt>
          <cx:pt idx="169">2006</cx:pt>
          <cx:pt idx="170">2007</cx:pt>
          <cx:pt idx="171">2008</cx:pt>
          <cx:pt idx="172">2009</cx:pt>
          <cx:pt idx="173">2010</cx:pt>
          <cx:pt idx="174">2011</cx:pt>
          <cx:pt idx="175">2012</cx:pt>
          <cx:pt idx="176">2013</cx:pt>
          <cx:pt idx="177">2014</cx:pt>
          <cx:pt idx="178">2015</cx:pt>
          <cx:pt idx="179">2016</cx:pt>
          <cx:pt idx="180">2005</cx:pt>
          <cx:pt idx="181">2006</cx:pt>
          <cx:pt idx="182">2007</cx:pt>
          <cx:pt idx="183">2008</cx:pt>
          <cx:pt idx="184">2009</cx:pt>
          <cx:pt idx="185">2010</cx:pt>
          <cx:pt idx="186">2011</cx:pt>
          <cx:pt idx="187">2012</cx:pt>
          <cx:pt idx="188">2013</cx:pt>
          <cx:pt idx="189">2014</cx:pt>
          <cx:pt idx="190">2015</cx:pt>
          <cx:pt idx="191">2016</cx:pt>
          <cx:pt idx="192">2005</cx:pt>
          <cx:pt idx="193">2006</cx:pt>
          <cx:pt idx="194">2007</cx:pt>
          <cx:pt idx="195">2008</cx:pt>
          <cx:pt idx="196">2009</cx:pt>
          <cx:pt idx="197">2010</cx:pt>
          <cx:pt idx="198">2011</cx:pt>
          <cx:pt idx="199">2012</cx:pt>
          <cx:pt idx="200">2013</cx:pt>
          <cx:pt idx="201">2014</cx:pt>
          <cx:pt idx="202">2015</cx:pt>
          <cx:pt idx="203">2011</cx:pt>
          <cx:pt idx="204">2012</cx:pt>
          <cx:pt idx="205">2013</cx:pt>
          <cx:pt idx="206">2014</cx:pt>
          <cx:pt idx="207">2015</cx:pt>
          <cx:pt idx="208">2016</cx:pt>
          <cx:pt idx="209">2005</cx:pt>
          <cx:pt idx="210">2006</cx:pt>
          <cx:pt idx="211">2007</cx:pt>
          <cx:pt idx="212">2008</cx:pt>
          <cx:pt idx="213">2009</cx:pt>
          <cx:pt idx="214">2010</cx:pt>
          <cx:pt idx="215">2011</cx:pt>
          <cx:pt idx="216">2012</cx:pt>
          <cx:pt idx="217">2013</cx:pt>
          <cx:pt idx="218">2014</cx:pt>
          <cx:pt idx="219">2015</cx:pt>
          <cx:pt idx="220">2016</cx:pt>
          <cx:pt idx="221">2005</cx:pt>
          <cx:pt idx="222">2006</cx:pt>
          <cx:pt idx="223">2007</cx:pt>
          <cx:pt idx="224">2008</cx:pt>
          <cx:pt idx="225">2009</cx:pt>
          <cx:pt idx="226">2010</cx:pt>
          <cx:pt idx="227">2011</cx:pt>
          <cx:pt idx="228">2012</cx:pt>
          <cx:pt idx="229">2013</cx:pt>
          <cx:pt idx="230">2014</cx:pt>
          <cx:pt idx="231">2015</cx:pt>
          <cx:pt idx="232">2016</cx:pt>
          <cx:pt idx="233">2005</cx:pt>
          <cx:pt idx="234">2006</cx:pt>
          <cx:pt idx="235">2007</cx:pt>
          <cx:pt idx="236">2008</cx:pt>
          <cx:pt idx="237">2009</cx:pt>
          <cx:pt idx="238">2010</cx:pt>
          <cx:pt idx="239">2011</cx:pt>
          <cx:pt idx="240">2012</cx:pt>
          <cx:pt idx="241">2013</cx:pt>
          <cx:pt idx="242">2014</cx:pt>
          <cx:pt idx="243">2015</cx:pt>
          <cx:pt idx="244">2016</cx:pt>
          <cx:pt idx="245">2005</cx:pt>
          <cx:pt idx="246">2006</cx:pt>
          <cx:pt idx="247">2007</cx:pt>
          <cx:pt idx="248">2008</cx:pt>
          <cx:pt idx="249">2009</cx:pt>
          <cx:pt idx="250">2010</cx:pt>
          <cx:pt idx="251">2011</cx:pt>
          <cx:pt idx="252">2012</cx:pt>
          <cx:pt idx="253">2013</cx:pt>
          <cx:pt idx="254">2014</cx:pt>
          <cx:pt idx="255">2015</cx:pt>
          <cx:pt idx="256">2016</cx:pt>
          <cx:pt idx="257">2011</cx:pt>
          <cx:pt idx="258">2012</cx:pt>
          <cx:pt idx="259">2013</cx:pt>
          <cx:pt idx="260">2014</cx:pt>
          <cx:pt idx="261">2015</cx:pt>
          <cx:pt idx="262">2016</cx:pt>
          <cx:pt idx="263">2011</cx:pt>
          <cx:pt idx="264">2012</cx:pt>
          <cx:pt idx="265">2013</cx:pt>
          <cx:pt idx="266">2014</cx:pt>
          <cx:pt idx="267">2015</cx:pt>
          <cx:pt idx="268">2016</cx:pt>
          <cx:pt idx="269">2011</cx:pt>
          <cx:pt idx="270">2012</cx:pt>
          <cx:pt idx="271">2013</cx:pt>
          <cx:pt idx="272">2014</cx:pt>
          <cx:pt idx="273">2015</cx:pt>
          <cx:pt idx="274">2005</cx:pt>
          <cx:pt idx="275">2006</cx:pt>
          <cx:pt idx="276">2007</cx:pt>
          <cx:pt idx="277">2008</cx:pt>
          <cx:pt idx="278">2009</cx:pt>
          <cx:pt idx="279">2010</cx:pt>
          <cx:pt idx="280">2011</cx:pt>
          <cx:pt idx="281">2012</cx:pt>
          <cx:pt idx="282">2013</cx:pt>
          <cx:pt idx="283">2014</cx:pt>
          <cx:pt idx="284">2015</cx:pt>
          <cx:pt idx="285">2016</cx:pt>
          <cx:pt idx="286">2005</cx:pt>
          <cx:pt idx="287">2006</cx:pt>
          <cx:pt idx="288">2007</cx:pt>
          <cx:pt idx="289">2008</cx:pt>
          <cx:pt idx="290">2009</cx:pt>
          <cx:pt idx="291">2010</cx:pt>
          <cx:pt idx="292">2011</cx:pt>
          <cx:pt idx="293">2012</cx:pt>
          <cx:pt idx="294">2013</cx:pt>
          <cx:pt idx="295">2014</cx:pt>
          <cx:pt idx="296">2015</cx:pt>
          <cx:pt idx="297">2016</cx:pt>
          <cx:pt idx="298">2005</cx:pt>
          <cx:pt idx="299">2006</cx:pt>
          <cx:pt idx="300">2007</cx:pt>
          <cx:pt idx="301">2008</cx:pt>
          <cx:pt idx="302">2009</cx:pt>
          <cx:pt idx="303">2010</cx:pt>
          <cx:pt idx="304">2011</cx:pt>
          <cx:pt idx="305">2012</cx:pt>
          <cx:pt idx="306">2013</cx:pt>
          <cx:pt idx="307">2014</cx:pt>
          <cx:pt idx="308">2015</cx:pt>
          <cx:pt idx="309">2005</cx:pt>
          <cx:pt idx="310">2006</cx:pt>
          <cx:pt idx="311">2007</cx:pt>
          <cx:pt idx="312">2008</cx:pt>
          <cx:pt idx="313">2009</cx:pt>
          <cx:pt idx="314">2010</cx:pt>
          <cx:pt idx="315">2011</cx:pt>
          <cx:pt idx="316">2012</cx:pt>
          <cx:pt idx="317">2013</cx:pt>
          <cx:pt idx="318">2014</cx:pt>
          <cx:pt idx="319">2015</cx:pt>
          <cx:pt idx="320">2016</cx:pt>
          <cx:pt idx="321">2005</cx:pt>
          <cx:pt idx="322">2006</cx:pt>
          <cx:pt idx="323">2007</cx:pt>
          <cx:pt idx="324">2008</cx:pt>
          <cx:pt idx="325">2009</cx:pt>
          <cx:pt idx="326">2010</cx:pt>
          <cx:pt idx="327">2011</cx:pt>
          <cx:pt idx="328">2012</cx:pt>
          <cx:pt idx="329">2013</cx:pt>
          <cx:pt idx="330">2014</cx:pt>
          <cx:pt idx="331">2015</cx:pt>
          <cx:pt idx="332">2016</cx:pt>
          <cx:pt idx="333">2011</cx:pt>
          <cx:pt idx="334">2012</cx:pt>
          <cx:pt idx="335">2013</cx:pt>
          <cx:pt idx="336">2014</cx:pt>
          <cx:pt idx="337">2015</cx:pt>
          <cx:pt idx="338">2016</cx:pt>
          <cx:pt idx="339">2005</cx:pt>
          <cx:pt idx="340">2006</cx:pt>
          <cx:pt idx="341">2007</cx:pt>
          <cx:pt idx="342">2008</cx:pt>
          <cx:pt idx="343">2009</cx:pt>
          <cx:pt idx="344">2010</cx:pt>
          <cx:pt idx="345">2011</cx:pt>
          <cx:pt idx="346">2012</cx:pt>
          <cx:pt idx="347">2013</cx:pt>
          <cx:pt idx="348">2014</cx:pt>
          <cx:pt idx="349">2015</cx:pt>
          <cx:pt idx="350">2016</cx:pt>
          <cx:pt idx="351">2005</cx:pt>
          <cx:pt idx="352">2006</cx:pt>
          <cx:pt idx="353">2007</cx:pt>
          <cx:pt idx="354">2008</cx:pt>
          <cx:pt idx="355">2009</cx:pt>
          <cx:pt idx="356">2010</cx:pt>
          <cx:pt idx="357">2011</cx:pt>
          <cx:pt idx="358">2012</cx:pt>
          <cx:pt idx="359">2013</cx:pt>
          <cx:pt idx="360">2014</cx:pt>
          <cx:pt idx="361">2015</cx:pt>
          <cx:pt idx="362">2016</cx:pt>
          <cx:pt idx="363">2011</cx:pt>
          <cx:pt idx="364">2012</cx:pt>
          <cx:pt idx="365">2013</cx:pt>
          <cx:pt idx="366">2014</cx:pt>
          <cx:pt idx="367">2015</cx:pt>
          <cx:pt idx="368">2011</cx:pt>
          <cx:pt idx="369">2012</cx:pt>
          <cx:pt idx="370">2013</cx:pt>
          <cx:pt idx="371">2014</cx:pt>
          <cx:pt idx="372">2015</cx:pt>
          <cx:pt idx="373">2011</cx:pt>
          <cx:pt idx="374">2012</cx:pt>
          <cx:pt idx="375">2013</cx:pt>
          <cx:pt idx="376">2014</cx:pt>
          <cx:pt idx="377">2015</cx:pt>
          <cx:pt idx="378">2016</cx:pt>
          <cx:pt idx="379">2011</cx:pt>
          <cx:pt idx="380">2012</cx:pt>
          <cx:pt idx="381">2013</cx:pt>
          <cx:pt idx="382">2014</cx:pt>
          <cx:pt idx="383">2015</cx:pt>
          <cx:pt idx="384">2016</cx:pt>
          <cx:pt idx="385">2011</cx:pt>
          <cx:pt idx="386">2012</cx:pt>
          <cx:pt idx="387">2013</cx:pt>
          <cx:pt idx="388">2014</cx:pt>
          <cx:pt idx="389">2015</cx:pt>
          <cx:pt idx="390">2016</cx:pt>
          <cx:pt idx="391">2011</cx:pt>
          <cx:pt idx="392">2012</cx:pt>
          <cx:pt idx="393">2013</cx:pt>
          <cx:pt idx="394">2014</cx:pt>
          <cx:pt idx="395">2015</cx:pt>
          <cx:pt idx="396">2016</cx:pt>
          <cx:pt idx="397">2011</cx:pt>
          <cx:pt idx="398">2012</cx:pt>
          <cx:pt idx="399">2013</cx:pt>
          <cx:pt idx="400">2014</cx:pt>
          <cx:pt idx="401">2015</cx:pt>
          <cx:pt idx="402">2011</cx:pt>
          <cx:pt idx="403">2012</cx:pt>
          <cx:pt idx="404">2013</cx:pt>
          <cx:pt idx="405">2014</cx:pt>
          <cx:pt idx="406">2015</cx:pt>
          <cx:pt idx="407">2005</cx:pt>
          <cx:pt idx="408">2006</cx:pt>
          <cx:pt idx="409">2007</cx:pt>
          <cx:pt idx="410">2008</cx:pt>
          <cx:pt idx="411">2009</cx:pt>
          <cx:pt idx="412">2010</cx:pt>
          <cx:pt idx="413">2011</cx:pt>
          <cx:pt idx="414">2012</cx:pt>
          <cx:pt idx="415">2013</cx:pt>
          <cx:pt idx="416">2014</cx:pt>
          <cx:pt idx="417">2015</cx:pt>
          <cx:pt idx="418">2016</cx:pt>
          <cx:pt idx="419">2011</cx:pt>
          <cx:pt idx="420">2012</cx:pt>
          <cx:pt idx="421">2013</cx:pt>
          <cx:pt idx="422">2014</cx:pt>
          <cx:pt idx="423">2015</cx:pt>
          <cx:pt idx="424">2005</cx:pt>
          <cx:pt idx="425">2006</cx:pt>
          <cx:pt idx="426">2007</cx:pt>
          <cx:pt idx="427">2008</cx:pt>
          <cx:pt idx="428">2009</cx:pt>
          <cx:pt idx="429">2010</cx:pt>
          <cx:pt idx="430">2011</cx:pt>
          <cx:pt idx="431">2012</cx:pt>
          <cx:pt idx="432">2013</cx:pt>
          <cx:pt idx="433">2014</cx:pt>
          <cx:pt idx="434">2015</cx:pt>
          <cx:pt idx="435">2016</cx:pt>
          <cx:pt idx="436">2005</cx:pt>
          <cx:pt idx="437">2006</cx:pt>
          <cx:pt idx="438">2007</cx:pt>
          <cx:pt idx="439">2008</cx:pt>
          <cx:pt idx="440">2009</cx:pt>
          <cx:pt idx="441">2010</cx:pt>
          <cx:pt idx="442">2011</cx:pt>
          <cx:pt idx="443">2012</cx:pt>
          <cx:pt idx="444">2013</cx:pt>
          <cx:pt idx="445">2014</cx:pt>
          <cx:pt idx="446">2015</cx:pt>
          <cx:pt idx="447">2011</cx:pt>
          <cx:pt idx="448">2012</cx:pt>
          <cx:pt idx="449">2013</cx:pt>
          <cx:pt idx="450">2014</cx:pt>
          <cx:pt idx="451">2015</cx:pt>
          <cx:pt idx="452">2005</cx:pt>
          <cx:pt idx="453">2011</cx:pt>
          <cx:pt idx="454">2012</cx:pt>
          <cx:pt idx="455">2013</cx:pt>
          <cx:pt idx="456">2014</cx:pt>
          <cx:pt idx="457">2015</cx:pt>
          <cx:pt idx="458">2005</cx:pt>
          <cx:pt idx="459">2006</cx:pt>
          <cx:pt idx="460">2007</cx:pt>
          <cx:pt idx="461">2008</cx:pt>
          <cx:pt idx="462">2009</cx:pt>
          <cx:pt idx="463">2010</cx:pt>
          <cx:pt idx="464">2011</cx:pt>
          <cx:pt idx="465">2012</cx:pt>
          <cx:pt idx="466">2013</cx:pt>
          <cx:pt idx="467">2014</cx:pt>
          <cx:pt idx="468">2015</cx:pt>
          <cx:pt idx="469">2016</cx:pt>
          <cx:pt idx="470">2005</cx:pt>
          <cx:pt idx="471">2006</cx:pt>
          <cx:pt idx="472">2007</cx:pt>
          <cx:pt idx="473">2008</cx:pt>
          <cx:pt idx="474">2009</cx:pt>
          <cx:pt idx="475">2010</cx:pt>
          <cx:pt idx="476">2011</cx:pt>
          <cx:pt idx="477">2012</cx:pt>
          <cx:pt idx="478">2013</cx:pt>
          <cx:pt idx="479">2014</cx:pt>
          <cx:pt idx="480">2015</cx:pt>
          <cx:pt idx="481">2016</cx:pt>
          <cx:pt idx="482">2011</cx:pt>
          <cx:pt idx="483">2012</cx:pt>
          <cx:pt idx="484">2013</cx:pt>
          <cx:pt idx="485">2014</cx:pt>
          <cx:pt idx="486">2015</cx:pt>
          <cx:pt idx="487">2005</cx:pt>
          <cx:pt idx="488">2006</cx:pt>
          <cx:pt idx="489">2007</cx:pt>
          <cx:pt idx="490">2008</cx:pt>
          <cx:pt idx="491">2009</cx:pt>
          <cx:pt idx="492">2010</cx:pt>
          <cx:pt idx="493">2011</cx:pt>
          <cx:pt idx="494">2012</cx:pt>
          <cx:pt idx="495">2013</cx:pt>
          <cx:pt idx="496">2014</cx:pt>
          <cx:pt idx="497">2015</cx:pt>
          <cx:pt idx="498">2011</cx:pt>
          <cx:pt idx="499">2012</cx:pt>
          <cx:pt idx="500">2013</cx:pt>
          <cx:pt idx="501">2014</cx:pt>
          <cx:pt idx="502">2015</cx:pt>
          <cx:pt idx="503">2016</cx:pt>
          <cx:pt idx="504">2005</cx:pt>
          <cx:pt idx="505">2006</cx:pt>
          <cx:pt idx="506">2007</cx:pt>
          <cx:pt idx="507">2008</cx:pt>
          <cx:pt idx="508">2009</cx:pt>
          <cx:pt idx="509">2010</cx:pt>
          <cx:pt idx="510">2011</cx:pt>
          <cx:pt idx="511">2012</cx:pt>
          <cx:pt idx="512">2013</cx:pt>
          <cx:pt idx="513">2014</cx:pt>
          <cx:pt idx="514">2015</cx:pt>
          <cx:pt idx="515">2016</cx:pt>
          <cx:pt idx="516">2005</cx:pt>
          <cx:pt idx="517">2006</cx:pt>
          <cx:pt idx="518">2007</cx:pt>
          <cx:pt idx="519">2008</cx:pt>
          <cx:pt idx="520">2009</cx:pt>
          <cx:pt idx="521">2010</cx:pt>
          <cx:pt idx="522">2011</cx:pt>
          <cx:pt idx="523">2012</cx:pt>
          <cx:pt idx="524">2013</cx:pt>
          <cx:pt idx="525">2014</cx:pt>
          <cx:pt idx="526">2015</cx:pt>
          <cx:pt idx="527">2009</cx:pt>
          <cx:pt idx="528">2011</cx:pt>
          <cx:pt idx="529">2012</cx:pt>
          <cx:pt idx="530">2013</cx:pt>
          <cx:pt idx="531">2014</cx:pt>
          <cx:pt idx="532">2015</cx:pt>
          <cx:pt idx="533">2016</cx:pt>
          <cx:pt idx="534">2011</cx:pt>
          <cx:pt idx="535">2012</cx:pt>
          <cx:pt idx="536">2013</cx:pt>
          <cx:pt idx="537">2014</cx:pt>
          <cx:pt idx="538">2015</cx:pt>
          <cx:pt idx="539">2016</cx:pt>
          <cx:pt idx="540">2011</cx:pt>
          <cx:pt idx="541">2012</cx:pt>
          <cx:pt idx="542">2013</cx:pt>
          <cx:pt idx="543">2014</cx:pt>
          <cx:pt idx="544">2015</cx:pt>
          <cx:pt idx="545">2016</cx:pt>
          <cx:pt idx="546">2005</cx:pt>
          <cx:pt idx="547">2006</cx:pt>
          <cx:pt idx="548">2007</cx:pt>
          <cx:pt idx="549">2008</cx:pt>
          <cx:pt idx="550">2009</cx:pt>
          <cx:pt idx="551">2010</cx:pt>
          <cx:pt idx="552">2011</cx:pt>
          <cx:pt idx="553">2012</cx:pt>
          <cx:pt idx="554">2013</cx:pt>
          <cx:pt idx="555">2014</cx:pt>
          <cx:pt idx="556">2015</cx:pt>
          <cx:pt idx="557">2005</cx:pt>
          <cx:pt idx="558">2006</cx:pt>
          <cx:pt idx="559">2007</cx:pt>
          <cx:pt idx="560">2008</cx:pt>
          <cx:pt idx="561">2009</cx:pt>
          <cx:pt idx="562">2010</cx:pt>
          <cx:pt idx="563">2011</cx:pt>
          <cx:pt idx="564">2012</cx:pt>
          <cx:pt idx="565">2013</cx:pt>
          <cx:pt idx="566">2014</cx:pt>
          <cx:pt idx="567">2015</cx:pt>
          <cx:pt idx="568">2011</cx:pt>
          <cx:pt idx="569">2012</cx:pt>
          <cx:pt idx="570">2013</cx:pt>
          <cx:pt idx="571">2014</cx:pt>
          <cx:pt idx="572">2015</cx:pt>
          <cx:pt idx="573">2011</cx:pt>
          <cx:pt idx="574">2012</cx:pt>
          <cx:pt idx="575">2013</cx:pt>
          <cx:pt idx="576">2014</cx:pt>
          <cx:pt idx="577">2015</cx:pt>
          <cx:pt idx="578">2016</cx:pt>
          <cx:pt idx="579">2005</cx:pt>
          <cx:pt idx="580">2006</cx:pt>
          <cx:pt idx="581">2007</cx:pt>
          <cx:pt idx="582">2008</cx:pt>
          <cx:pt idx="583">2009</cx:pt>
          <cx:pt idx="584">2010</cx:pt>
          <cx:pt idx="585">2011</cx:pt>
          <cx:pt idx="586">2012</cx:pt>
          <cx:pt idx="587">2013</cx:pt>
          <cx:pt idx="588">2014</cx:pt>
          <cx:pt idx="589">2015</cx:pt>
          <cx:pt idx="590">2011</cx:pt>
          <cx:pt idx="591">2012</cx:pt>
          <cx:pt idx="592">2013</cx:pt>
          <cx:pt idx="593">2014</cx:pt>
          <cx:pt idx="594">2015</cx:pt>
          <cx:pt idx="595">2011</cx:pt>
          <cx:pt idx="596">2012</cx:pt>
          <cx:pt idx="597">2013</cx:pt>
          <cx:pt idx="598">2014</cx:pt>
          <cx:pt idx="599">2015</cx:pt>
          <cx:pt idx="600">2008</cx:pt>
          <cx:pt idx="601">2009</cx:pt>
          <cx:pt idx="602">2010</cx:pt>
          <cx:pt idx="603">2011</cx:pt>
          <cx:pt idx="604">2012</cx:pt>
          <cx:pt idx="605">2013</cx:pt>
          <cx:pt idx="606">2014</cx:pt>
          <cx:pt idx="607">2015</cx:pt>
          <cx:pt idx="608">2016</cx:pt>
          <cx:pt idx="609">2008</cx:pt>
          <cx:pt idx="610">2009</cx:pt>
          <cx:pt idx="611">2010</cx:pt>
          <cx:pt idx="612">2011</cx:pt>
          <cx:pt idx="613">2013</cx:pt>
          <cx:pt idx="614">2015</cx:pt>
          <cx:pt idx="615">2014</cx:pt>
          <cx:pt idx="616">2011</cx:pt>
          <cx:pt idx="617">2012</cx:pt>
          <cx:pt idx="618">2013</cx:pt>
          <cx:pt idx="619">2014</cx:pt>
          <cx:pt idx="620">2015</cx:pt>
          <cx:pt idx="621">2016</cx:pt>
          <cx:pt idx="622">2005</cx:pt>
          <cx:pt idx="623">2006</cx:pt>
          <cx:pt idx="624">2007</cx:pt>
          <cx:pt idx="625">2008</cx:pt>
          <cx:pt idx="626">2009</cx:pt>
          <cx:pt idx="627">2010</cx:pt>
          <cx:pt idx="628">2011</cx:pt>
          <cx:pt idx="629">2012</cx:pt>
          <cx:pt idx="630">2013</cx:pt>
          <cx:pt idx="631">2011</cx:pt>
          <cx:pt idx="632">2012</cx:pt>
          <cx:pt idx="633">2013</cx:pt>
          <cx:pt idx="634">2014</cx:pt>
          <cx:pt idx="635">2015</cx:pt>
          <cx:pt idx="636">2016</cx:pt>
          <cx:pt idx="637">2011</cx:pt>
          <cx:pt idx="638">2012</cx:pt>
          <cx:pt idx="639">2013</cx:pt>
          <cx:pt idx="640">2014</cx:pt>
          <cx:pt idx="641">2015</cx:pt>
          <cx:pt idx="642">2016</cx:pt>
          <cx:pt idx="643">2011</cx:pt>
          <cx:pt idx="644">2012</cx:pt>
          <cx:pt idx="645">2013</cx:pt>
          <cx:pt idx="646">2014</cx:pt>
          <cx:pt idx="647">2015</cx:pt>
          <cx:pt idx="648">2011</cx:pt>
          <cx:pt idx="649">2012</cx:pt>
          <cx:pt idx="650">2013</cx:pt>
          <cx:pt idx="651">2014</cx:pt>
          <cx:pt idx="652">2015</cx:pt>
          <cx:pt idx="653">2016</cx:pt>
          <cx:pt idx="654">2011</cx:pt>
          <cx:pt idx="655">2012</cx:pt>
          <cx:pt idx="656">2013</cx:pt>
          <cx:pt idx="657">2014</cx:pt>
          <cx:pt idx="658">2015</cx:pt>
          <cx:pt idx="659">2016</cx:pt>
          <cx:pt idx="660">2011</cx:pt>
          <cx:pt idx="661">2012</cx:pt>
          <cx:pt idx="662">2013</cx:pt>
          <cx:pt idx="663">2014</cx:pt>
          <cx:pt idx="664">2015</cx:pt>
          <cx:pt idx="665">2011</cx:pt>
          <cx:pt idx="666">2012</cx:pt>
          <cx:pt idx="667">2013</cx:pt>
          <cx:pt idx="668">2014</cx:pt>
          <cx:pt idx="669">2015</cx:pt>
          <cx:pt idx="670">2016</cx:pt>
          <cx:pt idx="671">2011</cx:pt>
          <cx:pt idx="672">2012</cx:pt>
          <cx:pt idx="673">2013</cx:pt>
          <cx:pt idx="674">2014</cx:pt>
          <cx:pt idx="675">2015</cx:pt>
          <cx:pt idx="676">2005</cx:pt>
          <cx:pt idx="677">2006</cx:pt>
          <cx:pt idx="678">2007</cx:pt>
          <cx:pt idx="679">2008</cx:pt>
          <cx:pt idx="680">2009</cx:pt>
          <cx:pt idx="681">2010</cx:pt>
          <cx:pt idx="682">2011</cx:pt>
          <cx:pt idx="683">2012</cx:pt>
          <cx:pt idx="684">2013</cx:pt>
          <cx:pt idx="685">2014</cx:pt>
          <cx:pt idx="686">2015</cx:pt>
          <cx:pt idx="687">2016</cx:pt>
          <cx:pt idx="688">2011</cx:pt>
          <cx:pt idx="689">2012</cx:pt>
          <cx:pt idx="690">2013</cx:pt>
          <cx:pt idx="691">2014</cx:pt>
          <cx:pt idx="692">2015</cx:pt>
          <cx:pt idx="693">2011</cx:pt>
          <cx:pt idx="694">2012</cx:pt>
          <cx:pt idx="695">2013</cx:pt>
          <cx:pt idx="696">2014</cx:pt>
          <cx:pt idx="697">2015</cx:pt>
          <cx:pt idx="698">2016</cx:pt>
          <cx:pt idx="699">2011</cx:pt>
          <cx:pt idx="700">2012</cx:pt>
          <cx:pt idx="701">2013</cx:pt>
          <cx:pt idx="702">2014</cx:pt>
          <cx:pt idx="703">2015</cx:pt>
          <cx:pt idx="704">2005</cx:pt>
          <cx:pt idx="705">2006</cx:pt>
          <cx:pt idx="706">2007</cx:pt>
          <cx:pt idx="707">2008</cx:pt>
          <cx:pt idx="708">2011</cx:pt>
          <cx:pt idx="709">2012</cx:pt>
          <cx:pt idx="710">2013</cx:pt>
          <cx:pt idx="711">2014</cx:pt>
          <cx:pt idx="712">2015</cx:pt>
          <cx:pt idx="713">2011</cx:pt>
          <cx:pt idx="714">2012</cx:pt>
          <cx:pt idx="715">2013</cx:pt>
          <cx:pt idx="716">2014</cx:pt>
          <cx:pt idx="717">2015</cx:pt>
          <cx:pt idx="718">2005</cx:pt>
          <cx:pt idx="719">2006</cx:pt>
          <cx:pt idx="720">2007</cx:pt>
          <cx:pt idx="721">2008</cx:pt>
          <cx:pt idx="722">2009</cx:pt>
          <cx:pt idx="723">2010</cx:pt>
          <cx:pt idx="724">2011</cx:pt>
          <cx:pt idx="725">2012</cx:pt>
          <cx:pt idx="726">2013</cx:pt>
          <cx:pt idx="727">2014</cx:pt>
          <cx:pt idx="728">2015</cx:pt>
          <cx:pt idx="729">2011</cx:pt>
          <cx:pt idx="730">2012</cx:pt>
          <cx:pt idx="731">2013</cx:pt>
          <cx:pt idx="732">2014</cx:pt>
          <cx:pt idx="733">2015</cx:pt>
          <cx:pt idx="734">2011</cx:pt>
          <cx:pt idx="735">2012</cx:pt>
          <cx:pt idx="736">2013</cx:pt>
          <cx:pt idx="737">2014</cx:pt>
          <cx:pt idx="738">2015</cx:pt>
          <cx:pt idx="739">2011</cx:pt>
          <cx:pt idx="740">2012</cx:pt>
          <cx:pt idx="741">2013</cx:pt>
          <cx:pt idx="742">2014</cx:pt>
          <cx:pt idx="743">2015</cx:pt>
          <cx:pt idx="744">2016</cx:pt>
          <cx:pt idx="745">2005</cx:pt>
          <cx:pt idx="746">2006</cx:pt>
          <cx:pt idx="747">2007</cx:pt>
          <cx:pt idx="748">2008</cx:pt>
          <cx:pt idx="749">2009</cx:pt>
          <cx:pt idx="750">2010</cx:pt>
          <cx:pt idx="751">2011</cx:pt>
          <cx:pt idx="752">2012</cx:pt>
          <cx:pt idx="753">2013</cx:pt>
          <cx:pt idx="754">2014</cx:pt>
          <cx:pt idx="755">2015</cx:pt>
          <cx:pt idx="756">2005</cx:pt>
          <cx:pt idx="757">2006</cx:pt>
          <cx:pt idx="758">2007</cx:pt>
          <cx:pt idx="759">2008</cx:pt>
          <cx:pt idx="760">2009</cx:pt>
          <cx:pt idx="761">2010</cx:pt>
          <cx:pt idx="762">2011</cx:pt>
          <cx:pt idx="763">2012</cx:pt>
          <cx:pt idx="764">2013</cx:pt>
          <cx:pt idx="765">2014</cx:pt>
          <cx:pt idx="766">2015</cx:pt>
          <cx:pt idx="767">2016</cx:pt>
          <cx:pt idx="768">2005</cx:pt>
          <cx:pt idx="769">2006</cx:pt>
          <cx:pt idx="770">2007</cx:pt>
          <cx:pt idx="771">2008</cx:pt>
          <cx:pt idx="772">2009</cx:pt>
          <cx:pt idx="773">2010</cx:pt>
          <cx:pt idx="774">2011</cx:pt>
          <cx:pt idx="775">2012</cx:pt>
          <cx:pt idx="776">2013</cx:pt>
          <cx:pt idx="777">2014</cx:pt>
          <cx:pt idx="778">2015</cx:pt>
          <cx:pt idx="779">2011</cx:pt>
          <cx:pt idx="780">2012</cx:pt>
          <cx:pt idx="781">2013</cx:pt>
          <cx:pt idx="782">2014</cx:pt>
          <cx:pt idx="783">2015</cx:pt>
          <cx:pt idx="784">2011</cx:pt>
          <cx:pt idx="785">2012</cx:pt>
          <cx:pt idx="786">2013</cx:pt>
          <cx:pt idx="787">2014</cx:pt>
          <cx:pt idx="788">2015</cx:pt>
          <cx:pt idx="789">2016</cx:pt>
          <cx:pt idx="790">2011</cx:pt>
          <cx:pt idx="791">2012</cx:pt>
          <cx:pt idx="792">2013</cx:pt>
          <cx:pt idx="793">2014</cx:pt>
          <cx:pt idx="794">2015</cx:pt>
          <cx:pt idx="795">2005</cx:pt>
          <cx:pt idx="796">2006</cx:pt>
          <cx:pt idx="797">2007</cx:pt>
          <cx:pt idx="798">2008</cx:pt>
          <cx:pt idx="799">2009</cx:pt>
          <cx:pt idx="800">2010</cx:pt>
          <cx:pt idx="801">2011</cx:pt>
          <cx:pt idx="802">2012</cx:pt>
          <cx:pt idx="803">2013</cx:pt>
          <cx:pt idx="804">2014</cx:pt>
          <cx:pt idx="805">2015</cx:pt>
          <cx:pt idx="806">2016</cx:pt>
          <cx:pt idx="807">2011</cx:pt>
          <cx:pt idx="808">2012</cx:pt>
          <cx:pt idx="809">2013</cx:pt>
          <cx:pt idx="810">2014</cx:pt>
          <cx:pt idx="811">2015</cx:pt>
          <cx:pt idx="812">2011</cx:pt>
          <cx:pt idx="813">2012</cx:pt>
          <cx:pt idx="814">2013</cx:pt>
          <cx:pt idx="815">2014</cx:pt>
          <cx:pt idx="816">2015</cx:pt>
          <cx:pt idx="817">2007</cx:pt>
          <cx:pt idx="818">2008</cx:pt>
          <cx:pt idx="819">2010</cx:pt>
          <cx:pt idx="820">2011</cx:pt>
          <cx:pt idx="821">2012</cx:pt>
          <cx:pt idx="822">2013</cx:pt>
          <cx:pt idx="823">2014</cx:pt>
          <cx:pt idx="824">2015</cx:pt>
          <cx:pt idx="825">2011</cx:pt>
          <cx:pt idx="826">2014</cx:pt>
          <cx:pt idx="827">2015</cx:pt>
          <cx:pt idx="828">2011</cx:pt>
          <cx:pt idx="829">2012</cx:pt>
          <cx:pt idx="830">2013</cx:pt>
          <cx:pt idx="831">2014</cx:pt>
          <cx:pt idx="832">2015</cx:pt>
          <cx:pt idx="833">2011</cx:pt>
          <cx:pt idx="834">2012</cx:pt>
          <cx:pt idx="835">2013</cx:pt>
          <cx:pt idx="836">2014</cx:pt>
          <cx:pt idx="837">2015</cx:pt>
          <cx:pt idx="838">2016</cx:pt>
          <cx:pt idx="839">2011</cx:pt>
          <cx:pt idx="840">2012</cx:pt>
          <cx:pt idx="841">2013</cx:pt>
          <cx:pt idx="842">2014</cx:pt>
          <cx:pt idx="843">2015</cx:pt>
          <cx:pt idx="844">2016</cx:pt>
          <cx:pt idx="845">2011</cx:pt>
          <cx:pt idx="846">2014</cx:pt>
          <cx:pt idx="847">2015</cx:pt>
          <cx:pt idx="848">2011</cx:pt>
          <cx:pt idx="849">2012</cx:pt>
          <cx:pt idx="850">2013</cx:pt>
          <cx:pt idx="851">2014</cx:pt>
          <cx:pt idx="852">2015</cx:pt>
          <cx:pt idx="853">2005</cx:pt>
          <cx:pt idx="854">2006</cx:pt>
          <cx:pt idx="855">2007</cx:pt>
          <cx:pt idx="856">2011</cx:pt>
          <cx:pt idx="857">2012</cx:pt>
          <cx:pt idx="858">2013</cx:pt>
          <cx:pt idx="859">2014</cx:pt>
          <cx:pt idx="860">2015</cx:pt>
          <cx:pt idx="861">2011</cx:pt>
          <cx:pt idx="862">2012</cx:pt>
          <cx:pt idx="863">2013</cx:pt>
          <cx:pt idx="864">2014</cx:pt>
          <cx:pt idx="865">2015</cx:pt>
          <cx:pt idx="866">2011</cx:pt>
          <cx:pt idx="867">2012</cx:pt>
          <cx:pt idx="868">2013</cx:pt>
          <cx:pt idx="869">2014</cx:pt>
          <cx:pt idx="870">2015</cx:pt>
          <cx:pt idx="871">2011</cx:pt>
          <cx:pt idx="872">2012</cx:pt>
          <cx:pt idx="873">2013</cx:pt>
          <cx:pt idx="874">2014</cx:pt>
          <cx:pt idx="875">2015</cx:pt>
          <cx:pt idx="876">2011</cx:pt>
          <cx:pt idx="877">2012</cx:pt>
          <cx:pt idx="878">2013</cx:pt>
          <cx:pt idx="879">2014</cx:pt>
          <cx:pt idx="880">2015</cx:pt>
          <cx:pt idx="881">2016</cx:pt>
          <cx:pt idx="882">2011</cx:pt>
          <cx:pt idx="883">2014</cx:pt>
          <cx:pt idx="884">2015</cx:pt>
          <cx:pt idx="885">2011</cx:pt>
          <cx:pt idx="886">2012</cx:pt>
          <cx:pt idx="887">2013</cx:pt>
          <cx:pt idx="888">2014</cx:pt>
          <cx:pt idx="889">2015</cx:pt>
          <cx:pt idx="890">2016</cx:pt>
          <cx:pt idx="891">2011</cx:pt>
          <cx:pt idx="892">2012</cx:pt>
          <cx:pt idx="893">2013</cx:pt>
          <cx:pt idx="894">2014</cx:pt>
          <cx:pt idx="895">2015</cx:pt>
          <cx:pt idx="896">2005</cx:pt>
          <cx:pt idx="897">2006</cx:pt>
          <cx:pt idx="898">2007</cx:pt>
          <cx:pt idx="899">2008</cx:pt>
          <cx:pt idx="900">2009</cx:pt>
          <cx:pt idx="901">2010</cx:pt>
          <cx:pt idx="902">2011</cx:pt>
          <cx:pt idx="903">2012</cx:pt>
          <cx:pt idx="904">2013</cx:pt>
          <cx:pt idx="905">2014</cx:pt>
          <cx:pt idx="906">2015</cx:pt>
          <cx:pt idx="907">2011</cx:pt>
          <cx:pt idx="908">2012</cx:pt>
          <cx:pt idx="909">2013</cx:pt>
          <cx:pt idx="910">2014</cx:pt>
          <cx:pt idx="911">2015</cx:pt>
          <cx:pt idx="912">2016</cx:pt>
          <cx:pt idx="913">2010</cx:pt>
          <cx:pt idx="914">2011</cx:pt>
          <cx:pt idx="915">2012</cx:pt>
          <cx:pt idx="916">2013</cx:pt>
          <cx:pt idx="917">2014</cx:pt>
          <cx:pt idx="918">2015</cx:pt>
          <cx:pt idx="919">2016</cx:pt>
          <cx:pt idx="920">2011</cx:pt>
          <cx:pt idx="921">2012</cx:pt>
          <cx:pt idx="922">2013</cx:pt>
          <cx:pt idx="923">2014</cx:pt>
          <cx:pt idx="924">2015</cx:pt>
          <cx:pt idx="925">2016</cx:pt>
          <cx:pt idx="926">2005</cx:pt>
          <cx:pt idx="927">2006</cx:pt>
          <cx:pt idx="928">2007</cx:pt>
          <cx:pt idx="929">2008</cx:pt>
          <cx:pt idx="930">2009</cx:pt>
          <cx:pt idx="931">2010</cx:pt>
          <cx:pt idx="932">2011</cx:pt>
          <cx:pt idx="933">2012</cx:pt>
          <cx:pt idx="934">2013</cx:pt>
          <cx:pt idx="935">2014</cx:pt>
          <cx:pt idx="936">2015</cx:pt>
          <cx:pt idx="937">2016</cx:pt>
          <cx:pt idx="938">2011</cx:pt>
          <cx:pt idx="939">2012</cx:pt>
          <cx:pt idx="940">2013</cx:pt>
          <cx:pt idx="941">2014</cx:pt>
          <cx:pt idx="942">2015</cx:pt>
          <cx:pt idx="943">2011</cx:pt>
          <cx:pt idx="944">2012</cx:pt>
          <cx:pt idx="945">2013</cx:pt>
          <cx:pt idx="946">2014</cx:pt>
          <cx:pt idx="947">2015</cx:pt>
          <cx:pt idx="948">2005</cx:pt>
          <cx:pt idx="949">2006</cx:pt>
          <cx:pt idx="950">2007</cx:pt>
          <cx:pt idx="951">2008</cx:pt>
          <cx:pt idx="952">2009</cx:pt>
          <cx:pt idx="953">2010</cx:pt>
          <cx:pt idx="954">2011</cx:pt>
          <cx:pt idx="955">2012</cx:pt>
          <cx:pt idx="956">2013</cx:pt>
          <cx:pt idx="957">2014</cx:pt>
          <cx:pt idx="958">2015</cx:pt>
          <cx:pt idx="959">2005</cx:pt>
          <cx:pt idx="960">2006</cx:pt>
          <cx:pt idx="961">2007</cx:pt>
          <cx:pt idx="962">2008</cx:pt>
          <cx:pt idx="963">2009</cx:pt>
          <cx:pt idx="964">2010</cx:pt>
          <cx:pt idx="965">2011</cx:pt>
          <cx:pt idx="966">2012</cx:pt>
          <cx:pt idx="967">2013</cx:pt>
          <cx:pt idx="968">2014</cx:pt>
          <cx:pt idx="969">2015</cx:pt>
          <cx:pt idx="970">2016</cx:pt>
          <cx:pt idx="971">2005</cx:pt>
          <cx:pt idx="972">2006</cx:pt>
          <cx:pt idx="973">2007</cx:pt>
          <cx:pt idx="974">2008</cx:pt>
          <cx:pt idx="975">2011</cx:pt>
          <cx:pt idx="976">2012</cx:pt>
          <cx:pt idx="977">2013</cx:pt>
          <cx:pt idx="978">2014</cx:pt>
          <cx:pt idx="979">2015</cx:pt>
          <cx:pt idx="980">2006</cx:pt>
          <cx:pt idx="981">2007</cx:pt>
          <cx:pt idx="982">2011</cx:pt>
          <cx:pt idx="983">2012</cx:pt>
          <cx:pt idx="984">2014</cx:pt>
          <cx:pt idx="985">2015</cx:pt>
          <cx:pt idx="986">2011</cx:pt>
          <cx:pt idx="987">2012</cx:pt>
          <cx:pt idx="988">2013</cx:pt>
          <cx:pt idx="989">2014</cx:pt>
          <cx:pt idx="990">2015</cx:pt>
          <cx:pt idx="991">2011</cx:pt>
          <cx:pt idx="992">2012</cx:pt>
          <cx:pt idx="993">2013</cx:pt>
          <cx:pt idx="994">2014</cx:pt>
          <cx:pt idx="995">2015</cx:pt>
          <cx:pt idx="996">2016</cx:pt>
          <cx:pt idx="997">2011</cx:pt>
          <cx:pt idx="998">2012</cx:pt>
          <cx:pt idx="999">2013</cx:pt>
          <cx:pt idx="1000">2014</cx:pt>
          <cx:pt idx="1001">2015</cx:pt>
          <cx:pt idx="1002">2016</cx:pt>
          <cx:pt idx="1003">2011</cx:pt>
          <cx:pt idx="1004">2012</cx:pt>
          <cx:pt idx="1005">2013</cx:pt>
          <cx:pt idx="1006">2014</cx:pt>
          <cx:pt idx="1007">2015</cx:pt>
          <cx:pt idx="1008">2011</cx:pt>
          <cx:pt idx="1009">2012</cx:pt>
          <cx:pt idx="1010">2014</cx:pt>
          <cx:pt idx="1011">2015</cx:pt>
          <cx:pt idx="1012">2011</cx:pt>
          <cx:pt idx="1013">2016</cx:pt>
          <cx:pt idx="1014">2014</cx:pt>
          <cx:pt idx="1015">2015</cx:pt>
          <cx:pt idx="1016">2011</cx:pt>
          <cx:pt idx="1017">2012</cx:pt>
          <cx:pt idx="1018">2013</cx:pt>
          <cx:pt idx="1019">2014</cx:pt>
          <cx:pt idx="1020">2015</cx:pt>
          <cx:pt idx="1021">2016</cx:pt>
          <cx:pt idx="1022">2005</cx:pt>
          <cx:pt idx="1023">2006</cx:pt>
          <cx:pt idx="1024">2007</cx:pt>
          <cx:pt idx="1025">2008</cx:pt>
          <cx:pt idx="1026">2009</cx:pt>
          <cx:pt idx="1027">2010</cx:pt>
          <cx:pt idx="1028">2011</cx:pt>
          <cx:pt idx="1029">2012</cx:pt>
          <cx:pt idx="1030">2013</cx:pt>
          <cx:pt idx="1031">2014</cx:pt>
          <cx:pt idx="1032">2015</cx:pt>
          <cx:pt idx="1033">2011</cx:pt>
          <cx:pt idx="1034">2012</cx:pt>
          <cx:pt idx="1035">2013</cx:pt>
          <cx:pt idx="1036">2014</cx:pt>
          <cx:pt idx="1037">2015</cx:pt>
          <cx:pt idx="1038">2011</cx:pt>
          <cx:pt idx="1039">2012</cx:pt>
          <cx:pt idx="1040">2013</cx:pt>
          <cx:pt idx="1041">2014</cx:pt>
          <cx:pt idx="1042">2015</cx:pt>
          <cx:pt idx="1043">2016</cx:pt>
          <cx:pt idx="1044">2005</cx:pt>
          <cx:pt idx="1045">2006</cx:pt>
          <cx:pt idx="1046">2007</cx:pt>
          <cx:pt idx="1047">2008</cx:pt>
          <cx:pt idx="1048">2009</cx:pt>
          <cx:pt idx="1049">2010</cx:pt>
          <cx:pt idx="1050">2011</cx:pt>
          <cx:pt idx="1051">2014</cx:pt>
          <cx:pt idx="1052">2015</cx:pt>
          <cx:pt idx="1053">2011</cx:pt>
          <cx:pt idx="1054">2012</cx:pt>
          <cx:pt idx="1055">2013</cx:pt>
          <cx:pt idx="1056">2014</cx:pt>
          <cx:pt idx="1057">2015</cx:pt>
          <cx:pt idx="1058">2016</cx:pt>
          <cx:pt idx="1059">2005</cx:pt>
          <cx:pt idx="1060">2006</cx:pt>
          <cx:pt idx="1061">2007</cx:pt>
          <cx:pt idx="1062">2008</cx:pt>
          <cx:pt idx="1063">2009</cx:pt>
          <cx:pt idx="1064">2010</cx:pt>
          <cx:pt idx="1065">2011</cx:pt>
          <cx:pt idx="1066">2014</cx:pt>
          <cx:pt idx="1067">2015</cx:pt>
          <cx:pt idx="1068">2011</cx:pt>
          <cx:pt idx="1069">2012</cx:pt>
          <cx:pt idx="1070">2013</cx:pt>
          <cx:pt idx="1071">2014</cx:pt>
          <cx:pt idx="1072">2015</cx:pt>
          <cx:pt idx="1073">2011</cx:pt>
          <cx:pt idx="1074">2012</cx:pt>
          <cx:pt idx="1075">2013</cx:pt>
          <cx:pt idx="1076">2014</cx:pt>
          <cx:pt idx="1077">2015</cx:pt>
          <cx:pt idx="1078">2011</cx:pt>
          <cx:pt idx="1079">2012</cx:pt>
          <cx:pt idx="1080">2013</cx:pt>
          <cx:pt idx="1081">2014</cx:pt>
          <cx:pt idx="1082">2015</cx:pt>
          <cx:pt idx="1083">2011</cx:pt>
          <cx:pt idx="1084">2012</cx:pt>
          <cx:pt idx="1085">2013</cx:pt>
          <cx:pt idx="1086">2014</cx:pt>
          <cx:pt idx="1087">2015</cx:pt>
          <cx:pt idx="1088">2011</cx:pt>
          <cx:pt idx="1089">2012</cx:pt>
          <cx:pt idx="1090">2013</cx:pt>
          <cx:pt idx="1091">2014</cx:pt>
          <cx:pt idx="1092">2015</cx:pt>
          <cx:pt idx="1093">2011</cx:pt>
          <cx:pt idx="1094">2012</cx:pt>
          <cx:pt idx="1095">2014</cx:pt>
          <cx:pt idx="1096">2015</cx:pt>
          <cx:pt idx="1097">2011</cx:pt>
          <cx:pt idx="1098">2012</cx:pt>
          <cx:pt idx="1099">2013</cx:pt>
          <cx:pt idx="1100">2014</cx:pt>
          <cx:pt idx="1101">2015</cx:pt>
          <cx:pt idx="1102">2011</cx:pt>
          <cx:pt idx="1103">2012</cx:pt>
          <cx:pt idx="1104">2013</cx:pt>
          <cx:pt idx="1105">2014</cx:pt>
          <cx:pt idx="1106">2015</cx:pt>
          <cx:pt idx="1107">2011</cx:pt>
          <cx:pt idx="1108">2012</cx:pt>
          <cx:pt idx="1109">2013</cx:pt>
          <cx:pt idx="1110">2014</cx:pt>
          <cx:pt idx="1111">2015</cx:pt>
          <cx:pt idx="1112">2016</cx:pt>
          <cx:pt idx="1113">2011</cx:pt>
          <cx:pt idx="1114">2012</cx:pt>
          <cx:pt idx="1115">2013</cx:pt>
          <cx:pt idx="1116">2014</cx:pt>
          <cx:pt idx="1117">2015</cx:pt>
          <cx:pt idx="1118">2011</cx:pt>
          <cx:pt idx="1119">2012</cx:pt>
          <cx:pt idx="1120">2013</cx:pt>
          <cx:pt idx="1121">2014</cx:pt>
          <cx:pt idx="1122">2015</cx:pt>
          <cx:pt idx="1123">2016</cx:pt>
          <cx:pt idx="1124">2011</cx:pt>
          <cx:pt idx="1125">2012</cx:pt>
          <cx:pt idx="1126">2013</cx:pt>
          <cx:pt idx="1127">2014</cx:pt>
          <cx:pt idx="1128">2015</cx:pt>
          <cx:pt idx="1129">2011</cx:pt>
          <cx:pt idx="1130">2014</cx:pt>
          <cx:pt idx="1131">2015</cx:pt>
          <cx:pt idx="1132">2011</cx:pt>
          <cx:pt idx="1133">2012</cx:pt>
          <cx:pt idx="1134">2013</cx:pt>
          <cx:pt idx="1135">2014</cx:pt>
          <cx:pt idx="1136">2015</cx:pt>
          <cx:pt idx="1137">2011</cx:pt>
          <cx:pt idx="1138">2012</cx:pt>
          <cx:pt idx="1139">2013</cx:pt>
          <cx:pt idx="1140">2014</cx:pt>
          <cx:pt idx="1141">2015</cx:pt>
          <cx:pt idx="1142">2016</cx:pt>
          <cx:pt idx="1143">2011</cx:pt>
          <cx:pt idx="1144">2012</cx:pt>
          <cx:pt idx="1145">2013</cx:pt>
          <cx:pt idx="1146">2014</cx:pt>
          <cx:pt idx="1147">2015</cx:pt>
          <cx:pt idx="1148">2016</cx:pt>
          <cx:pt idx="1149">2011</cx:pt>
          <cx:pt idx="1150">2012</cx:pt>
          <cx:pt idx="1151">2013</cx:pt>
          <cx:pt idx="1152">2014</cx:pt>
          <cx:pt idx="1153">2015</cx:pt>
          <cx:pt idx="1154">2008</cx:pt>
          <cx:pt idx="1155">2009</cx:pt>
          <cx:pt idx="1156">2010</cx:pt>
          <cx:pt idx="1157">2011</cx:pt>
          <cx:pt idx="1158">2012</cx:pt>
          <cx:pt idx="1159">2013</cx:pt>
          <cx:pt idx="1160">2014</cx:pt>
          <cx:pt idx="1161">2015</cx:pt>
          <cx:pt idx="1162">2011</cx:pt>
          <cx:pt idx="1163">2011</cx:pt>
          <cx:pt idx="1164">2012</cx:pt>
          <cx:pt idx="1165">2013</cx:pt>
          <cx:pt idx="1166">2014</cx:pt>
          <cx:pt idx="1167">2015</cx:pt>
          <cx:pt idx="1168">2016</cx:pt>
          <cx:pt idx="1169">2011</cx:pt>
          <cx:pt idx="1170">2014</cx:pt>
          <cx:pt idx="1171">2015</cx:pt>
          <cx:pt idx="1172">2011</cx:pt>
          <cx:pt idx="1173">2012</cx:pt>
          <cx:pt idx="1174">2013</cx:pt>
          <cx:pt idx="1175">2014</cx:pt>
          <cx:pt idx="1176">2015</cx:pt>
          <cx:pt idx="1177">2011</cx:pt>
          <cx:pt idx="1178">2012</cx:pt>
          <cx:pt idx="1179">2013</cx:pt>
          <cx:pt idx="1180">2014</cx:pt>
          <cx:pt idx="1181">2015</cx:pt>
          <cx:pt idx="1182">2016</cx:pt>
          <cx:pt idx="1183">2011</cx:pt>
          <cx:pt idx="1184">2012</cx:pt>
          <cx:pt idx="1185">2013</cx:pt>
          <cx:pt idx="1186">2014</cx:pt>
          <cx:pt idx="1187">2015</cx:pt>
          <cx:pt idx="1188">2011</cx:pt>
          <cx:pt idx="1189">2012</cx:pt>
          <cx:pt idx="1190">2013</cx:pt>
          <cx:pt idx="1191">2014</cx:pt>
          <cx:pt idx="1192">2015</cx:pt>
          <cx:pt idx="1193">2016</cx:pt>
          <cx:pt idx="1194">2005</cx:pt>
          <cx:pt idx="1195">2006</cx:pt>
          <cx:pt idx="1196">2007</cx:pt>
          <cx:pt idx="1197">2008</cx:pt>
          <cx:pt idx="1198">2009</cx:pt>
          <cx:pt idx="1199">2010</cx:pt>
          <cx:pt idx="1200">2011</cx:pt>
          <cx:pt idx="1201">2012</cx:pt>
          <cx:pt idx="1202">2013</cx:pt>
          <cx:pt idx="1203">2014</cx:pt>
          <cx:pt idx="1204">2015</cx:pt>
          <cx:pt idx="1205">2005</cx:pt>
          <cx:pt idx="1206">2006</cx:pt>
          <cx:pt idx="1207">2007</cx:pt>
          <cx:pt idx="1208">2008</cx:pt>
          <cx:pt idx="1209">2009</cx:pt>
          <cx:pt idx="1210">2010</cx:pt>
          <cx:pt idx="1211">2011</cx:pt>
          <cx:pt idx="1212">2012</cx:pt>
          <cx:pt idx="1213">2013</cx:pt>
          <cx:pt idx="1214">2014</cx:pt>
          <cx:pt idx="1215">2015</cx:pt>
          <cx:pt idx="1216">2016</cx:pt>
          <cx:pt idx="1217">2011</cx:pt>
          <cx:pt idx="1218">2012</cx:pt>
          <cx:pt idx="1219">2013</cx:pt>
          <cx:pt idx="1220">2014</cx:pt>
          <cx:pt idx="1221">2015</cx:pt>
          <cx:pt idx="1222">2016</cx:pt>
          <cx:pt idx="1223">2011</cx:pt>
          <cx:pt idx="1224">2013</cx:pt>
          <cx:pt idx="1225">2014</cx:pt>
          <cx:pt idx="1226">2015</cx:pt>
          <cx:pt idx="1227">2007</cx:pt>
          <cx:pt idx="1228">2008</cx:pt>
          <cx:pt idx="1229">2009</cx:pt>
          <cx:pt idx="1230">2010</cx:pt>
          <cx:pt idx="1231">2011</cx:pt>
          <cx:pt idx="1232">2014</cx:pt>
          <cx:pt idx="1233">2015</cx:pt>
          <cx:pt idx="1234">2011</cx:pt>
          <cx:pt idx="1235">2012</cx:pt>
          <cx:pt idx="1236">2013</cx:pt>
          <cx:pt idx="1237">2014</cx:pt>
          <cx:pt idx="1238">2015</cx:pt>
          <cx:pt idx="1239">2011</cx:pt>
          <cx:pt idx="1240">2015</cx:pt>
          <cx:pt idx="1241">2014</cx:pt>
          <cx:pt idx="1242">2011</cx:pt>
          <cx:pt idx="1243">2012</cx:pt>
          <cx:pt idx="1244">2013</cx:pt>
          <cx:pt idx="1245">2014</cx:pt>
          <cx:pt idx="1246">2015</cx:pt>
          <cx:pt idx="1247">2016</cx:pt>
          <cx:pt idx="1248">2011</cx:pt>
          <cx:pt idx="1249">2012</cx:pt>
          <cx:pt idx="1250">2013</cx:pt>
          <cx:pt idx="1251">2014</cx:pt>
          <cx:pt idx="1252">2015</cx:pt>
          <cx:pt idx="1253">2011</cx:pt>
          <cx:pt idx="1254">2012</cx:pt>
          <cx:pt idx="1255">2016</cx:pt>
          <cx:pt idx="1256">2014</cx:pt>
          <cx:pt idx="1257">2015</cx:pt>
          <cx:pt idx="1258">2011</cx:pt>
          <cx:pt idx="1259">2012</cx:pt>
          <cx:pt idx="1260">2013</cx:pt>
          <cx:pt idx="1261">2014</cx:pt>
          <cx:pt idx="1262">2015</cx:pt>
          <cx:pt idx="1263">2011</cx:pt>
          <cx:pt idx="1264">2014</cx:pt>
          <cx:pt idx="1265">2015</cx:pt>
          <cx:pt idx="1266">2011</cx:pt>
          <cx:pt idx="1267">2012</cx:pt>
          <cx:pt idx="1268">2015</cx:pt>
          <cx:pt idx="1269">2016</cx:pt>
          <cx:pt idx="1270">2014</cx:pt>
          <cx:pt idx="1271">2011</cx:pt>
          <cx:pt idx="1272">2014</cx:pt>
          <cx:pt idx="1273">2015</cx:pt>
          <cx:pt idx="1274">2011</cx:pt>
          <cx:pt idx="1275">2014</cx:pt>
          <cx:pt idx="1276">2015</cx:pt>
          <cx:pt idx="1277">2011</cx:pt>
          <cx:pt idx="1278">2013</cx:pt>
          <cx:pt idx="1279">2014</cx:pt>
          <cx:pt idx="1280">2015</cx:pt>
          <cx:pt idx="1281">2011</cx:pt>
          <cx:pt idx="1282">2014</cx:pt>
          <cx:pt idx="1283">2015</cx:pt>
          <cx:pt idx="1284">2011</cx:pt>
          <cx:pt idx="1285">2012</cx:pt>
          <cx:pt idx="1286">2013</cx:pt>
          <cx:pt idx="1287">2014</cx:pt>
          <cx:pt idx="1288">2015</cx:pt>
          <cx:pt idx="1289">2016</cx:pt>
          <cx:pt idx="1290">2011</cx:pt>
          <cx:pt idx="1291">2012</cx:pt>
          <cx:pt idx="1292">2013</cx:pt>
          <cx:pt idx="1293">2014</cx:pt>
          <cx:pt idx="1294">2015</cx:pt>
          <cx:pt idx="1295">2016</cx:pt>
          <cx:pt idx="1296">2005</cx:pt>
          <cx:pt idx="1297">2011</cx:pt>
          <cx:pt idx="1298">2014</cx:pt>
          <cx:pt idx="1299">2015</cx:pt>
          <cx:pt idx="1300">2011</cx:pt>
          <cx:pt idx="1301">2012</cx:pt>
          <cx:pt idx="1302">2013</cx:pt>
          <cx:pt idx="1303">2014</cx:pt>
          <cx:pt idx="1304">2015</cx:pt>
          <cx:pt idx="1305">2011</cx:pt>
          <cx:pt idx="1306">2014</cx:pt>
          <cx:pt idx="1307">2015</cx:pt>
          <cx:pt idx="1308">2011</cx:pt>
          <cx:pt idx="1309">2014</cx:pt>
          <cx:pt idx="1310">2015</cx:pt>
          <cx:pt idx="1311">2012</cx:pt>
          <cx:pt idx="1312">2013</cx:pt>
          <cx:pt idx="1313">2014</cx:pt>
          <cx:pt idx="1314">2015</cx:pt>
          <cx:pt idx="1315">2016</cx:pt>
          <cx:pt idx="1316">2005</cx:pt>
          <cx:pt idx="1317">2006</cx:pt>
          <cx:pt idx="1318">2007</cx:pt>
          <cx:pt idx="1319">2008</cx:pt>
          <cx:pt idx="1320">2009</cx:pt>
          <cx:pt idx="1321">2010</cx:pt>
          <cx:pt idx="1322">2011</cx:pt>
          <cx:pt idx="1323">2012</cx:pt>
          <cx:pt idx="1324">2013</cx:pt>
          <cx:pt idx="1325">2014</cx:pt>
          <cx:pt idx="1326">2015</cx:pt>
          <cx:pt idx="1327">2016</cx:pt>
          <cx:pt idx="1328">2012</cx:pt>
          <cx:pt idx="1329">2013</cx:pt>
          <cx:pt idx="1330">2014</cx:pt>
          <cx:pt idx="1331">2015</cx:pt>
          <cx:pt idx="1332">2016</cx:pt>
          <cx:pt idx="1333">2012</cx:pt>
          <cx:pt idx="1334">2013</cx:pt>
          <cx:pt idx="1335">2014</cx:pt>
          <cx:pt idx="1336">2015</cx:pt>
          <cx:pt idx="1337">2016</cx:pt>
          <cx:pt idx="1338">2005</cx:pt>
          <cx:pt idx="1339">2006</cx:pt>
          <cx:pt idx="1340">2007</cx:pt>
          <cx:pt idx="1341">2008</cx:pt>
          <cx:pt idx="1342">2009</cx:pt>
          <cx:pt idx="1343">2010</cx:pt>
          <cx:pt idx="1344">2011</cx:pt>
          <cx:pt idx="1345">2012</cx:pt>
          <cx:pt idx="1346">2013</cx:pt>
          <cx:pt idx="1347">2014</cx:pt>
          <cx:pt idx="1348">2015</cx:pt>
          <cx:pt idx="1349">2005</cx:pt>
          <cx:pt idx="1350">2006</cx:pt>
          <cx:pt idx="1351">2007</cx:pt>
          <cx:pt idx="1352">2008</cx:pt>
          <cx:pt idx="1353">2009</cx:pt>
          <cx:pt idx="1354">2010</cx:pt>
          <cx:pt idx="1355">2011</cx:pt>
          <cx:pt idx="1356">2012</cx:pt>
          <cx:pt idx="1357">2013</cx:pt>
          <cx:pt idx="1358">2014</cx:pt>
          <cx:pt idx="1359">2015</cx:pt>
          <cx:pt idx="1360">2005</cx:pt>
          <cx:pt idx="1361">2006</cx:pt>
          <cx:pt idx="1362">2007</cx:pt>
          <cx:pt idx="1363">2008</cx:pt>
          <cx:pt idx="1364">2009</cx:pt>
          <cx:pt idx="1365">2010</cx:pt>
          <cx:pt idx="1366">2011</cx:pt>
          <cx:pt idx="1367">2012</cx:pt>
          <cx:pt idx="1368">2013</cx:pt>
          <cx:pt idx="1369">2014</cx:pt>
          <cx:pt idx="1370">2015</cx:pt>
          <cx:pt idx="1371">2012</cx:pt>
          <cx:pt idx="1372">2013</cx:pt>
          <cx:pt idx="1373">2014</cx:pt>
          <cx:pt idx="1374">2015</cx:pt>
          <cx:pt idx="1375">2012</cx:pt>
          <cx:pt idx="1376">2013</cx:pt>
          <cx:pt idx="1377">2014</cx:pt>
          <cx:pt idx="1378">2016</cx:pt>
          <cx:pt idx="1379">2015</cx:pt>
          <cx:pt idx="1380">2012</cx:pt>
          <cx:pt idx="1381">2013</cx:pt>
          <cx:pt idx="1382">2014</cx:pt>
          <cx:pt idx="1383">2015</cx:pt>
          <cx:pt idx="1384">2005</cx:pt>
          <cx:pt idx="1385">2006</cx:pt>
          <cx:pt idx="1386">2007</cx:pt>
          <cx:pt idx="1387">2008</cx:pt>
          <cx:pt idx="1388">2009</cx:pt>
          <cx:pt idx="1389">2010</cx:pt>
          <cx:pt idx="1390">2011</cx:pt>
          <cx:pt idx="1391">2012</cx:pt>
          <cx:pt idx="1392">2013</cx:pt>
          <cx:pt idx="1393">2014</cx:pt>
          <cx:pt idx="1394">2015</cx:pt>
          <cx:pt idx="1395">2016</cx:pt>
          <cx:pt idx="1396">2005</cx:pt>
          <cx:pt idx="1397">2006</cx:pt>
          <cx:pt idx="1398">2007</cx:pt>
          <cx:pt idx="1399">2008</cx:pt>
          <cx:pt idx="1400">2009</cx:pt>
          <cx:pt idx="1401">2010</cx:pt>
          <cx:pt idx="1402">2011</cx:pt>
          <cx:pt idx="1403">2012</cx:pt>
          <cx:pt idx="1404">2014</cx:pt>
          <cx:pt idx="1405">2015</cx:pt>
          <cx:pt idx="1406">2012</cx:pt>
          <cx:pt idx="1407">2013</cx:pt>
          <cx:pt idx="1408">2014</cx:pt>
          <cx:pt idx="1409">2015</cx:pt>
          <cx:pt idx="1410">2012</cx:pt>
          <cx:pt idx="1411">2013</cx:pt>
          <cx:pt idx="1412">2014</cx:pt>
          <cx:pt idx="1413">2015</cx:pt>
          <cx:pt idx="1414">2016</cx:pt>
          <cx:pt idx="1415">2012</cx:pt>
          <cx:pt idx="1416">2013</cx:pt>
          <cx:pt idx="1417">2014</cx:pt>
          <cx:pt idx="1418">2015</cx:pt>
          <cx:pt idx="1419">2016</cx:pt>
          <cx:pt idx="1420">2012</cx:pt>
          <cx:pt idx="1421">2013</cx:pt>
          <cx:pt idx="1422">2014</cx:pt>
          <cx:pt idx="1423">2015</cx:pt>
          <cx:pt idx="1424">2012</cx:pt>
          <cx:pt idx="1425">2013</cx:pt>
          <cx:pt idx="1426">2014</cx:pt>
          <cx:pt idx="1427">2015</cx:pt>
          <cx:pt idx="1428">2012</cx:pt>
          <cx:pt idx="1429">2013</cx:pt>
          <cx:pt idx="1430">2014</cx:pt>
          <cx:pt idx="1431">2015</cx:pt>
          <cx:pt idx="1432">2012</cx:pt>
          <cx:pt idx="1433">2013</cx:pt>
          <cx:pt idx="1434">2014</cx:pt>
          <cx:pt idx="1435">2015</cx:pt>
          <cx:pt idx="1436">2012</cx:pt>
          <cx:pt idx="1437">2013</cx:pt>
          <cx:pt idx="1438">2014</cx:pt>
          <cx:pt idx="1439">2015</cx:pt>
          <cx:pt idx="1440">2016</cx:pt>
          <cx:pt idx="1441">2012</cx:pt>
          <cx:pt idx="1442">2013</cx:pt>
          <cx:pt idx="1443">2014</cx:pt>
          <cx:pt idx="1444">2015</cx:pt>
          <cx:pt idx="1445">2012</cx:pt>
          <cx:pt idx="1446">2013</cx:pt>
          <cx:pt idx="1447">2014</cx:pt>
          <cx:pt idx="1448">2015</cx:pt>
          <cx:pt idx="1449">2012</cx:pt>
          <cx:pt idx="1450">2012</cx:pt>
          <cx:pt idx="1451">2013</cx:pt>
          <cx:pt idx="1452">2015</cx:pt>
          <cx:pt idx="1453">2014</cx:pt>
          <cx:pt idx="1454">2012</cx:pt>
          <cx:pt idx="1455">2013</cx:pt>
          <cx:pt idx="1456">2014</cx:pt>
          <cx:pt idx="1457">2015</cx:pt>
          <cx:pt idx="1458">2012</cx:pt>
          <cx:pt idx="1459">2014</cx:pt>
          <cx:pt idx="1460">2015</cx:pt>
          <cx:pt idx="1461">2016</cx:pt>
          <cx:pt idx="1462">2005</cx:pt>
          <cx:pt idx="1463">2006</cx:pt>
          <cx:pt idx="1464">2007</cx:pt>
          <cx:pt idx="1465">2008</cx:pt>
          <cx:pt idx="1466">2009</cx:pt>
          <cx:pt idx="1467">2010</cx:pt>
          <cx:pt idx="1468">2011</cx:pt>
          <cx:pt idx="1469">2013</cx:pt>
          <cx:pt idx="1470">2012</cx:pt>
          <cx:pt idx="1471">2013</cx:pt>
          <cx:pt idx="1472">2014</cx:pt>
          <cx:pt idx="1473">2015</cx:pt>
          <cx:pt idx="1474">2012</cx:pt>
          <cx:pt idx="1475">2013</cx:pt>
          <cx:pt idx="1476">2014</cx:pt>
          <cx:pt idx="1477">2015</cx:pt>
          <cx:pt idx="1478">2016</cx:pt>
          <cx:pt idx="1479">2012</cx:pt>
          <cx:pt idx="1480">2014</cx:pt>
          <cx:pt idx="1481">2015</cx:pt>
          <cx:pt idx="1482">2012</cx:pt>
          <cx:pt idx="1483">2013</cx:pt>
          <cx:pt idx="1484">2015</cx:pt>
          <cx:pt idx="1485">2014</cx:pt>
          <cx:pt idx="1486">2012</cx:pt>
          <cx:pt idx="1487">2013</cx:pt>
          <cx:pt idx="1488">2014</cx:pt>
          <cx:pt idx="1489">2015</cx:pt>
          <cx:pt idx="1490">2012</cx:pt>
          <cx:pt idx="1491">2013</cx:pt>
          <cx:pt idx="1492">2014</cx:pt>
          <cx:pt idx="1493">2015</cx:pt>
          <cx:pt idx="1494">2013</cx:pt>
          <cx:pt idx="1495">2014</cx:pt>
          <cx:pt idx="1496">2015</cx:pt>
          <cx:pt idx="1497">2016</cx:pt>
          <cx:pt idx="1498">2013</cx:pt>
          <cx:pt idx="1499">2014</cx:pt>
          <cx:pt idx="1500">2015</cx:pt>
          <cx:pt idx="1501">2013</cx:pt>
          <cx:pt idx="1502">2014</cx:pt>
          <cx:pt idx="1503">2015</cx:pt>
          <cx:pt idx="1504">2013</cx:pt>
          <cx:pt idx="1505">2014</cx:pt>
          <cx:pt idx="1506">2015</cx:pt>
          <cx:pt idx="1507">2013</cx:pt>
          <cx:pt idx="1508">2014</cx:pt>
          <cx:pt idx="1509">2015</cx:pt>
          <cx:pt idx="1510">2013</cx:pt>
          <cx:pt idx="1511">2013</cx:pt>
          <cx:pt idx="1512">2014</cx:pt>
          <cx:pt idx="1513">2015</cx:pt>
          <cx:pt idx="1514">2014</cx:pt>
          <cx:pt idx="1515">2015</cx:pt>
          <cx:pt idx="1516">2014</cx:pt>
          <cx:pt idx="1517">2015</cx:pt>
          <cx:pt idx="1518">2014</cx:pt>
          <cx:pt idx="1519">2012</cx:pt>
          <cx:pt idx="1520">2015</cx:pt>
          <cx:pt idx="1521">2014</cx:pt>
          <cx:pt idx="1522">2015</cx:pt>
          <cx:pt idx="1523">2014</cx:pt>
          <cx:pt idx="1524">2015</cx:pt>
          <cx:pt idx="1525">2015</cx:pt>
          <cx:pt idx="1526">2016</cx:pt>
          <cx:pt idx="1527">2014</cx:pt>
          <cx:pt idx="1528">2015</cx:pt>
          <cx:pt idx="1529">2015</cx:pt>
          <cx:pt idx="1530">2016</cx:pt>
          <cx:pt idx="1531">2015</cx:pt>
          <cx:pt idx="1532">2014</cx:pt>
          <cx:pt idx="1533">2015</cx:pt>
          <cx:pt idx="1534">2014</cx:pt>
          <cx:pt idx="1535">2015</cx:pt>
          <cx:pt idx="1536">2015</cx:pt>
          <cx:pt idx="1537">2014</cx:pt>
          <cx:pt idx="1538">2015</cx:pt>
          <cx:pt idx="1539">2013</cx:pt>
          <cx:pt idx="1540">2014</cx:pt>
          <cx:pt idx="1541">2015</cx:pt>
          <cx:pt idx="1542">2016</cx:pt>
          <cx:pt idx="1543">2014</cx:pt>
          <cx:pt idx="1544">2015</cx:pt>
          <cx:pt idx="1545">2016</cx:pt>
          <cx:pt idx="1546">2014</cx:pt>
          <cx:pt idx="1547">2015</cx:pt>
          <cx:pt idx="1548">2016</cx:pt>
          <cx:pt idx="1549">2014</cx:pt>
          <cx:pt idx="1550">2015</cx:pt>
          <cx:pt idx="1551">2016</cx:pt>
          <cx:pt idx="1552">2016</cx:pt>
          <cx:pt idx="1553">2016</cx:pt>
          <cx:pt idx="1554">2014</cx:pt>
          <cx:pt idx="1555">2015</cx:pt>
          <cx:pt idx="1556">2016</cx:pt>
        </cx:lvl>
      </cx:strDim>
      <cx:numDim type="val">
        <cx:f>'EDA 15'!$C$15:$C$1571</cx:f>
        <cx:lvl ptCount="1557" formatCode="General">
          <cx:pt idx="0">90.079999999999998</cx:pt>
          <cx:pt idx="1">61.289999999999999</cx:pt>
          <cx:pt idx="2">60.759999999999998</cx:pt>
          <cx:pt idx="3">60.759999999999998</cx:pt>
          <cx:pt idx="4">61.049999999999997</cx:pt>
          <cx:pt idx="5">82.829999999999998</cx:pt>
          <cx:pt idx="6">96</cx:pt>
          <cx:pt idx="7">96.290000000000006</cx:pt>
          <cx:pt idx="8">96.140000000000001</cx:pt>
          <cx:pt idx="9">96.290000000000006</cx:pt>
          <cx:pt idx="10">96.430000000000007</cx:pt>
          <cx:pt idx="11">95.569999999999993</cx:pt>
          <cx:pt idx="12">75.849999999999994</cx:pt>
          <cx:pt idx="13">57.759999999999998</cx:pt>
          <cx:pt idx="14">61.140000000000001</cx:pt>
          <cx:pt idx="15">69.239999999999995</cx:pt>
          <cx:pt idx="16">70.709999999999994</cx:pt>
          <cx:pt idx="17">91.829999999999998</cx:pt>
          <cx:pt idx="18">67.569999999999993</cx:pt>
          <cx:pt idx="19">66.430000000000007</cx:pt>
          <cx:pt idx="20">66.709999999999994</cx:pt>
          <cx:pt idx="21">65.709999999999994</cx:pt>
          <cx:pt idx="22">65.290000000000006</cx:pt>
          <cx:pt idx="23">64.569999999999993</cx:pt>
          <cx:pt idx="24">92.5</cx:pt>
          <cx:pt idx="25">49.07</cx:pt>
          <cx:pt idx="26">48.859999999999999</cx:pt>
          <cx:pt idx="27">49</cx:pt>
          <cx:pt idx="28">48.789999999999999</cx:pt>
          <cx:pt idx="29">91.5</cx:pt>
          <cx:pt idx="30">73.230000000000004</cx:pt>
          <cx:pt idx="31">53.619999999999997</cx:pt>
          <cx:pt idx="32">52.810000000000002</cx:pt>
          <cx:pt idx="33">53.240000000000002</cx:pt>
          <cx:pt idx="34">53.670000000000002</cx:pt>
          <cx:pt idx="35">86.829999999999998</cx:pt>
          <cx:pt idx="36">68.859999999999999</cx:pt>
          <cx:pt idx="37">68.140000000000001</cx:pt>
          <cx:pt idx="38">69.569999999999993</cx:pt>
          <cx:pt idx="39">69.709999999999994</cx:pt>
          <cx:pt idx="40">68.859999999999999</cx:pt>
          <cx:pt idx="41">66.569999999999993</cx:pt>
          <cx:pt idx="42">72.329999999999998</cx:pt>
          <cx:pt idx="43">59.759999999999998</cx:pt>
          <cx:pt idx="44">60.140000000000001</cx:pt>
          <cx:pt idx="45">65.189999999999998</cx:pt>
          <cx:pt idx="46">66.329999999999998</cx:pt>
          <cx:pt idx="47">82.670000000000002</cx:pt>
          <cx:pt idx="48">59.710000000000001</cx:pt>
          <cx:pt idx="49">57.710000000000001</cx:pt>
          <cx:pt idx="50">58.43</cx:pt>
          <cx:pt idx="51">57.710000000000001</cx:pt>
          <cx:pt idx="52">59.140000000000001</cx:pt>
          <cx:pt idx="53">59.43</cx:pt>
          <cx:pt idx="54">75.620000000000005</cx:pt>
          <cx:pt idx="55">57.43</cx:pt>
          <cx:pt idx="56">55.950000000000003</cx:pt>
          <cx:pt idx="57">56.240000000000002</cx:pt>
          <cx:pt idx="58">55.950000000000003</cx:pt>
          <cx:pt idx="59">87</cx:pt>
          <cx:pt idx="60">73.569999999999993</cx:pt>
          <cx:pt idx="61">72.569999999999993</cx:pt>
          <cx:pt idx="62">71.430000000000007</cx:pt>
          <cx:pt idx="63">70.140000000000001</cx:pt>
          <cx:pt idx="64">70</cx:pt>
          <cx:pt idx="65">68.290000000000006</cx:pt>
          <cx:pt idx="66">69.079999999999998</cx:pt>
          <cx:pt idx="67">52.950000000000003</cx:pt>
          <cx:pt idx="68">51.859999999999999</cx:pt>
          <cx:pt idx="69">53.240000000000002</cx:pt>
          <cx:pt idx="70">51.759999999999998</cx:pt>
          <cx:pt idx="71">90.829999999999998</cx:pt>
          <cx:pt idx="72">58.289999999999999</cx:pt>
          <cx:pt idx="73">56</cx:pt>
          <cx:pt idx="74">54.57</cx:pt>
          <cx:pt idx="75">55.140000000000001</cx:pt>
          <cx:pt idx="76">54.710000000000001</cx:pt>
          <cx:pt idx="77">54</cx:pt>
          <cx:pt idx="78">74.420000000000002</cx:pt>
          <cx:pt idx="79">54.619999999999997</cx:pt>
          <cx:pt idx="80">53.759999999999998</cx:pt>
          <cx:pt idx="81">46.710000000000001</cx:pt>
          <cx:pt idx="82">53.049999999999997</cx:pt>
          <cx:pt idx="83">78</cx:pt>
          <cx:pt idx="84">69.859999999999999</cx:pt>
          <cx:pt idx="85">69.140000000000001</cx:pt>
          <cx:pt idx="86">69.140000000000001</cx:pt>
          <cx:pt idx="87">68.569999999999993</cx:pt>
          <cx:pt idx="88">68</cx:pt>
          <cx:pt idx="89">69.140000000000001</cx:pt>
          <cx:pt idx="90">90.829999999999998</cx:pt>
          <cx:pt idx="91">65.709999999999994</cx:pt>
          <cx:pt idx="92">66.640000000000001</cx:pt>
          <cx:pt idx="93">67.290000000000006</cx:pt>
          <cx:pt idx="94">63.789999999999999</cx:pt>
          <cx:pt idx="95">84.5</cx:pt>
          <cx:pt idx="96">65.670000000000002</cx:pt>
          <cx:pt idx="97">50.479999999999997</cx:pt>
          <cx:pt idx="98">50.049999999999997</cx:pt>
          <cx:pt idx="99">50.520000000000003</cx:pt>
          <cx:pt idx="100">50.950000000000003</cx:pt>
          <cx:pt idx="101">77.5</cx:pt>
          <cx:pt idx="102">54.710000000000001</cx:pt>
          <cx:pt idx="103">54</cx:pt>
          <cx:pt idx="104">54</cx:pt>
          <cx:pt idx="105">53</cx:pt>
          <cx:pt idx="106">53.710000000000001</cx:pt>
          <cx:pt idx="107">51.710000000000001</cx:pt>
          <cx:pt idx="108">62.170000000000002</cx:pt>
          <cx:pt idx="109">48.950000000000003</cx:pt>
          <cx:pt idx="110">46.850000000000001</cx:pt>
          <cx:pt idx="111">46.049999999999997</cx:pt>
          <cx:pt idx="112">45.700000000000003</cx:pt>
          <cx:pt idx="113">76.329999999999998</cx:pt>
          <cx:pt idx="114">46.859999999999999</cx:pt>
          <cx:pt idx="115">46.57</cx:pt>
          <cx:pt idx="116">48.57</cx:pt>
          <cx:pt idx="117">48.140000000000001</cx:pt>
          <cx:pt idx="118">48</cx:pt>
          <cx:pt idx="119">47.710000000000001</cx:pt>
          <cx:pt idx="120">66.920000000000002</cx:pt>
          <cx:pt idx="121">55.950000000000003</cx:pt>
          <cx:pt idx="122">55.799999999999997</cx:pt>
          <cx:pt idx="123">56.299999999999997</cx:pt>
          <cx:pt idx="124">55.100000000000001</cx:pt>
          <cx:pt idx="125">77.329999999999998</cx:pt>
          <cx:pt idx="126">58.710000000000001</cx:pt>
          <cx:pt idx="127">57.43</cx:pt>
          <cx:pt idx="128">56.859999999999999</cx:pt>
          <cx:pt idx="129">55.57</cx:pt>
          <cx:pt idx="130">55.710000000000001</cx:pt>
          <cx:pt idx="131">55.43</cx:pt>
          <cx:pt idx="132">84.329999999999998</cx:pt>
          <cx:pt idx="133">53</cx:pt>
          <cx:pt idx="134">52.140000000000001</cx:pt>
          <cx:pt idx="135">50.710000000000001</cx:pt>
          <cx:pt idx="136">48.329999999999998</cx:pt>
          <cx:pt idx="137">87.329999999999998</cx:pt>
          <cx:pt idx="138">60</cx:pt>
          <cx:pt idx="139">47</cx:pt>
          <cx:pt idx="140">45.759999999999998</cx:pt>
          <cx:pt idx="141">45.859999999999999</cx:pt>
          <cx:pt idx="142">45.859999999999999</cx:pt>
          <cx:pt idx="143">73.829999999999998</cx:pt>
          <cx:pt idx="144">51.859999999999999</cx:pt>
          <cx:pt idx="145">51.289999999999999</cx:pt>
          <cx:pt idx="146">51.289999999999999</cx:pt>
          <cx:pt idx="147">51.140000000000001</cx:pt>
          <cx:pt idx="148">50.140000000000001</cx:pt>
          <cx:pt idx="149">49.710000000000001</cx:pt>
          <cx:pt idx="150">85.200000000000003</cx:pt>
          <cx:pt idx="151">87</cx:pt>
          <cx:pt idx="152">89.200000000000003</cx:pt>
          <cx:pt idx="153">85.170000000000002</cx:pt>
          <cx:pt idx="154">84.5</cx:pt>
          <cx:pt idx="155">88.170000000000002</cx:pt>
          <cx:pt idx="156">75.5</cx:pt>
          <cx:pt idx="157">73.670000000000002</cx:pt>
          <cx:pt idx="158">74</cx:pt>
          <cx:pt idx="159">71.670000000000002</cx:pt>
          <cx:pt idx="160">73.170000000000002</cx:pt>
          <cx:pt idx="161">74.670000000000002</cx:pt>
          <cx:pt idx="162">68.079999999999998</cx:pt>
          <cx:pt idx="163">50.049999999999997</cx:pt>
          <cx:pt idx="164">49.049999999999997</cx:pt>
          <cx:pt idx="165">49.100000000000001</cx:pt>
          <cx:pt idx="166">48.5</cx:pt>
          <cx:pt idx="167">85.200000000000003</cx:pt>
          <cx:pt idx="168">61</cx:pt>
          <cx:pt idx="169">60.710000000000001</cx:pt>
          <cx:pt idx="170">61.57</cx:pt>
          <cx:pt idx="171">60.710000000000001</cx:pt>
          <cx:pt idx="172">60.289999999999999</cx:pt>
          <cx:pt idx="173">57.710000000000001</cx:pt>
          <cx:pt idx="174">56.689999999999998</cx:pt>
          <cx:pt idx="175">44.899999999999999</cx:pt>
          <cx:pt idx="176">44.899999999999999</cx:pt>
          <cx:pt idx="177">44.329999999999998</cx:pt>
          <cx:pt idx="178">43.520000000000003</cx:pt>
          <cx:pt idx="179">75.170000000000002</cx:pt>
          <cx:pt idx="180">47.43</cx:pt>
          <cx:pt idx="181">47.289999999999999</cx:pt>
          <cx:pt idx="182">46.140000000000001</cx:pt>
          <cx:pt idx="183">46</cx:pt>
          <cx:pt idx="184">46.43</cx:pt>
          <cx:pt idx="185">45.289999999999999</cx:pt>
          <cx:pt idx="186">48.619999999999997</cx:pt>
          <cx:pt idx="187">57.240000000000002</cx:pt>
          <cx:pt idx="188">59.100000000000001</cx:pt>
          <cx:pt idx="189">76.950000000000003</cx:pt>
          <cx:pt idx="190">74.329999999999998</cx:pt>
          <cx:pt idx="191">75.329999999999998</cx:pt>
          <cx:pt idx="192">30.289999999999999</cx:pt>
          <cx:pt idx="193">30.43</cx:pt>
          <cx:pt idx="194">29.710000000000001</cx:pt>
          <cx:pt idx="195">29</cx:pt>
          <cx:pt idx="196">29.289999999999999</cx:pt>
          <cx:pt idx="197">29.859999999999999</cx:pt>
          <cx:pt idx="198">77</cx:pt>
          <cx:pt idx="199">72.329999999999998</cx:pt>
          <cx:pt idx="200">74.5</cx:pt>
          <cx:pt idx="201">142.36000000000001</cx:pt>
          <cx:pt idx="202">125.93000000000001</cx:pt>
          <cx:pt idx="203">56.850000000000001</cx:pt>
          <cx:pt idx="204">55.189999999999998</cx:pt>
          <cx:pt idx="205">53.100000000000001</cx:pt>
          <cx:pt idx="206">68.859999999999999</cx:pt>
          <cx:pt idx="207">67.430000000000007</cx:pt>
          <cx:pt idx="208">80.829999999999998</cx:pt>
          <cx:pt idx="209">40.859999999999999</cx:pt>
          <cx:pt idx="210">39.710000000000001</cx:pt>
          <cx:pt idx="211">40.289999999999999</cx:pt>
          <cx:pt idx="212">41.57</cx:pt>
          <cx:pt idx="213">42</cx:pt>
          <cx:pt idx="214">41.710000000000001</cx:pt>
          <cx:pt idx="215">54.770000000000003</cx:pt>
          <cx:pt idx="216">53.380000000000003</cx:pt>
          <cx:pt idx="217">55.460000000000001</cx:pt>
          <cx:pt idx="218">53.770000000000003</cx:pt>
          <cx:pt idx="219">53.920000000000002</cx:pt>
          <cx:pt idx="220">67.670000000000002</cx:pt>
          <cx:pt idx="221">44.43</cx:pt>
          <cx:pt idx="222">44.710000000000001</cx:pt>
          <cx:pt idx="223">44.140000000000001</cx:pt>
          <cx:pt idx="224">44.43</cx:pt>
          <cx:pt idx="225">44.140000000000001</cx:pt>
          <cx:pt idx="226">44.43</cx:pt>
          <cx:pt idx="227">52.380000000000003</cx:pt>
          <cx:pt idx="228">46.380000000000003</cx:pt>
          <cx:pt idx="229">49.289999999999999</cx:pt>
          <cx:pt idx="230">48.899999999999999</cx:pt>
          <cx:pt idx="231">49.140000000000001</cx:pt>
          <cx:pt idx="232">82</cx:pt>
          <cx:pt idx="233">35.859999999999999</cx:pt>
          <cx:pt idx="234">36.140000000000001</cx:pt>
          <cx:pt idx="235">35.57</cx:pt>
          <cx:pt idx="236">35.43</cx:pt>
          <cx:pt idx="237">35.289999999999999</cx:pt>
          <cx:pt idx="238">32.43</cx:pt>
          <cx:pt idx="239">51.079999999999998</cx:pt>
          <cx:pt idx="240">49.950000000000003</cx:pt>
          <cx:pt idx="241">51.380000000000003</cx:pt>
          <cx:pt idx="242">54.810000000000002</cx:pt>
          <cx:pt idx="243">55.619999999999997</cx:pt>
          <cx:pt idx="244">76.5</cx:pt>
          <cx:pt idx="245">35.859999999999999</cx:pt>
          <cx:pt idx="246">35.859999999999999</cx:pt>
          <cx:pt idx="247">36</cx:pt>
          <cx:pt idx="248">36.140000000000001</cx:pt>
          <cx:pt idx="249">36.57</cx:pt>
          <cx:pt idx="250">35.289999999999999</cx:pt>
          <cx:pt idx="251">66.400000000000006</cx:pt>
          <cx:pt idx="252">43.789999999999999</cx:pt>
          <cx:pt idx="253">43.789999999999999</cx:pt>
          <cx:pt idx="254">43.57</cx:pt>
          <cx:pt idx="255">43.289999999999999</cx:pt>
          <cx:pt idx="256">62.829999999999998</cx:pt>
          <cx:pt idx="257">77.829999999999998</cx:pt>
          <cx:pt idx="258">75.290000000000006</cx:pt>
          <cx:pt idx="259">76</cx:pt>
          <cx:pt idx="260">67.290000000000006</cx:pt>
          <cx:pt idx="261">90.790000000000006</cx:pt>
          <cx:pt idx="262">72.5</cx:pt>
          <cx:pt idx="263">72.670000000000002</cx:pt>
          <cx:pt idx="264">65</cx:pt>
          <cx:pt idx="265">69</cx:pt>
          <cx:pt idx="266">167.56999999999999</cx:pt>
          <cx:pt idx="267">175.63999999999999</cx:pt>
          <cx:pt idx="268">60.670000000000002</cx:pt>
          <cx:pt idx="269">53.689999999999998</cx:pt>
          <cx:pt idx="270">58.479999999999997</cx:pt>
          <cx:pt idx="271">61.899999999999999</cx:pt>
          <cx:pt idx="272">65.859999999999999</cx:pt>
          <cx:pt idx="273">69</cx:pt>
          <cx:pt idx="274">33.43</cx:pt>
          <cx:pt idx="275">32.859999999999999</cx:pt>
          <cx:pt idx="276">32.57</cx:pt>
          <cx:pt idx="277">32.289999999999999</cx:pt>
          <cx:pt idx="278">31.859999999999999</cx:pt>
          <cx:pt idx="279">34.710000000000001</cx:pt>
          <cx:pt idx="280">50.380000000000003</cx:pt>
          <cx:pt idx="281">58.100000000000001</cx:pt>
          <cx:pt idx="282">57.289999999999999</cx:pt>
          <cx:pt idx="283">63.810000000000002</cx:pt>
          <cx:pt idx="284">62.57</cx:pt>
          <cx:pt idx="285">72.170000000000002</cx:pt>
          <cx:pt idx="286">33.289999999999999</cx:pt>
          <cx:pt idx="287">34</cx:pt>
          <cx:pt idx="288">33.57</cx:pt>
          <cx:pt idx="289">34.57</cx:pt>
          <cx:pt idx="290">31.859999999999999</cx:pt>
          <cx:pt idx="291">32.140000000000001</cx:pt>
          <cx:pt idx="292">45.619999999999997</cx:pt>
          <cx:pt idx="293">46.57</cx:pt>
          <cx:pt idx="294">49</cx:pt>
          <cx:pt idx="295">51.289999999999999</cx:pt>
          <cx:pt idx="296">49.049999999999997</cx:pt>
          <cx:pt idx="297">58.670000000000002</cx:pt>
          <cx:pt idx="298">28.140000000000001</cx:pt>
          <cx:pt idx="299">28.140000000000001</cx:pt>
          <cx:pt idx="300">28.140000000000001</cx:pt>
          <cx:pt idx="301">31.289999999999999</cx:pt>
          <cx:pt idx="302">30.710000000000001</cx:pt>
          <cx:pt idx="303">30.289999999999999</cx:pt>
          <cx:pt idx="304">53.770000000000003</cx:pt>
          <cx:pt idx="305">47.43</cx:pt>
          <cx:pt idx="306">47.289999999999999</cx:pt>
          <cx:pt idx="307">63.43</cx:pt>
          <cx:pt idx="308">68.239999999999995</cx:pt>
          <cx:pt idx="309">47.289999999999999</cx:pt>
          <cx:pt idx="310">47</cx:pt>
          <cx:pt idx="311">46.859999999999999</cx:pt>
          <cx:pt idx="312">46.710000000000001</cx:pt>
          <cx:pt idx="313">47.140000000000001</cx:pt>
          <cx:pt idx="314">45.57</cx:pt>
          <cx:pt idx="315">52.420000000000002</cx:pt>
          <cx:pt idx="316">52.579999999999998</cx:pt>
          <cx:pt idx="317">51.75</cx:pt>
          <cx:pt idx="318">49.670000000000002</cx:pt>
          <cx:pt idx="319">50</cx:pt>
          <cx:pt idx="320">67.5</cx:pt>
          <cx:pt idx="321">40.57</cx:pt>
          <cx:pt idx="322">40.43</cx:pt>
          <cx:pt idx="323">40.43</cx:pt>
          <cx:pt idx="324">40.57</cx:pt>
          <cx:pt idx="325">40.140000000000001</cx:pt>
          <cx:pt idx="326">40.140000000000001</cx:pt>
          <cx:pt idx="327">71.670000000000002</cx:pt>
          <cx:pt idx="328">72.170000000000002</cx:pt>
          <cx:pt idx="329">74.640000000000001</cx:pt>
          <cx:pt idx="330">105</cx:pt>
          <cx:pt idx="331">102.5</cx:pt>
          <cx:pt idx="332">76.670000000000002</cx:pt>
          <cx:pt idx="333">47.420000000000002</cx:pt>
          <cx:pt idx="334">52.710000000000001</cx:pt>
          <cx:pt idx="335">51.289999999999999</cx:pt>
          <cx:pt idx="336">52.950000000000003</cx:pt>
          <cx:pt idx="337">50.380000000000003</cx:pt>
          <cx:pt idx="338">69.329999999999998</cx:pt>
          <cx:pt idx="339">28</cx:pt>
          <cx:pt idx="340">29.289999999999999</cx:pt>
          <cx:pt idx="341">28.859999999999999</cx:pt>
          <cx:pt idx="342">29.43</cx:pt>
          <cx:pt idx="343">27.43</cx:pt>
          <cx:pt idx="344">28.710000000000001</cx:pt>
          <cx:pt idx="345">47.460000000000001</cx:pt>
          <cx:pt idx="346">47.079999999999998</cx:pt>
          <cx:pt idx="347">50.380000000000003</cx:pt>
          <cx:pt idx="348">93.790000000000006</cx:pt>
          <cx:pt idx="349">95.290000000000006</cx:pt>
          <cx:pt idx="350">75.329999999999998</cx:pt>
          <cx:pt idx="351">24.289999999999999</cx:pt>
          <cx:pt idx="352">25.289999999999999</cx:pt>
          <cx:pt idx="353">25</cx:pt>
          <cx:pt idx="354">26.289999999999999</cx:pt>
          <cx:pt idx="355">25.57</cx:pt>
          <cx:pt idx="356">27.859999999999999</cx:pt>
          <cx:pt idx="357">74.670000000000002</cx:pt>
          <cx:pt idx="358">69.170000000000002</cx:pt>
          <cx:pt idx="359">73.170000000000002</cx:pt>
          <cx:pt idx="360">110.79000000000001</cx:pt>
          <cx:pt idx="361">92.290000000000006</cx:pt>
          <cx:pt idx="362">73.329999999999998</cx:pt>
          <cx:pt idx="363">67.400000000000006</cx:pt>
          <cx:pt idx="364">67</cx:pt>
          <cx:pt idx="365">68</cx:pt>
          <cx:pt idx="366">64.200000000000003</cx:pt>
          <cx:pt idx="367">64.799999999999997</cx:pt>
          <cx:pt idx="368">70.599999999999994</cx:pt>
          <cx:pt idx="369">70.859999999999999</cx:pt>
          <cx:pt idx="370">76.569999999999993</cx:pt>
          <cx:pt idx="371">131.93000000000001</cx:pt>
          <cx:pt idx="372">131.21000000000001</cx:pt>
          <cx:pt idx="373">64.5</cx:pt>
          <cx:pt idx="374">67.709999999999994</cx:pt>
          <cx:pt idx="375">66.069999999999993</cx:pt>
          <cx:pt idx="376">79.790000000000006</cx:pt>
          <cx:pt idx="377">74.790000000000006</cx:pt>
          <cx:pt idx="378">74.670000000000002</cx:pt>
          <cx:pt idx="379">71.670000000000002</cx:pt>
          <cx:pt idx="380">63.670000000000002</cx:pt>
          <cx:pt idx="381">64.829999999999998</cx:pt>
          <cx:pt idx="382">177.71000000000001</cx:pt>
          <cx:pt idx="383">189.86000000000001</cx:pt>
          <cx:pt idx="384">68.829999999999998</cx:pt>
          <cx:pt idx="385">59.329999999999998</cx:pt>
          <cx:pt idx="386">60</cx:pt>
          <cx:pt idx="387">63.170000000000002</cx:pt>
          <cx:pt idx="388">58.5</cx:pt>
          <cx:pt idx="389">58.170000000000002</cx:pt>
          <cx:pt idx="390">66.329999999999998</cx:pt>
          <cx:pt idx="391">71.200000000000003</cx:pt>
          <cx:pt idx="392">69.670000000000002</cx:pt>
          <cx:pt idx="393">80.359999999999999</cx:pt>
          <cx:pt idx="394">135.13999999999999</cx:pt>
          <cx:pt idx="395">136.28999999999999</cx:pt>
          <cx:pt idx="396">69.170000000000002</cx:pt>
          <cx:pt idx="397">58</cx:pt>
          <cx:pt idx="398">54.5</cx:pt>
          <cx:pt idx="399">57</cx:pt>
          <cx:pt idx="400">127</cx:pt>
          <cx:pt idx="401">118.29000000000001</cx:pt>
          <cx:pt idx="402">38.770000000000003</cx:pt>
          <cx:pt idx="403">50.950000000000003</cx:pt>
          <cx:pt idx="404">55.189999999999998</cx:pt>
          <cx:pt idx="405">73.379999999999995</cx:pt>
          <cx:pt idx="406">67.670000000000002</cx:pt>
          <cx:pt idx="407">25.710000000000001</cx:pt>
          <cx:pt idx="408">24.710000000000001</cx:pt>
          <cx:pt idx="409">24.43</cx:pt>
          <cx:pt idx="410">23.710000000000001</cx:pt>
          <cx:pt idx="411">23.710000000000001</cx:pt>
          <cx:pt idx="412">23.57</cx:pt>
          <cx:pt idx="413">66.5</cx:pt>
          <cx:pt idx="414">67.329999999999998</cx:pt>
          <cx:pt idx="415">72.670000000000002</cx:pt>
          <cx:pt idx="416">68.670000000000002</cx:pt>
          <cx:pt idx="417">73.170000000000002</cx:pt>
          <cx:pt idx="418">77.329999999999998</cx:pt>
          <cx:pt idx="419">43.920000000000002</cx:pt>
          <cx:pt idx="420">49.289999999999999</cx:pt>
          <cx:pt idx="421">52.710000000000001</cx:pt>
          <cx:pt idx="422">76.430000000000007</cx:pt>
          <cx:pt idx="423">84.239999999999995</cx:pt>
          <cx:pt idx="424">28.710000000000001</cx:pt>
          <cx:pt idx="425">29.57</cx:pt>
          <cx:pt idx="426">29.43</cx:pt>
          <cx:pt idx="427">29.859999999999999</cx:pt>
          <cx:pt idx="428">29.43</cx:pt>
          <cx:pt idx="429">28.57</cx:pt>
          <cx:pt idx="430">44.310000000000002</cx:pt>
          <cx:pt idx="431">51.189999999999998</cx:pt>
          <cx:pt idx="432">50.380000000000003</cx:pt>
          <cx:pt idx="433">51.810000000000002</cx:pt>
          <cx:pt idx="434">51.380000000000003</cx:pt>
          <cx:pt idx="435">56.670000000000002</cx:pt>
          <cx:pt idx="436">31.140000000000001</cx:pt>
          <cx:pt idx="437">31.43</cx:pt>
          <cx:pt idx="438">32.289999999999999</cx:pt>
          <cx:pt idx="439">31.710000000000001</cx:pt>
          <cx:pt idx="440">31.57</cx:pt>
          <cx:pt idx="441">28.57</cx:pt>
          <cx:pt idx="442">58.399999999999999</cx:pt>
          <cx:pt idx="443">63.799999999999997</cx:pt>
          <cx:pt idx="444">64.799999999999997</cx:pt>
          <cx:pt idx="445">60.399999999999999</cx:pt>
          <cx:pt idx="446">61.600000000000001</cx:pt>
          <cx:pt idx="447">58.600000000000001</cx:pt>
          <cx:pt idx="448">66.359999999999999</cx:pt>
          <cx:pt idx="449">53.670000000000002</cx:pt>
          <cx:pt idx="450">80.569999999999993</cx:pt>
          <cx:pt idx="451">84.359999999999999</cx:pt>
          <cx:pt idx="452">23.140000000000001</cx:pt>
          <cx:pt idx="453">43.770000000000003</cx:pt>
          <cx:pt idx="454">49.329999999999998</cx:pt>
          <cx:pt idx="455">52.140000000000001</cx:pt>
          <cx:pt idx="456">52.479999999999997</cx:pt>
          <cx:pt idx="457">52.759999999999998</cx:pt>
          <cx:pt idx="458">29.57</cx:pt>
          <cx:pt idx="459">29.43</cx:pt>
          <cx:pt idx="460">29.57</cx:pt>
          <cx:pt idx="461">29.140000000000001</cx:pt>
          <cx:pt idx="462">28.859999999999999</cx:pt>
          <cx:pt idx="463">28.57</cx:pt>
          <cx:pt idx="464">43</cx:pt>
          <cx:pt idx="465">52.43</cx:pt>
          <cx:pt idx="466">55.140000000000001</cx:pt>
          <cx:pt idx="467">54.950000000000003</cx:pt>
          <cx:pt idx="468">57.810000000000002</cx:pt>
          <cx:pt idx="469">62.329999999999998</cx:pt>
          <cx:pt idx="470">23.289999999999999</cx:pt>
          <cx:pt idx="471">23.289999999999999</cx:pt>
          <cx:pt idx="472">27</cx:pt>
          <cx:pt idx="473">26.859999999999999</cx:pt>
          <cx:pt idx="474">27.289999999999999</cx:pt>
          <cx:pt idx="475">27.710000000000001</cx:pt>
          <cx:pt idx="476">57.329999999999998</cx:pt>
          <cx:pt idx="477">55.5</cx:pt>
          <cx:pt idx="478">57.670000000000002</cx:pt>
          <cx:pt idx="479">48.329999999999998</cx:pt>
          <cx:pt idx="480">53.670000000000002</cx:pt>
          <cx:pt idx="481">53.170000000000002</cx:pt>
          <cx:pt idx="482">48</cx:pt>
          <cx:pt idx="483">43.899999999999999</cx:pt>
          <cx:pt idx="484">43.950000000000003</cx:pt>
          <cx:pt idx="485">43.670000000000002</cx:pt>
          <cx:pt idx="486">44.049999999999997</cx:pt>
          <cx:pt idx="487">41.710000000000001</cx:pt>
          <cx:pt idx="488">41.710000000000001</cx:pt>
          <cx:pt idx="489">40.859999999999999</cx:pt>
          <cx:pt idx="490">41.43</cx:pt>
          <cx:pt idx="491">40.57</cx:pt>
          <cx:pt idx="492">40.710000000000001</cx:pt>
          <cx:pt idx="493">66.670000000000002</cx:pt>
          <cx:pt idx="494">62.329999999999998</cx:pt>
          <cx:pt idx="495">68</cx:pt>
          <cx:pt idx="496">102.93000000000001</cx:pt>
          <cx:pt idx="497">98.209999999999994</cx:pt>
          <cx:pt idx="498">39.229999999999997</cx:pt>
          <cx:pt idx="499">50.899999999999999</cx:pt>
          <cx:pt idx="500">50.670000000000002</cx:pt>
          <cx:pt idx="501">65.189999999999998</cx:pt>
          <cx:pt idx="502">61.289999999999999</cx:pt>
          <cx:pt idx="503">58.829999999999998</cx:pt>
          <cx:pt idx="504">24.140000000000001</cx:pt>
          <cx:pt idx="505">24.289999999999999</cx:pt>
          <cx:pt idx="506">23.57</cx:pt>
          <cx:pt idx="507">24</cx:pt>
          <cx:pt idx="508">25.289999999999999</cx:pt>
          <cx:pt idx="509">25.140000000000001</cx:pt>
          <cx:pt idx="510">45.420000000000002</cx:pt>
          <cx:pt idx="511">48.810000000000002</cx:pt>
          <cx:pt idx="512">44.43</cx:pt>
          <cx:pt idx="513">43.329999999999998</cx:pt>
          <cx:pt idx="514">43.759999999999998</cx:pt>
          <cx:pt idx="515">66.329999999999998</cx:pt>
          <cx:pt idx="516">36.710000000000001</cx:pt>
          <cx:pt idx="517">36.57</cx:pt>
          <cx:pt idx="518">36.140000000000001</cx:pt>
          <cx:pt idx="519">35.43</cx:pt>
          <cx:pt idx="520">35.140000000000001</cx:pt>
          <cx:pt idx="521">35.289999999999999</cx:pt>
          <cx:pt idx="522">60.799999999999997</cx:pt>
          <cx:pt idx="523">59.859999999999999</cx:pt>
          <cx:pt idx="524">65.5</cx:pt>
          <cx:pt idx="525">91.290000000000006</cx:pt>
          <cx:pt idx="526">90.569999999999993</cx:pt>
          <cx:pt idx="527">21.710000000000001</cx:pt>
          <cx:pt idx="528">56.5</cx:pt>
          <cx:pt idx="529">62</cx:pt>
          <cx:pt idx="530">64</cx:pt>
          <cx:pt idx="531">58.670000000000002</cx:pt>
          <cx:pt idx="532">74.170000000000002</cx:pt>
          <cx:pt idx="533">78.829999999999998</cx:pt>
          <cx:pt idx="534">57.799999999999997</cx:pt>
          <cx:pt idx="535">48</cx:pt>
          <cx:pt idx="536">52</cx:pt>
          <cx:pt idx="537">118.56999999999999</cx:pt>
          <cx:pt idx="538">134.46000000000001</cx:pt>
          <cx:pt idx="539">53</cx:pt>
          <cx:pt idx="540">39.689999999999998</cx:pt>
          <cx:pt idx="541">39.850000000000001</cx:pt>
          <cx:pt idx="542">39.770000000000003</cx:pt>
          <cx:pt idx="543">50.5</cx:pt>
          <cx:pt idx="544">50.329999999999998</cx:pt>
          <cx:pt idx="545">54.670000000000002</cx:pt>
          <cx:pt idx="546">30.710000000000001</cx:pt>
          <cx:pt idx="547">30.57</cx:pt>
          <cx:pt idx="548">30.57</cx:pt>
          <cx:pt idx="549">29.710000000000001</cx:pt>
          <cx:pt idx="550">30.289999999999999</cx:pt>
          <cx:pt idx="551">28.43</cx:pt>
          <cx:pt idx="552">39.75</cx:pt>
          <cx:pt idx="553">51.600000000000001</cx:pt>
          <cx:pt idx="554">53.799999999999997</cx:pt>
          <cx:pt idx="555">88.150000000000006</cx:pt>
          <cx:pt idx="556">90.459999999999994</cx:pt>
          <cx:pt idx="557">29.140000000000001</cx:pt>
          <cx:pt idx="558">28.710000000000001</cx:pt>
          <cx:pt idx="559">27.57</cx:pt>
          <cx:pt idx="560">26.43</cx:pt>
          <cx:pt idx="561">26</cx:pt>
          <cx:pt idx="562">24.43</cx:pt>
          <cx:pt idx="563">62.399999999999999</cx:pt>
          <cx:pt idx="564">58.5</cx:pt>
          <cx:pt idx="565">61.829999999999998</cx:pt>
          <cx:pt idx="566">58</cx:pt>
          <cx:pt idx="567">57.5</cx:pt>
          <cx:pt idx="568">56.200000000000003</cx:pt>
          <cx:pt idx="569">63.149999999999999</cx:pt>
          <cx:pt idx="570">63.850000000000001</cx:pt>
          <cx:pt idx="571">62.920000000000002</cx:pt>
          <cx:pt idx="572">62.229999999999997</cx:pt>
          <cx:pt idx="573">41.079999999999998</cx:pt>
          <cx:pt idx="574">57.289999999999999</cx:pt>
          <cx:pt idx="575">42.310000000000002</cx:pt>
          <cx:pt idx="576">79.099999999999994</cx:pt>
          <cx:pt idx="577">77.519999999999996</cx:pt>
          <cx:pt idx="578">62.829999999999998</cx:pt>
          <cx:pt idx="579">26.710000000000001</cx:pt>
          <cx:pt idx="580">27.859999999999999</cx:pt>
          <cx:pt idx="581">27.710000000000001</cx:pt>
          <cx:pt idx="582">28</cx:pt>
          <cx:pt idx="583">28.140000000000001</cx:pt>
          <cx:pt idx="584">26.57</cx:pt>
          <cx:pt idx="585">53.200000000000003</cx:pt>
          <cx:pt idx="586">46.170000000000002</cx:pt>
          <cx:pt idx="587">51.600000000000001</cx:pt>
          <cx:pt idx="588">91.150000000000006</cx:pt>
          <cx:pt idx="589">92.859999999999999</cx:pt>
          <cx:pt idx="590">59.799999999999997</cx:pt>
          <cx:pt idx="591">43.600000000000001</cx:pt>
          <cx:pt idx="592">48</cx:pt>
          <cx:pt idx="593">130.69</cx:pt>
          <cx:pt idx="594">140.77000000000001</cx:pt>
          <cx:pt idx="595">44.689999999999998</cx:pt>
          <cx:pt idx="596">58.710000000000001</cx:pt>
          <cx:pt idx="597">58.759999999999998</cx:pt>
          <cx:pt idx="598">86.140000000000001</cx:pt>
          <cx:pt idx="599">84.790000000000006</cx:pt>
          <cx:pt idx="600">23.43</cx:pt>
          <cx:pt idx="601">23.289999999999999</cx:pt>
          <cx:pt idx="602">23.710000000000001</cx:pt>
          <cx:pt idx="603">57.799999999999997</cx:pt>
          <cx:pt idx="604">60.140000000000001</cx:pt>
          <cx:pt idx="605">62.140000000000001</cx:pt>
          <cx:pt idx="606">70.930000000000007</cx:pt>
          <cx:pt idx="607">75.790000000000006</cx:pt>
          <cx:pt idx="608">49.670000000000002</cx:pt>
          <cx:pt idx="609">22.289999999999999</cx:pt>
          <cx:pt idx="610">22.57</cx:pt>
          <cx:pt idx="611">21.859999999999999</cx:pt>
          <cx:pt idx="612">62.829999999999998</cx:pt>
          <cx:pt idx="613">55.170000000000002</cx:pt>
          <cx:pt idx="614">177.43000000000001</cx:pt>
          <cx:pt idx="615">296.88</cx:pt>
          <cx:pt idx="616">39.670000000000002</cx:pt>
          <cx:pt idx="617">50.479999999999997</cx:pt>
          <cx:pt idx="618">49.289999999999999</cx:pt>
          <cx:pt idx="619">50.049999999999997</cx:pt>
          <cx:pt idx="620">51.140000000000001</cx:pt>
          <cx:pt idx="621">60.170000000000002</cx:pt>
          <cx:pt idx="622">28.57</cx:pt>
          <cx:pt idx="623">28.859999999999999</cx:pt>
          <cx:pt idx="624">28.140000000000001</cx:pt>
          <cx:pt idx="625">29</cx:pt>
          <cx:pt idx="626">29.140000000000001</cx:pt>
          <cx:pt idx="627">28.140000000000001</cx:pt>
          <cx:pt idx="628">53.200000000000003</cx:pt>
          <cx:pt idx="629">40.670000000000002</cx:pt>
          <cx:pt idx="630">42.5</cx:pt>
          <cx:pt idx="631">58.829999999999998</cx:pt>
          <cx:pt idx="632">52.670000000000002</cx:pt>
          <cx:pt idx="633">56.170000000000002</cx:pt>
          <cx:pt idx="634">51.670000000000002</cx:pt>
          <cx:pt idx="635">52.170000000000002</cx:pt>
          <cx:pt idx="636">53.170000000000002</cx:pt>
          <cx:pt idx="637">60.670000000000002</cx:pt>
          <cx:pt idx="638">63.170000000000002</cx:pt>
          <cx:pt idx="639">65</cx:pt>
          <cx:pt idx="640">65.5</cx:pt>
          <cx:pt idx="641">66.829999999999998</cx:pt>
          <cx:pt idx="642">74.329999999999998</cx:pt>
          <cx:pt idx="643">58</cx:pt>
          <cx:pt idx="644">48.5</cx:pt>
          <cx:pt idx="645">70.859999999999999</cx:pt>
          <cx:pt idx="646">102.86</cx:pt>
          <cx:pt idx="647">112.93000000000001</cx:pt>
          <cx:pt idx="648">62.829999999999998</cx:pt>
          <cx:pt idx="649">58.170000000000002</cx:pt>
          <cx:pt idx="650">65.329999999999998</cx:pt>
          <cx:pt idx="651">136.56999999999999</cx:pt>
          <cx:pt idx="652">147.63999999999999</cx:pt>
          <cx:pt idx="653">57.670000000000002</cx:pt>
          <cx:pt idx="654">56.329999999999998</cx:pt>
          <cx:pt idx="655">53.329999999999998</cx:pt>
          <cx:pt idx="656">55.170000000000002</cx:pt>
          <cx:pt idx="657">145.71000000000001</cx:pt>
          <cx:pt idx="658">154.13999999999999</cx:pt>
          <cx:pt idx="659">54.829999999999998</cx:pt>
          <cx:pt idx="660">40.850000000000001</cx:pt>
          <cx:pt idx="661">41.619999999999997</cx:pt>
          <cx:pt idx="662">43.460000000000001</cx:pt>
          <cx:pt idx="663">42.079999999999998</cx:pt>
          <cx:pt idx="664">43.310000000000002</cx:pt>
          <cx:pt idx="665">56.329999999999998</cx:pt>
          <cx:pt idx="666">56</cx:pt>
          <cx:pt idx="667">58.170000000000002</cx:pt>
          <cx:pt idx="668">42.079999999999998</cx:pt>
          <cx:pt idx="669">43.079999999999998</cx:pt>
          <cx:pt idx="670">72</cx:pt>
          <cx:pt idx="671">35.829999999999998</cx:pt>
          <cx:pt idx="672">44.799999999999997</cx:pt>
          <cx:pt idx="673">48.899999999999999</cx:pt>
          <cx:pt idx="674">48.57</cx:pt>
          <cx:pt idx="675">49.670000000000002</cx:pt>
          <cx:pt idx="676">22.43</cx:pt>
          <cx:pt idx="677">22.289999999999999</cx:pt>
          <cx:pt idx="678">22.289999999999999</cx:pt>
          <cx:pt idx="679">24.57</cx:pt>
          <cx:pt idx="680">24.289999999999999</cx:pt>
          <cx:pt idx="681">25.140000000000001</cx:pt>
          <cx:pt idx="682">55.670000000000002</cx:pt>
          <cx:pt idx="683">54.829999999999998</cx:pt>
          <cx:pt idx="684">58.670000000000002</cx:pt>
          <cx:pt idx="685">144.56999999999999</cx:pt>
          <cx:pt idx="686">143.13999999999999</cx:pt>
          <cx:pt idx="687">62</cx:pt>
          <cx:pt idx="688">57.829999999999998</cx:pt>
          <cx:pt idx="689">70.640000000000001</cx:pt>
          <cx:pt idx="690">71.069999999999993</cx:pt>
          <cx:pt idx="691">65.140000000000001</cx:pt>
          <cx:pt idx="692">69.709999999999994</cx:pt>
          <cx:pt idx="693">58.170000000000002</cx:pt>
          <cx:pt idx="694">53.829999999999998</cx:pt>
          <cx:pt idx="695">56</cx:pt>
          <cx:pt idx="696">219.36000000000001</cx:pt>
          <cx:pt idx="697">241.5</cx:pt>
          <cx:pt idx="698">57</cx:pt>
          <cx:pt idx="699">53.829999999999998</cx:pt>
          <cx:pt idx="700">53.670000000000002</cx:pt>
          <cx:pt idx="701">56.670000000000002</cx:pt>
          <cx:pt idx="702">151.93000000000001</cx:pt>
          <cx:pt idx="703">162.63999999999999</cx:pt>
          <cx:pt idx="704">23.57</cx:pt>
          <cx:pt idx="705">24</cx:pt>
          <cx:pt idx="706">23.289999999999999</cx:pt>
          <cx:pt idx="707">23.43</cx:pt>
          <cx:pt idx="708">56.170000000000002</cx:pt>
          <cx:pt idx="709">51.829999999999998</cx:pt>
          <cx:pt idx="710">54.829999999999998</cx:pt>
          <cx:pt idx="711">112.20999999999999</cx:pt>
          <cx:pt idx="712">121.14</cx:pt>
          <cx:pt idx="713">42.619999999999997</cx:pt>
          <cx:pt idx="714">60.049999999999997</cx:pt>
          <cx:pt idx="715">53.950000000000003</cx:pt>
          <cx:pt idx="716">66.760000000000005</cx:pt>
          <cx:pt idx="717">70.189999999999998</cx:pt>
          <cx:pt idx="718">28</cx:pt>
          <cx:pt idx="719">28.57</cx:pt>
          <cx:pt idx="720">28.289999999999999</cx:pt>
          <cx:pt idx="721">29.140000000000001</cx:pt>
          <cx:pt idx="722">29</cx:pt>
          <cx:pt idx="723">28.859999999999999</cx:pt>
          <cx:pt idx="724">51.799999999999997</cx:pt>
          <cx:pt idx="725">42.670000000000002</cx:pt>
          <cx:pt idx="726">43.829999999999998</cx:pt>
          <cx:pt idx="727">112.64</cx:pt>
          <cx:pt idx="728">170</cx:pt>
          <cx:pt idx="729">62</cx:pt>
          <cx:pt idx="730">48.329999999999998</cx:pt>
          <cx:pt idx="731">49.5</cx:pt>
          <cx:pt idx="732">140.86000000000001</cx:pt>
          <cx:pt idx="733">199.63</cx:pt>
          <cx:pt idx="734">54.200000000000003</cx:pt>
          <cx:pt idx="735">47.600000000000001</cx:pt>
          <cx:pt idx="736">44.829999999999998</cx:pt>
          <cx:pt idx="737">126.5</cx:pt>
          <cx:pt idx="738">134.71000000000001</cx:pt>
          <cx:pt idx="739">38.619999999999997</cx:pt>
          <cx:pt idx="740">48.140000000000001</cx:pt>
          <cx:pt idx="741">53.710000000000001</cx:pt>
          <cx:pt idx="742">59.140000000000001</cx:pt>
          <cx:pt idx="743">59.049999999999997</cx:pt>
          <cx:pt idx="744">47.329999999999998</cx:pt>
          <cx:pt idx="745">25.140000000000001</cx:pt>
          <cx:pt idx="746">24.710000000000001</cx:pt>
          <cx:pt idx="747">25.140000000000001</cx:pt>
          <cx:pt idx="748">24.859999999999999</cx:pt>
          <cx:pt idx="749">24.43</cx:pt>
          <cx:pt idx="750">24.140000000000001</cx:pt>
          <cx:pt idx="751">41.079999999999998</cx:pt>
          <cx:pt idx="752">39.770000000000003</cx:pt>
          <cx:pt idx="753">41</cx:pt>
          <cx:pt idx="754">87.430000000000007</cx:pt>
          <cx:pt idx="755">96.430000000000007</cx:pt>
          <cx:pt idx="756">25.289999999999999</cx:pt>
          <cx:pt idx="757">25.859999999999999</cx:pt>
          <cx:pt idx="758">26</cx:pt>
          <cx:pt idx="759">25.43</cx:pt>
          <cx:pt idx="760">25.57</cx:pt>
          <cx:pt idx="761">25.289999999999999</cx:pt>
          <cx:pt idx="762">41.170000000000002</cx:pt>
          <cx:pt idx="763">49.759999999999998</cx:pt>
          <cx:pt idx="764">51.710000000000001</cx:pt>
          <cx:pt idx="765">64.189999999999998</cx:pt>
          <cx:pt idx="766">62.049999999999997</cx:pt>
          <cx:pt idx="767">51.329999999999998</cx:pt>
          <cx:pt idx="768">30.57</cx:pt>
          <cx:pt idx="769">33.289999999999999</cx:pt>
          <cx:pt idx="770">32.859999999999999</cx:pt>
          <cx:pt idx="771">32.57</cx:pt>
          <cx:pt idx="772">32</cx:pt>
          <cx:pt idx="773">32.43</cx:pt>
          <cx:pt idx="774">52.399999999999999</cx:pt>
          <cx:pt idx="775">64.920000000000002</cx:pt>
          <cx:pt idx="776">63.5</cx:pt>
          <cx:pt idx="777">87.069999999999993</cx:pt>
          <cx:pt idx="778">87.859999999999999</cx:pt>
          <cx:pt idx="779">49.170000000000002</cx:pt>
          <cx:pt idx="780">45.5</cx:pt>
          <cx:pt idx="781">47.670000000000002</cx:pt>
          <cx:pt idx="782">230.28999999999999</cx:pt>
          <cx:pt idx="783">228</cx:pt>
          <cx:pt idx="784">61.200000000000003</cx:pt>
          <cx:pt idx="785">70.709999999999994</cx:pt>
          <cx:pt idx="786">56.329999999999998</cx:pt>
          <cx:pt idx="787">86.930000000000007</cx:pt>
          <cx:pt idx="788">82.430000000000007</cx:pt>
          <cx:pt idx="789">73.170000000000002</cx:pt>
          <cx:pt idx="790">36.229999999999997</cx:pt>
          <cx:pt idx="791">51.57</cx:pt>
          <cx:pt idx="792">52.810000000000002</cx:pt>
          <cx:pt idx="793">89.760000000000005</cx:pt>
          <cx:pt idx="794">91.569999999999993</cx:pt>
          <cx:pt idx="795">26.140000000000001</cx:pt>
          <cx:pt idx="796">26.43</cx:pt>
          <cx:pt idx="797">26.859999999999999</cx:pt>
          <cx:pt idx="798">27.140000000000001</cx:pt>
          <cx:pt idx="799">26.57</cx:pt>
          <cx:pt idx="800">26.710000000000001</cx:pt>
          <cx:pt idx="801">56.829999999999998</cx:pt>
          <cx:pt idx="802">56.5</cx:pt>
          <cx:pt idx="803">57.5</cx:pt>
          <cx:pt idx="804">167.06999999999999</cx:pt>
          <cx:pt idx="805">161.28999999999999</cx:pt>
          <cx:pt idx="806">59.829999999999998</cx:pt>
          <cx:pt idx="807">54.799999999999997</cx:pt>
          <cx:pt idx="808">45.829999999999998</cx:pt>
          <cx:pt idx="809">49.670000000000002</cx:pt>
          <cx:pt idx="810">128.63999999999999</cx:pt>
          <cx:pt idx="811">210.38</cx:pt>
          <cx:pt idx="812">51.399999999999999</cx:pt>
          <cx:pt idx="813">52.600000000000001</cx:pt>
          <cx:pt idx="814">50.670000000000002</cx:pt>
          <cx:pt idx="815">46.829999999999998</cx:pt>
          <cx:pt idx="816">45.829999999999998</cx:pt>
          <cx:pt idx="817">29.57</cx:pt>
          <cx:pt idx="818">28.710000000000001</cx:pt>
          <cx:pt idx="819">28.43</cx:pt>
          <cx:pt idx="820">57.600000000000001</cx:pt>
          <cx:pt idx="821">54.200000000000003</cx:pt>
          <cx:pt idx="822">62.799999999999997</cx:pt>
          <cx:pt idx="823">61</cx:pt>
          <cx:pt idx="824">55.600000000000001</cx:pt>
          <cx:pt idx="825">52</cx:pt>
          <cx:pt idx="826">332.25</cx:pt>
          <cx:pt idx="827">358.38</cx:pt>
          <cx:pt idx="828">60.200000000000003</cx:pt>
          <cx:pt idx="829">62.5</cx:pt>
          <cx:pt idx="830">63.170000000000002</cx:pt>
          <cx:pt idx="831">154.21000000000001</cx:pt>
          <cx:pt idx="832">131.93000000000001</cx:pt>
          <cx:pt idx="833">48.829999999999998</cx:pt>
          <cx:pt idx="834">60.170000000000002</cx:pt>
          <cx:pt idx="835">61</cx:pt>
          <cx:pt idx="836">59.670000000000002</cx:pt>
          <cx:pt idx="837">59.329999999999998</cx:pt>
          <cx:pt idx="838">58.5</cx:pt>
          <cx:pt idx="839">52.5</cx:pt>
          <cx:pt idx="840">55</cx:pt>
          <cx:pt idx="841">62.57</cx:pt>
          <cx:pt idx="842">94.069999999999993</cx:pt>
          <cx:pt idx="843">99.5</cx:pt>
          <cx:pt idx="844">60.329999999999998</cx:pt>
          <cx:pt idx="845">53</cx:pt>
          <cx:pt idx="846">480.88</cx:pt>
          <cx:pt idx="847">484.5</cx:pt>
          <cx:pt idx="848">52.170000000000002</cx:pt>
          <cx:pt idx="849">51.5</cx:pt>
          <cx:pt idx="850">52.5</cx:pt>
          <cx:pt idx="851">83.640000000000001</cx:pt>
          <cx:pt idx="852">88.290000000000006</cx:pt>
          <cx:pt idx="853">24.140000000000001</cx:pt>
          <cx:pt idx="854">24.289999999999999</cx:pt>
          <cx:pt idx="855">23.289999999999999</cx:pt>
          <cx:pt idx="856">60.670000000000002</cx:pt>
          <cx:pt idx="857">60.670000000000002</cx:pt>
          <cx:pt idx="858">64.329999999999998</cx:pt>
          <cx:pt idx="859">195.36000000000001</cx:pt>
          <cx:pt idx="860">197.28999999999999</cx:pt>
          <cx:pt idx="861">48.5</cx:pt>
          <cx:pt idx="862">42</cx:pt>
          <cx:pt idx="863">48.329999999999998</cx:pt>
          <cx:pt idx="864">132.78999999999999</cx:pt>
          <cx:pt idx="865">129.28999999999999</cx:pt>
          <cx:pt idx="866">52.170000000000002</cx:pt>
          <cx:pt idx="867">43</cx:pt>
          <cx:pt idx="868">49.829999999999998</cx:pt>
          <cx:pt idx="869">139.06999999999999</cx:pt>
          <cx:pt idx="870">146.93000000000001</cx:pt>
          <cx:pt idx="871">41.079999999999998</cx:pt>
          <cx:pt idx="872">53.859999999999999</cx:pt>
          <cx:pt idx="873">54.240000000000002</cx:pt>
          <cx:pt idx="874">61.520000000000003</cx:pt>
          <cx:pt idx="875">72.329999999999998</cx:pt>
          <cx:pt idx="876">58.170000000000002</cx:pt>
          <cx:pt idx="877">66.329999999999998</cx:pt>
          <cx:pt idx="878">70.170000000000002</cx:pt>
          <cx:pt idx="879">43</cx:pt>
          <cx:pt idx="880">44.310000000000002</cx:pt>
          <cx:pt idx="881">78</cx:pt>
          <cx:pt idx="882">52</cx:pt>
          <cx:pt idx="883">246.88</cx:pt>
          <cx:pt idx="884">232.38</cx:pt>
          <cx:pt idx="885">57.170000000000002</cx:pt>
          <cx:pt idx="886">53</cx:pt>
          <cx:pt idx="887">55</cx:pt>
          <cx:pt idx="888">137.36000000000001</cx:pt>
          <cx:pt idx="889">138.06999999999999</cx:pt>
          <cx:pt idx="890">59.5</cx:pt>
          <cx:pt idx="891">34.420000000000002</cx:pt>
          <cx:pt idx="892">34.079999999999998</cx:pt>
          <cx:pt idx="893">36.310000000000002</cx:pt>
          <cx:pt idx="894">90.859999999999999</cx:pt>
          <cx:pt idx="895">68</cx:pt>
          <cx:pt idx="896">24.859999999999999</cx:pt>
          <cx:pt idx="897">24.140000000000001</cx:pt>
          <cx:pt idx="898">24</cx:pt>
          <cx:pt idx="899">23.57</cx:pt>
          <cx:pt idx="900">23.57</cx:pt>
          <cx:pt idx="901">23.43</cx:pt>
          <cx:pt idx="902">62</cx:pt>
          <cx:pt idx="903">54.670000000000002</cx:pt>
          <cx:pt idx="904">62.170000000000002</cx:pt>
          <cx:pt idx="905">155.56999999999999</cx:pt>
          <cx:pt idx="906">153.43000000000001</cx:pt>
          <cx:pt idx="907">39</cx:pt>
          <cx:pt idx="908">40.079999999999998</cx:pt>
          <cx:pt idx="909">41.850000000000001</cx:pt>
          <cx:pt idx="910">75.480000000000004</cx:pt>
          <cx:pt idx="911">75.290000000000006</cx:pt>
          <cx:pt idx="912">61</cx:pt>
          <cx:pt idx="913">23.57</cx:pt>
          <cx:pt idx="914">53</cx:pt>
          <cx:pt idx="915">50.170000000000002</cx:pt>
          <cx:pt idx="916">52</cx:pt>
          <cx:pt idx="917">208</cx:pt>
          <cx:pt idx="918">212.78999999999999</cx:pt>
          <cx:pt idx="919">56.170000000000002</cx:pt>
          <cx:pt idx="920">42.460000000000001</cx:pt>
          <cx:pt idx="921">56.100000000000001</cx:pt>
          <cx:pt idx="922">42.619999999999997</cx:pt>
          <cx:pt idx="923">83.709999999999994</cx:pt>
          <cx:pt idx="924">88.670000000000002</cx:pt>
          <cx:pt idx="925">63</cx:pt>
          <cx:pt idx="926">27.140000000000001</cx:pt>
          <cx:pt idx="927">27.140000000000001</cx:pt>
          <cx:pt idx="928">27.289999999999999</cx:pt>
          <cx:pt idx="929">27</cx:pt>
          <cx:pt idx="930">27</cx:pt>
          <cx:pt idx="931">27.43</cx:pt>
          <cx:pt idx="932">55.5</cx:pt>
          <cx:pt idx="933">56.170000000000002</cx:pt>
          <cx:pt idx="934">73.209999999999994</cx:pt>
          <cx:pt idx="935">82.709999999999994</cx:pt>
          <cx:pt idx="936">87.359999999999999</cx:pt>
          <cx:pt idx="937">56.829999999999998</cx:pt>
          <cx:pt idx="938">55.170000000000002</cx:pt>
          <cx:pt idx="939">56.5</cx:pt>
          <cx:pt idx="940">53.670000000000002</cx:pt>
          <cx:pt idx="941">108.86</cx:pt>
          <cx:pt idx="942">119.70999999999999</cx:pt>
          <cx:pt idx="943">36.619999999999997</cx:pt>
          <cx:pt idx="944">42.479999999999997</cx:pt>
          <cx:pt idx="945">44.670000000000002</cx:pt>
          <cx:pt idx="946">44.189999999999998</cx:pt>
          <cx:pt idx="947">47.329999999999998</cx:pt>
          <cx:pt idx="948">27.43</cx:pt>
          <cx:pt idx="949">28</cx:pt>
          <cx:pt idx="950">26.859999999999999</cx:pt>
          <cx:pt idx="951">26.57</cx:pt>
          <cx:pt idx="952">26.140000000000001</cx:pt>
          <cx:pt idx="953">26</cx:pt>
          <cx:pt idx="954">36.920000000000002</cx:pt>
          <cx:pt idx="955">61.359999999999999</cx:pt>
          <cx:pt idx="956">64.430000000000007</cx:pt>
          <cx:pt idx="957">82.209999999999994</cx:pt>
          <cx:pt idx="958">79.709999999999994</cx:pt>
          <cx:pt idx="959">26.710000000000001</cx:pt>
          <cx:pt idx="960">26.140000000000001</cx:pt>
          <cx:pt idx="961">26</cx:pt>
          <cx:pt idx="962">26</cx:pt>
          <cx:pt idx="963">24.859999999999999</cx:pt>
          <cx:pt idx="964">24.57</cx:pt>
          <cx:pt idx="965">56</cx:pt>
          <cx:pt idx="966">36</cx:pt>
          <cx:pt idx="967">56.829999999999998</cx:pt>
          <cx:pt idx="968">55.170000000000002</cx:pt>
          <cx:pt idx="969">54.329999999999998</cx:pt>
          <cx:pt idx="970">66.5</cx:pt>
          <cx:pt idx="971">24.289999999999999</cx:pt>
          <cx:pt idx="972">24</cx:pt>
          <cx:pt idx="973">23.710000000000001</cx:pt>
          <cx:pt idx="974">23.43</cx:pt>
          <cx:pt idx="975">49.799999999999997</cx:pt>
          <cx:pt idx="976">44.200000000000003</cx:pt>
          <cx:pt idx="977">46.200000000000003</cx:pt>
          <cx:pt idx="978">94.459999999999994</cx:pt>
          <cx:pt idx="979">103.06999999999999</cx:pt>
          <cx:pt idx="980">22</cx:pt>
          <cx:pt idx="981">21.57</cx:pt>
          <cx:pt idx="982">52.829999999999998</cx:pt>
          <cx:pt idx="983">46.670000000000002</cx:pt>
          <cx:pt idx="984">320.5</cx:pt>
          <cx:pt idx="985">338.88</cx:pt>
          <cx:pt idx="986">55.329999999999998</cx:pt>
          <cx:pt idx="987">54</cx:pt>
          <cx:pt idx="988">56.170000000000002</cx:pt>
          <cx:pt idx="989">152.5</cx:pt>
          <cx:pt idx="990">161.21000000000001</cx:pt>
          <cx:pt idx="991">51.829999999999998</cx:pt>
          <cx:pt idx="992">53.5</cx:pt>
          <cx:pt idx="993">55.5</cx:pt>
          <cx:pt idx="994">109.79000000000001</cx:pt>
          <cx:pt idx="995">107.20999999999999</cx:pt>
          <cx:pt idx="996">59.170000000000002</cx:pt>
          <cx:pt idx="997">53.670000000000002</cx:pt>
          <cx:pt idx="998">48.670000000000002</cx:pt>
          <cx:pt idx="999">53</cx:pt>
          <cx:pt idx="1000">119.23999999999999</cx:pt>
          <cx:pt idx="1001">125.33</cx:pt>
          <cx:pt idx="1002">53.829999999999998</cx:pt>
          <cx:pt idx="1003">45</cx:pt>
          <cx:pt idx="1004">52.670000000000002</cx:pt>
          <cx:pt idx="1005">56.170000000000002</cx:pt>
          <cx:pt idx="1006">52.170000000000002</cx:pt>
          <cx:pt idx="1007">52</cx:pt>
          <cx:pt idx="1008">51.5</cx:pt>
          <cx:pt idx="1009">48.170000000000002</cx:pt>
          <cx:pt idx="1010">150</cx:pt>
          <cx:pt idx="1011">242.63</cx:pt>
          <cx:pt idx="1012">44</cx:pt>
          <cx:pt idx="1013">47.5</cx:pt>
          <cx:pt idx="1014">166.5</cx:pt>
          <cx:pt idx="1015">167.25</cx:pt>
          <cx:pt idx="1016">40.539999999999999</cx:pt>
          <cx:pt idx="1017">58.759999999999998</cx:pt>
          <cx:pt idx="1018">55.759999999999998</cx:pt>
          <cx:pt idx="1019">70.950000000000003</cx:pt>
          <cx:pt idx="1020">75.670000000000002</cx:pt>
          <cx:pt idx="1021">68.670000000000002</cx:pt>
          <cx:pt idx="1022">31.57</cx:pt>
          <cx:pt idx="1023">32.140000000000001</cx:pt>
          <cx:pt idx="1024">32.289999999999999</cx:pt>
          <cx:pt idx="1025">30.859999999999999</cx:pt>
          <cx:pt idx="1026">30.140000000000001</cx:pt>
          <cx:pt idx="1027">30.140000000000001</cx:pt>
          <cx:pt idx="1028">47.200000000000003</cx:pt>
          <cx:pt idx="1029">66.170000000000002</cx:pt>
          <cx:pt idx="1030">70.829999999999998</cx:pt>
          <cx:pt idx="1031">66</cx:pt>
          <cx:pt idx="1032">67.829999999999998</cx:pt>
          <cx:pt idx="1033">58.829999999999998</cx:pt>
          <cx:pt idx="1034">55.670000000000002</cx:pt>
          <cx:pt idx="1035">59</cx:pt>
          <cx:pt idx="1036">157.28999999999999</cx:pt>
          <cx:pt idx="1037">152.06999999999999</cx:pt>
          <cx:pt idx="1038">52.329999999999998</cx:pt>
          <cx:pt idx="1039">48.329999999999998</cx:pt>
          <cx:pt idx="1040">51</cx:pt>
          <cx:pt idx="1041">96.569999999999993</cx:pt>
          <cx:pt idx="1042">98.790000000000006</cx:pt>
          <cx:pt idx="1043">56.170000000000002</cx:pt>
          <cx:pt idx="1044">23.710000000000001</cx:pt>
          <cx:pt idx="1045">24.57</cx:pt>
          <cx:pt idx="1046">24</cx:pt>
          <cx:pt idx="1047">24.43</cx:pt>
          <cx:pt idx="1048">23.859999999999999</cx:pt>
          <cx:pt idx="1049">23</cx:pt>
          <cx:pt idx="1050">44.170000000000002</cx:pt>
          <cx:pt idx="1051">554.5</cx:pt>
          <cx:pt idx="1052">560.63</cx:pt>
          <cx:pt idx="1053">39.619999999999997</cx:pt>
          <cx:pt idx="1054">38.850000000000001</cx:pt>
          <cx:pt idx="1055">39.539999999999999</cx:pt>
          <cx:pt idx="1056">98.480000000000004</cx:pt>
          <cx:pt idx="1057">102.81</cx:pt>
          <cx:pt idx="1058">57.829999999999998</cx:pt>
          <cx:pt idx="1059">28.57</cx:pt>
          <cx:pt idx="1060">27.859999999999999</cx:pt>
          <cx:pt idx="1061">27.43</cx:pt>
          <cx:pt idx="1062">26.57</cx:pt>
          <cx:pt idx="1063">25.859999999999999</cx:pt>
          <cx:pt idx="1064">27.710000000000001</cx:pt>
          <cx:pt idx="1065">56.329999999999998</cx:pt>
          <cx:pt idx="1066">339</cx:pt>
          <cx:pt idx="1067">332.38</cx:pt>
          <cx:pt idx="1068">55.329999999999998</cx:pt>
          <cx:pt idx="1069">51.170000000000002</cx:pt>
          <cx:pt idx="1070">53.329999999999998</cx:pt>
          <cx:pt idx="1071">168.36000000000001</cx:pt>
          <cx:pt idx="1072">172.36000000000001</cx:pt>
          <cx:pt idx="1073">58.329999999999998</cx:pt>
          <cx:pt idx="1074">62.5</cx:pt>
          <cx:pt idx="1075">68.329999999999998</cx:pt>
          <cx:pt idx="1076">159.56999999999999</cx:pt>
          <cx:pt idx="1077">152.56999999999999</cx:pt>
          <cx:pt idx="1078">52.329999999999998</cx:pt>
          <cx:pt idx="1079">48.329999999999998</cx:pt>
          <cx:pt idx="1080">48.170000000000002</cx:pt>
          <cx:pt idx="1081">409.38</cx:pt>
          <cx:pt idx="1082">436.38</cx:pt>
          <cx:pt idx="1083">52</cx:pt>
          <cx:pt idx="1084">48.170000000000002</cx:pt>
          <cx:pt idx="1085">50</cx:pt>
          <cx:pt idx="1086">155.36000000000001</cx:pt>
          <cx:pt idx="1087">225.5</cx:pt>
          <cx:pt idx="1088">55.329999999999998</cx:pt>
          <cx:pt idx="1089">51</cx:pt>
          <cx:pt idx="1090">61.670000000000002</cx:pt>
          <cx:pt idx="1091">100.86</cx:pt>
          <cx:pt idx="1092">98.5</cx:pt>
          <cx:pt idx="1093">48</cx:pt>
          <cx:pt idx="1094">43.670000000000002</cx:pt>
          <cx:pt idx="1095">217.56999999999999</cx:pt>
          <cx:pt idx="1096">219.86000000000001</cx:pt>
          <cx:pt idx="1097">48.399999999999999</cx:pt>
          <cx:pt idx="1098">48.600000000000001</cx:pt>
          <cx:pt idx="1099">50.600000000000001</cx:pt>
          <cx:pt idx="1100">48.600000000000001</cx:pt>
          <cx:pt idx="1101">48.200000000000003</cx:pt>
          <cx:pt idx="1102">46.829999999999998</cx:pt>
          <cx:pt idx="1103">42.170000000000002</cx:pt>
          <cx:pt idx="1104">44.329999999999998</cx:pt>
          <cx:pt idx="1105">114.36</cx:pt>
          <cx:pt idx="1106">118.5</cx:pt>
          <cx:pt idx="1107">51.600000000000001</cx:pt>
          <cx:pt idx="1108">48.170000000000002</cx:pt>
          <cx:pt idx="1109">62.670000000000002</cx:pt>
          <cx:pt idx="1110">110.06999999999999</cx:pt>
          <cx:pt idx="1111">108.79000000000001</cx:pt>
          <cx:pt idx="1112">63.829999999999998</cx:pt>
          <cx:pt idx="1113">53</cx:pt>
          <cx:pt idx="1114">50.329999999999998</cx:pt>
          <cx:pt idx="1115">55.670000000000002</cx:pt>
          <cx:pt idx="1116">147.86000000000001</cx:pt>
          <cx:pt idx="1117">149.36000000000001</cx:pt>
          <cx:pt idx="1118">45.600000000000001</cx:pt>
          <cx:pt idx="1119">64.859999999999999</cx:pt>
          <cx:pt idx="1120">64.790000000000006</cx:pt>
          <cx:pt idx="1121">80.810000000000002</cx:pt>
          <cx:pt idx="1122">79.760000000000005</cx:pt>
          <cx:pt idx="1123">44.829999999999998</cx:pt>
          <cx:pt idx="1124">46.799999999999997</cx:pt>
          <cx:pt idx="1125">39.329999999999998</cx:pt>
          <cx:pt idx="1126">52</cx:pt>
          <cx:pt idx="1127">176.63999999999999</cx:pt>
          <cx:pt idx="1128">181.56999999999999</cx:pt>
          <cx:pt idx="1129">44.170000000000002</cx:pt>
          <cx:pt idx="1130">496.88</cx:pt>
          <cx:pt idx="1131">498.63</cx:pt>
          <cx:pt idx="1132">46</cx:pt>
          <cx:pt idx="1133">45.399999999999999</cx:pt>
          <cx:pt idx="1134">46.799999999999997</cx:pt>
          <cx:pt idx="1135">130.93000000000001</cx:pt>
          <cx:pt idx="1136">131.06999999999999</cx:pt>
          <cx:pt idx="1137">46.329999999999998</cx:pt>
          <cx:pt idx="1138">53.170000000000002</cx:pt>
          <cx:pt idx="1139">58</cx:pt>
          <cx:pt idx="1140">127.86</cx:pt>
          <cx:pt idx="1141">112.14</cx:pt>
          <cx:pt idx="1142">66.829999999999998</cx:pt>
          <cx:pt idx="1143">50</cx:pt>
          <cx:pt idx="1144">46.5</cx:pt>
          <cx:pt idx="1145">51.829999999999998</cx:pt>
          <cx:pt idx="1146">126.06999999999999</cx:pt>
          <cx:pt idx="1147">124.93000000000001</cx:pt>
          <cx:pt idx="1148">54</cx:pt>
          <cx:pt idx="1149">35.689999999999998</cx:pt>
          <cx:pt idx="1150">38.460000000000001</cx:pt>
          <cx:pt idx="1151">40.460000000000001</cx:pt>
          <cx:pt idx="1152">75.709999999999994</cx:pt>
          <cx:pt idx="1153">74.329999999999998</cx:pt>
          <cx:pt idx="1154">23.289999999999999</cx:pt>
          <cx:pt idx="1155">23.140000000000001</cx:pt>
          <cx:pt idx="1156">22.859999999999999</cx:pt>
          <cx:pt idx="1157">48</cx:pt>
          <cx:pt idx="1158">49.5</cx:pt>
          <cx:pt idx="1159">53</cx:pt>
          <cx:pt idx="1160">101.43000000000001</cx:pt>
          <cx:pt idx="1161">104.56999999999999</cx:pt>
          <cx:pt idx="1162">48</cx:pt>
          <cx:pt idx="1163">45.329999999999998</cx:pt>
          <cx:pt idx="1164">50.329999999999998</cx:pt>
          <cx:pt idx="1165">40.920000000000002</cx:pt>
          <cx:pt idx="1166">92.430000000000007</cx:pt>
          <cx:pt idx="1167">86.950000000000003</cx:pt>
          <cx:pt idx="1168">67</cx:pt>
          <cx:pt idx="1169">45.170000000000002</cx:pt>
          <cx:pt idx="1170">251.13</cx:pt>
          <cx:pt idx="1171">243.38</cx:pt>
          <cx:pt idx="1172">48.829999999999998</cx:pt>
          <cx:pt idx="1173">45.170000000000002</cx:pt>
          <cx:pt idx="1174">47</cx:pt>
          <cx:pt idx="1175">164.13</cx:pt>
          <cx:pt idx="1176">167.63</cx:pt>
          <cx:pt idx="1177">54.329999999999998</cx:pt>
          <cx:pt idx="1178">50.329999999999998</cx:pt>
          <cx:pt idx="1179">69.329999999999998</cx:pt>
          <cx:pt idx="1180">160.21000000000001</cx:pt>
          <cx:pt idx="1181">167</cx:pt>
          <cx:pt idx="1182">76.329999999999998</cx:pt>
          <cx:pt idx="1183">47.829999999999998</cx:pt>
          <cx:pt idx="1184">46.829999999999998</cx:pt>
          <cx:pt idx="1185">48.829999999999998</cx:pt>
          <cx:pt idx="1186">182.56999999999999</cx:pt>
          <cx:pt idx="1187">177.63999999999999</cx:pt>
          <cx:pt idx="1188">36.310000000000002</cx:pt>
          <cx:pt idx="1189">56.710000000000001</cx:pt>
          <cx:pt idx="1190">37.770000000000003</cx:pt>
          <cx:pt idx="1191">92.709999999999994</cx:pt>
          <cx:pt idx="1192">89.069999999999993</cx:pt>
          <cx:pt idx="1193">55.329999999999998</cx:pt>
          <cx:pt idx="1194">24.57</cx:pt>
          <cx:pt idx="1195">25</cx:pt>
          <cx:pt idx="1196">24.710000000000001</cx:pt>
          <cx:pt idx="1197">25.289999999999999</cx:pt>
          <cx:pt idx="1198">24.57</cx:pt>
          <cx:pt idx="1199">24</cx:pt>
          <cx:pt idx="1200">38.149999999999999</cx:pt>
          <cx:pt idx="1201">56.329999999999998</cx:pt>
          <cx:pt idx="1202">52.380000000000003</cx:pt>
          <cx:pt idx="1203">73.189999999999998</cx:pt>
          <cx:pt idx="1204">71</cx:pt>
          <cx:pt idx="1205">29.57</cx:pt>
          <cx:pt idx="1206">29.710000000000001</cx:pt>
          <cx:pt idx="1207">31.289999999999999</cx:pt>
          <cx:pt idx="1208">31.710000000000001</cx:pt>
          <cx:pt idx="1209">31.710000000000001</cx:pt>
          <cx:pt idx="1210">31.859999999999999</cx:pt>
          <cx:pt idx="1211">44.829999999999998</cx:pt>
          <cx:pt idx="1212">54.399999999999999</cx:pt>
          <cx:pt idx="1213">58</cx:pt>
          <cx:pt idx="1214">147.38</cx:pt>
          <cx:pt idx="1215">154.28999999999999</cx:pt>
          <cx:pt idx="1216">64</cx:pt>
          <cx:pt idx="1217">52.329999999999998</cx:pt>
          <cx:pt idx="1218">55.670000000000002</cx:pt>
          <cx:pt idx="1219">60.670000000000002</cx:pt>
          <cx:pt idx="1220">119.79000000000001</cx:pt>
          <cx:pt idx="1221">111.86</cx:pt>
          <cx:pt idx="1222">68.170000000000002</cx:pt>
          <cx:pt idx="1223">33.539999999999999</cx:pt>
          <cx:pt idx="1224">50</cx:pt>
          <cx:pt idx="1225">75.799999999999997</cx:pt>
          <cx:pt idx="1226">78.5</cx:pt>
          <cx:pt idx="1227">23.140000000000001</cx:pt>
          <cx:pt idx="1228">23.289999999999999</cx:pt>
          <cx:pt idx="1229">23.140000000000001</cx:pt>
          <cx:pt idx="1230">23.57</cx:pt>
          <cx:pt idx="1231">57.5</cx:pt>
          <cx:pt idx="1232">380.75</cx:pt>
          <cx:pt idx="1233">378.25</cx:pt>
          <cx:pt idx="1234">51.670000000000002</cx:pt>
          <cx:pt idx="1235">50.329999999999998</cx:pt>
          <cx:pt idx="1236">53.170000000000002</cx:pt>
          <cx:pt idx="1237">143.86000000000001</cx:pt>
          <cx:pt idx="1238">142.06999999999999</cx:pt>
          <cx:pt idx="1239">44.170000000000002</cx:pt>
          <cx:pt idx="1240">277.63999999999999</cx:pt>
          <cx:pt idx="1241">419.13</cx:pt>
          <cx:pt idx="1242">47.170000000000002</cx:pt>
          <cx:pt idx="1243">47.670000000000002</cx:pt>
          <cx:pt idx="1244">51.829999999999998</cx:pt>
          <cx:pt idx="1245">183.13999999999999</cx:pt>
          <cx:pt idx="1246">183.28999999999999</cx:pt>
          <cx:pt idx="1247">58.670000000000002</cx:pt>
          <cx:pt idx="1248">50</cx:pt>
          <cx:pt idx="1249">48.5</cx:pt>
          <cx:pt idx="1250">54.670000000000002</cx:pt>
          <cx:pt idx="1251">209.56999999999999</cx:pt>
          <cx:pt idx="1252">331.38</cx:pt>
          <cx:pt idx="1253">55</cx:pt>
          <cx:pt idx="1254">46.329999999999998</cx:pt>
          <cx:pt idx="1255">58</cx:pt>
          <cx:pt idx="1256">353.88</cx:pt>
          <cx:pt idx="1257">373.88</cx:pt>
          <cx:pt idx="1258">45.829999999999998</cx:pt>
          <cx:pt idx="1259">44</cx:pt>
          <cx:pt idx="1260">57.829999999999998</cx:pt>
          <cx:pt idx="1261">124.06999999999999</cx:pt>
          <cx:pt idx="1262">128.06999999999999</cx:pt>
          <cx:pt idx="1263">52.5</cx:pt>
          <cx:pt idx="1264">260.88</cx:pt>
          <cx:pt idx="1265">266.63</cx:pt>
          <cx:pt idx="1266">46</cx:pt>
          <cx:pt idx="1267">43</cx:pt>
          <cx:pt idx="1268">119.20999999999999</cx:pt>
          <cx:pt idx="1269">60.829999999999998</cx:pt>
          <cx:pt idx="1270">172.5</cx:pt>
          <cx:pt idx="1271">45.670000000000002</cx:pt>
          <cx:pt idx="1272">233.88</cx:pt>
          <cx:pt idx="1273">242.75</cx:pt>
          <cx:pt idx="1274">40.829999999999998</cx:pt>
          <cx:pt idx="1275">171.25</cx:pt>
          <cx:pt idx="1276">156.63</cx:pt>
          <cx:pt idx="1277">43.170000000000002</cx:pt>
          <cx:pt idx="1278">47.5</cx:pt>
          <cx:pt idx="1279">121.43000000000001</cx:pt>
          <cx:pt idx="1280">186.38</cx:pt>
          <cx:pt idx="1281">46.600000000000001</cx:pt>
          <cx:pt idx="1282">236.63</cx:pt>
          <cx:pt idx="1283">242.88</cx:pt>
          <cx:pt idx="1284">57.5</cx:pt>
          <cx:pt idx="1285">56.670000000000002</cx:pt>
          <cx:pt idx="1286">64.329999999999998</cx:pt>
          <cx:pt idx="1287">63.5</cx:pt>
          <cx:pt idx="1288">63.670000000000002</cx:pt>
          <cx:pt idx="1289">60.170000000000002</cx:pt>
          <cx:pt idx="1290">46.170000000000002</cx:pt>
          <cx:pt idx="1291">49.329999999999998</cx:pt>
          <cx:pt idx="1292">51.329999999999998</cx:pt>
          <cx:pt idx="1293">147.21000000000001</cx:pt>
          <cx:pt idx="1294">145.63999999999999</cx:pt>
          <cx:pt idx="1295">55.329999999999998</cx:pt>
          <cx:pt idx="1296">25.140000000000001</cx:pt>
          <cx:pt idx="1297">38.670000000000002</cx:pt>
          <cx:pt idx="1298">372.38</cx:pt>
          <cx:pt idx="1299">406.5</cx:pt>
          <cx:pt idx="1300">47.600000000000001</cx:pt>
          <cx:pt idx="1301">41.829999999999998</cx:pt>
          <cx:pt idx="1302">44.5</cx:pt>
          <cx:pt idx="1303">142.5</cx:pt>
          <cx:pt idx="1304">238.88</cx:pt>
          <cx:pt idx="1305">47.670000000000002</cx:pt>
          <cx:pt idx="1306">237.13</cx:pt>
          <cx:pt idx="1307">222.13</cx:pt>
          <cx:pt idx="1308">45.5</cx:pt>
          <cx:pt idx="1309">304.38</cx:pt>
          <cx:pt idx="1310">316.63</cx:pt>
          <cx:pt idx="1311">54.189999999999998</cx:pt>
          <cx:pt idx="1312">52.100000000000001</cx:pt>
          <cx:pt idx="1313">52.289999999999999</cx:pt>
          <cx:pt idx="1314">51.810000000000002</cx:pt>
          <cx:pt idx="1315">77.829999999999998</cx:pt>
          <cx:pt idx="1316">41.140000000000001</cx:pt>
          <cx:pt idx="1317">40.859999999999999</cx:pt>
          <cx:pt idx="1318">41</cx:pt>
          <cx:pt idx="1319">41.289999999999999</cx:pt>
          <cx:pt idx="1320">37.57</cx:pt>
          <cx:pt idx="1321">38.57</cx:pt>
          <cx:pt idx="1322">38.710000000000001</cx:pt>
          <cx:pt idx="1323">66.170000000000002</cx:pt>
          <cx:pt idx="1324">67.670000000000002</cx:pt>
          <cx:pt idx="1325">63.170000000000002</cx:pt>
          <cx:pt idx="1326">64.329999999999998</cx:pt>
          <cx:pt idx="1327">62</cx:pt>
          <cx:pt idx="1328">61.07</cx:pt>
          <cx:pt idx="1329">60.93</cx:pt>
          <cx:pt idx="1330">56.640000000000001</cx:pt>
          <cx:pt idx="1331">53.57</cx:pt>
          <cx:pt idx="1332">64.329999999999998</cx:pt>
          <cx:pt idx="1333">59.380000000000003</cx:pt>
          <cx:pt idx="1334">57.57</cx:pt>
          <cx:pt idx="1335">105.52</cx:pt>
          <cx:pt idx="1336">110.43000000000001</cx:pt>
          <cx:pt idx="1337">76.829999999999998</cx:pt>
          <cx:pt idx="1338">30.859999999999999</cx:pt>
          <cx:pt idx="1339">30.859999999999999</cx:pt>
          <cx:pt idx="1340">29.57</cx:pt>
          <cx:pt idx="1341">30.289999999999999</cx:pt>
          <cx:pt idx="1342">30.43</cx:pt>
          <cx:pt idx="1343">32.140000000000001</cx:pt>
          <cx:pt idx="1344">32.43</cx:pt>
          <cx:pt idx="1345">44.079999999999998</cx:pt>
          <cx:pt idx="1346">43.079999999999998</cx:pt>
          <cx:pt idx="1347">83.519999999999996</cx:pt>
          <cx:pt idx="1348">87.480000000000004</cx:pt>
          <cx:pt idx="1349">23.859999999999999</cx:pt>
          <cx:pt idx="1350">23.859999999999999</cx:pt>
          <cx:pt idx="1351">23.859999999999999</cx:pt>
          <cx:pt idx="1352">24</cx:pt>
          <cx:pt idx="1353">23.289999999999999</cx:pt>
          <cx:pt idx="1354">23.710000000000001</cx:pt>
          <cx:pt idx="1355">23.710000000000001</cx:pt>
          <cx:pt idx="1356">47.619999999999997</cx:pt>
          <cx:pt idx="1357">51.710000000000001</cx:pt>
          <cx:pt idx="1358">53.289999999999999</cx:pt>
          <cx:pt idx="1359">68.430000000000007</cx:pt>
          <cx:pt idx="1360">28.859999999999999</cx:pt>
          <cx:pt idx="1361">28.140000000000001</cx:pt>
          <cx:pt idx="1362">27.710000000000001</cx:pt>
          <cx:pt idx="1363">28</cx:pt>
          <cx:pt idx="1364">27.140000000000001</cx:pt>
          <cx:pt idx="1365">23</cx:pt>
          <cx:pt idx="1366">25.289999999999999</cx:pt>
          <cx:pt idx="1367">60.670000000000002</cx:pt>
          <cx:pt idx="1368">67.170000000000002</cx:pt>
          <cx:pt idx="1369">149.71000000000001</cx:pt>
          <cx:pt idx="1370">156.36000000000001</cx:pt>
          <cx:pt idx="1371">53.329999999999998</cx:pt>
          <cx:pt idx="1372">53.329999999999998</cx:pt>
          <cx:pt idx="1373">143.71000000000001</cx:pt>
          <cx:pt idx="1374">151.13999999999999</cx:pt>
          <cx:pt idx="1375">56.57</cx:pt>
          <cx:pt idx="1376">58</cx:pt>
          <cx:pt idx="1377">97.069999999999993</cx:pt>
          <cx:pt idx="1378">48.329999999999998</cx:pt>
          <cx:pt idx="1379">110</cx:pt>
          <cx:pt idx="1380">45.399999999999999</cx:pt>
          <cx:pt idx="1381">48.350000000000001</cx:pt>
          <cx:pt idx="1382">62</cx:pt>
          <cx:pt idx="1383">61</cx:pt>
          <cx:pt idx="1384">28</cx:pt>
          <cx:pt idx="1385">29.57</cx:pt>
          <cx:pt idx="1386">29.43</cx:pt>
          <cx:pt idx="1387">28.859999999999999</cx:pt>
          <cx:pt idx="1388">28.289999999999999</cx:pt>
          <cx:pt idx="1389">26.859999999999999</cx:pt>
          <cx:pt idx="1390">26.43</cx:pt>
          <cx:pt idx="1391">34.850000000000001</cx:pt>
          <cx:pt idx="1392">37.149999999999999</cx:pt>
          <cx:pt idx="1393">96.670000000000002</cx:pt>
          <cx:pt idx="1394">102.29000000000001</cx:pt>
          <cx:pt idx="1395">50.170000000000002</cx:pt>
          <cx:pt idx="1396">24</cx:pt>
          <cx:pt idx="1397">24.859999999999999</cx:pt>
          <cx:pt idx="1398">24.57</cx:pt>
          <cx:pt idx="1399">24.710000000000001</cx:pt>
          <cx:pt idx="1400">24.43</cx:pt>
          <cx:pt idx="1401">25.57</cx:pt>
          <cx:pt idx="1402">25.140000000000001</cx:pt>
          <cx:pt idx="1403">43.829999999999998</cx:pt>
          <cx:pt idx="1404">148.36000000000001</cx:pt>
          <cx:pt idx="1405">159.78999999999999</cx:pt>
          <cx:pt idx="1406">48</cx:pt>
          <cx:pt idx="1407">54</cx:pt>
          <cx:pt idx="1408">138.71000000000001</cx:pt>
          <cx:pt idx="1409">139.63999999999999</cx:pt>
          <cx:pt idx="1410">46</cx:pt>
          <cx:pt idx="1411">51.5</cx:pt>
          <cx:pt idx="1412">142.13999999999999</cx:pt>
          <cx:pt idx="1413">143.5</cx:pt>
          <cx:pt idx="1414">59.5</cx:pt>
          <cx:pt idx="1415">48.670000000000002</cx:pt>
          <cx:pt idx="1416">54.670000000000002</cx:pt>
          <cx:pt idx="1417">149.43000000000001</cx:pt>
          <cx:pt idx="1418">102.14</cx:pt>
          <cx:pt idx="1419">61.170000000000002</cx:pt>
          <cx:pt idx="1420">44.829999999999998</cx:pt>
          <cx:pt idx="1421">52</cx:pt>
          <cx:pt idx="1422">122.20999999999999</cx:pt>
          <cx:pt idx="1423">120.5</cx:pt>
          <cx:pt idx="1424">44.329999999999998</cx:pt>
          <cx:pt idx="1425">49.5</cx:pt>
          <cx:pt idx="1426">47.329999999999998</cx:pt>
          <cx:pt idx="1427">35</cx:pt>
          <cx:pt idx="1428">47.329999999999998</cx:pt>
          <cx:pt idx="1429">49.5</cx:pt>
          <cx:pt idx="1430">161.93000000000001</cx:pt>
          <cx:pt idx="1431">272.5</cx:pt>
          <cx:pt idx="1432">61.289999999999999</cx:pt>
          <cx:pt idx="1433">64.209999999999994</cx:pt>
          <cx:pt idx="1434">70.359999999999999</cx:pt>
          <cx:pt idx="1435">68.069999999999993</cx:pt>
          <cx:pt idx="1436">49.399999999999999</cx:pt>
          <cx:pt idx="1437">52.799999999999997</cx:pt>
          <cx:pt idx="1438">45.829999999999998</cx:pt>
          <cx:pt idx="1439">46.829999999999998</cx:pt>
          <cx:pt idx="1440">47.829999999999998</cx:pt>
          <cx:pt idx="1441">46.329999999999998</cx:pt>
          <cx:pt idx="1442">49.5</cx:pt>
          <cx:pt idx="1443">132.5</cx:pt>
          <cx:pt idx="1444">144.93000000000001</cx:pt>
          <cx:pt idx="1445">42.799999999999997</cx:pt>
          <cx:pt idx="1446">45.200000000000003</cx:pt>
          <cx:pt idx="1447">110.62</cx:pt>
          <cx:pt idx="1448">120.54000000000001</cx:pt>
          <cx:pt idx="1449">53.829999999999998</cx:pt>
          <cx:pt idx="1450">44.829999999999998</cx:pt>
          <cx:pt idx="1451">46.829999999999998</cx:pt>
          <cx:pt idx="1452">230.21000000000001</cx:pt>
          <cx:pt idx="1453">355.75</cx:pt>
          <cx:pt idx="1454">39.829999999999998</cx:pt>
          <cx:pt idx="1455">45.5</cx:pt>
          <cx:pt idx="1456">215.88</cx:pt>
          <cx:pt idx="1457">215.75</cx:pt>
          <cx:pt idx="1458">54.57</cx:pt>
          <cx:pt idx="1459">81.049999999999997</cx:pt>
          <cx:pt idx="1460">74</cx:pt>
          <cx:pt idx="1461">54.170000000000002</cx:pt>
          <cx:pt idx="1462">27.43</cx:pt>
          <cx:pt idx="1463">27.859999999999999</cx:pt>
          <cx:pt idx="1464">27.140000000000001</cx:pt>
          <cx:pt idx="1465">28.140000000000001</cx:pt>
          <cx:pt idx="1466">27.43</cx:pt>
          <cx:pt idx="1467">26.57</cx:pt>
          <cx:pt idx="1468">26.57</cx:pt>
          <cx:pt idx="1469">58.869999999999997</cx:pt>
          <cx:pt idx="1470">43.170000000000002</cx:pt>
          <cx:pt idx="1471">49.170000000000002</cx:pt>
          <cx:pt idx="1472">156.93000000000001</cx:pt>
          <cx:pt idx="1473">144.06999999999999</cx:pt>
          <cx:pt idx="1474">51.329999999999998</cx:pt>
          <cx:pt idx="1475">54.329999999999998</cx:pt>
          <cx:pt idx="1476">149.28999999999999</cx:pt>
          <cx:pt idx="1477">148.78999999999999</cx:pt>
          <cx:pt idx="1478">63.170000000000002</cx:pt>
          <cx:pt idx="1479">37.5</cx:pt>
          <cx:pt idx="1480">264.13</cx:pt>
          <cx:pt idx="1481">255.13</cx:pt>
          <cx:pt idx="1482">46.170000000000002</cx:pt>
          <cx:pt idx="1483">51.170000000000002</cx:pt>
          <cx:pt idx="1484">251.5</cx:pt>
          <cx:pt idx="1485">373.63</cx:pt>
          <cx:pt idx="1486">48.600000000000001</cx:pt>
          <cx:pt idx="1487">65.829999999999998</cx:pt>
          <cx:pt idx="1488">189.28999999999999</cx:pt>
          <cx:pt idx="1489">188.78999999999999</cx:pt>
          <cx:pt idx="1490">45.829999999999998</cx:pt>
          <cx:pt idx="1491">49.5</cx:pt>
          <cx:pt idx="1492">169.43000000000001</cx:pt>
          <cx:pt idx="1493">176.56999999999999</cx:pt>
          <cx:pt idx="1494">54.670000000000002</cx:pt>
          <cx:pt idx="1495">49.5</cx:pt>
          <cx:pt idx="1496">50.5</cx:pt>
          <cx:pt idx="1497">48.5</cx:pt>
          <cx:pt idx="1498">47.829999999999998</cx:pt>
          <cx:pt idx="1499">129.78999999999999</cx:pt>
          <cx:pt idx="1500">195.75</cx:pt>
          <cx:pt idx="1501">47.670000000000002</cx:pt>
          <cx:pt idx="1502">129.78999999999999</cx:pt>
          <cx:pt idx="1503">135.71000000000001</cx:pt>
          <cx:pt idx="1504">51</cx:pt>
          <cx:pt idx="1505">227.36000000000001</cx:pt>
          <cx:pt idx="1506">237.43000000000001</cx:pt>
          <cx:pt idx="1507">56.670000000000002</cx:pt>
          <cx:pt idx="1508">185.21000000000001</cx:pt>
          <cx:pt idx="1509">194.43000000000001</cx:pt>
          <cx:pt idx="1510">47.170000000000002</cx:pt>
          <cx:pt idx="1511">46.5</cx:pt>
          <cx:pt idx="1512">45.829999999999998</cx:pt>
          <cx:pt idx="1513">46.829999999999998</cx:pt>
          <cx:pt idx="1514">100.54000000000001</cx:pt>
          <cx:pt idx="1515">137.38</cx:pt>
          <cx:pt idx="1516">145.78999999999999</cx:pt>
          <cx:pt idx="1517">143.71000000000001</cx:pt>
          <cx:pt idx="1518">283.93000000000001</cx:pt>
          <cx:pt idx="1519">74.5</cx:pt>
          <cx:pt idx="1520">501.75</cx:pt>
          <cx:pt idx="1521">294.70999999999998</cx:pt>
          <cx:pt idx="1522">321.13999999999999</cx:pt>
          <cx:pt idx="1523">301.79000000000002</cx:pt>
          <cx:pt idx="1524">314.13999999999999</cx:pt>
          <cx:pt idx="1525">253.13999999999999</cx:pt>
          <cx:pt idx="1526">54.829999999999998</cx:pt>
          <cx:pt idx="1527">372.5</cx:pt>
          <cx:pt idx="1528">58.329999999999998</cx:pt>
          <cx:pt idx="1529">55.829999999999998</cx:pt>
          <cx:pt idx="1530">57.829999999999998</cx:pt>
          <cx:pt idx="1531">291.43000000000001</cx:pt>
          <cx:pt idx="1532">437.13</cx:pt>
          <cx:pt idx="1533">190.06999999999999</cx:pt>
          <cx:pt idx="1534">277.38</cx:pt>
          <cx:pt idx="1535">46</cx:pt>
          <cx:pt idx="1536">140.28999999999999</cx:pt>
          <cx:pt idx="1537">191.63</cx:pt>
          <cx:pt idx="1538">162.71000000000001</cx:pt>
          <cx:pt idx="1539">76.879999999999995</cx:pt>
          <cx:pt idx="1540">236</cx:pt>
          <cx:pt idx="1541">45</cx:pt>
          <cx:pt idx="1542">50.5</cx:pt>
          <cx:pt idx="1543">238.5</cx:pt>
          <cx:pt idx="1544">263</cx:pt>
          <cx:pt idx="1545">54.829999999999998</cx:pt>
          <cx:pt idx="1546">210.5</cx:pt>
          <cx:pt idx="1547">207.13</cx:pt>
          <cx:pt idx="1548">51.5</cx:pt>
          <cx:pt idx="1549">276.75</cx:pt>
          <cx:pt idx="1550">267.25</cx:pt>
          <cx:pt idx="1551">51.829999999999998</cx:pt>
          <cx:pt idx="1552">53.5</cx:pt>
          <cx:pt idx="1553">49.670000000000002</cx:pt>
          <cx:pt idx="1554">436.63</cx:pt>
          <cx:pt idx="1555">433.75</cx:pt>
          <cx:pt idx="1556">52.329999999999998</cx:pt>
        </cx:lvl>
      </cx:numDim>
    </cx:data>
  </cx:chartData>
  <cx:chart>
    <cx:plotArea>
      <cx:plotAreaRegion>
        <cx:series layoutId="clusteredColumn" uniqueId="{00D87345-2930-4E17-BEAE-A9AD4D355DC2}" formatIdx="0">
          <cx:tx>
            <cx:txData>
              <cx:f>'EDA 15'!$B$14</cx:f>
              <cx:v>Total_Students</cx:v>
            </cx:txData>
          </cx:tx>
          <cx:dataId val="0"/>
          <cx:layoutPr>
            <cx:aggregation/>
          </cx:layoutPr>
          <cx:axisId val="1"/>
        </cx:series>
        <cx:series layoutId="paretoLine" ownerIdx="0" uniqueId="{9DFB7021-0BAB-4571-803E-9FBC3BC5412A}" formatIdx="1">
          <cx:axisId val="2"/>
        </cx:series>
        <cx:series layoutId="clusteredColumn" hidden="1" uniqueId="{3BD33430-8459-436A-AF29-8DB8D25529B8}" formatIdx="2">
          <cx:tx>
            <cx:txData>
              <cx:v>Ranking_Score</cx:v>
            </cx:txData>
          </cx:tx>
          <cx:dataId val="1"/>
          <cx:layoutPr>
            <cx:aggregation/>
          </cx:layoutPr>
          <cx:axisId val="1"/>
        </cx:series>
        <cx:series layoutId="paretoLine" ownerIdx="2" uniqueId="{0401EAAF-A769-4EDC-A5E8-0A08C0F4473A}" formatIdx="3">
          <cx:axisId val="2"/>
        </cx:series>
      </cx:plotAreaRegion>
      <cx:axis id="0">
        <cx:catScaling gapWidth="0"/>
        <cx:tickLabels/>
      </cx:axis>
      <cx:axis id="1">
        <cx:valScaling/>
        <cx:majorGridlines/>
        <cx:tickLabels/>
      </cx:axis>
      <cx:axis id="2">
        <cx:valScaling max="1" min="0"/>
        <cx:units unit="percentage"/>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53D639-819B-4AD2-8674-D43A13C75079}" type="datetimeFigureOut">
              <a:rPr lang="en-IN" smtClean="0"/>
              <a:t>30-06-2024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A4DE91-B70B-468C-908F-39CB7D2EB6E6}" type="slidenum">
              <a:rPr lang="en-IN" smtClean="0"/>
              <a:t>‹#›</a:t>
            </a:fld>
            <a:endParaRPr lang="en-IN"/>
          </a:p>
        </p:txBody>
      </p:sp>
    </p:spTree>
    <p:extLst>
      <p:ext uri="{BB962C8B-B14F-4D97-AF65-F5344CB8AC3E}">
        <p14:creationId xmlns:p14="http://schemas.microsoft.com/office/powerpoint/2010/main" val="5668673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country</a:t>
            </a:r>
          </a:p>
          <a:p>
            <a:r>
              <a:rPr lang="en-US" dirty="0"/>
              <a:t>This is a simple list of countries that were in the data set. I don’t think it’s a complete list of all countries, but it’s enough for this data set.</a:t>
            </a:r>
          </a:p>
          <a:p>
            <a:endParaRPr lang="en-US" dirty="0"/>
          </a:p>
          <a:p>
            <a:r>
              <a:rPr lang="en-US" dirty="0"/>
              <a:t>university</a:t>
            </a:r>
          </a:p>
          <a:p>
            <a:r>
              <a:rPr lang="en-US" dirty="0"/>
              <a:t>A list of universities that were ranked in this system. Each university is related to a country.</a:t>
            </a:r>
          </a:p>
          <a:p>
            <a:endParaRPr lang="en-US" dirty="0"/>
          </a:p>
          <a:p>
            <a:r>
              <a:rPr lang="en-US" dirty="0" err="1"/>
              <a:t>ranking_system</a:t>
            </a:r>
            <a:endParaRPr lang="en-US" dirty="0"/>
          </a:p>
          <a:p>
            <a:r>
              <a:rPr lang="en-US" dirty="0"/>
              <a:t>This contains the three different ranking systems used: Times Higher Education World University Ranking, Shanghai Ranking, and Center for World University Rankings.</a:t>
            </a:r>
          </a:p>
          <a:p>
            <a:endParaRPr lang="en-US" dirty="0"/>
          </a:p>
          <a:p>
            <a:r>
              <a:rPr lang="en-US" dirty="0" err="1"/>
              <a:t>ranking_criteria</a:t>
            </a:r>
            <a:endParaRPr lang="en-US" dirty="0"/>
          </a:p>
          <a:p>
            <a:r>
              <a:rPr lang="en-US" dirty="0"/>
              <a:t>This table contains the different criteria used in each ranking system, such as Citations and Quality of Education. It also contains criteria for Total Score for each system.</a:t>
            </a:r>
          </a:p>
          <a:p>
            <a:endParaRPr lang="en-US" dirty="0"/>
          </a:p>
          <a:p>
            <a:r>
              <a:rPr lang="en-US" dirty="0" err="1"/>
              <a:t>university_year</a:t>
            </a:r>
            <a:endParaRPr lang="en-US" dirty="0"/>
          </a:p>
          <a:p>
            <a:r>
              <a:rPr lang="en-US" dirty="0"/>
              <a:t>The </a:t>
            </a:r>
            <a:r>
              <a:rPr lang="en-US" dirty="0" err="1"/>
              <a:t>university_year</a:t>
            </a:r>
            <a:r>
              <a:rPr lang="en-US" dirty="0"/>
              <a:t> table contains values for measurements such as the number of students and the student to staff ratio for each university in several years.</a:t>
            </a:r>
          </a:p>
          <a:p>
            <a:endParaRPr lang="en-US" dirty="0"/>
          </a:p>
          <a:p>
            <a:r>
              <a:rPr lang="en-US" dirty="0" err="1"/>
              <a:t>university_ranking_year</a:t>
            </a:r>
            <a:endParaRPr lang="en-US" dirty="0"/>
          </a:p>
          <a:p>
            <a:r>
              <a:rPr lang="en-US" dirty="0"/>
              <a:t>This table contains the score for each year for each university and ranking criteria. It’s the largest table in the database.</a:t>
            </a:r>
            <a:endParaRPr lang="en-IN" dirty="0"/>
          </a:p>
        </p:txBody>
      </p:sp>
      <p:sp>
        <p:nvSpPr>
          <p:cNvPr id="4" name="Slide Number Placeholder 3"/>
          <p:cNvSpPr>
            <a:spLocks noGrp="1"/>
          </p:cNvSpPr>
          <p:nvPr>
            <p:ph type="sldNum" sz="quarter" idx="5"/>
          </p:nvPr>
        </p:nvSpPr>
        <p:spPr/>
        <p:txBody>
          <a:bodyPr/>
          <a:lstStyle/>
          <a:p>
            <a:fld id="{98A4DE91-B70B-468C-908F-39CB7D2EB6E6}" type="slidenum">
              <a:rPr lang="en-IN" smtClean="0"/>
              <a:t>4</a:t>
            </a:fld>
            <a:endParaRPr lang="en-IN"/>
          </a:p>
        </p:txBody>
      </p:sp>
    </p:spTree>
    <p:extLst>
      <p:ext uri="{BB962C8B-B14F-4D97-AF65-F5344CB8AC3E}">
        <p14:creationId xmlns:p14="http://schemas.microsoft.com/office/powerpoint/2010/main" val="2416062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8A4DE91-B70B-468C-908F-39CB7D2EB6E6}" type="slidenum">
              <a:rPr lang="en-IN" smtClean="0"/>
              <a:t>10</a:t>
            </a:fld>
            <a:endParaRPr lang="en-IN"/>
          </a:p>
        </p:txBody>
      </p:sp>
    </p:spTree>
    <p:extLst>
      <p:ext uri="{BB962C8B-B14F-4D97-AF65-F5344CB8AC3E}">
        <p14:creationId xmlns:p14="http://schemas.microsoft.com/office/powerpoint/2010/main" val="30384108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AEBC7C74-413E-4F60-90CC-BE9ACB307342}" type="datetimeFigureOut">
              <a:rPr lang="en-IN" smtClean="0"/>
              <a:t>30-06-2024</a:t>
            </a:fld>
            <a:endParaRPr lang="en-IN"/>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IN"/>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E9039019-1B8B-402B-9648-3B795D9EA4BA}" type="slidenum">
              <a:rPr lang="en-IN" smtClean="0"/>
              <a:t>‹#›</a:t>
            </a:fld>
            <a:endParaRPr lang="en-IN"/>
          </a:p>
        </p:txBody>
      </p:sp>
    </p:spTree>
    <p:extLst>
      <p:ext uri="{BB962C8B-B14F-4D97-AF65-F5344CB8AC3E}">
        <p14:creationId xmlns:p14="http://schemas.microsoft.com/office/powerpoint/2010/main" val="3961629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EBC7C74-413E-4F60-90CC-BE9ACB307342}" type="datetimeFigureOut">
              <a:rPr lang="en-IN" smtClean="0"/>
              <a:t>30-06-2024</a:t>
            </a:fld>
            <a:endParaRPr lang="en-IN"/>
          </a:p>
        </p:txBody>
      </p:sp>
      <p:sp>
        <p:nvSpPr>
          <p:cNvPr id="6" name="Footer Placeholder 5"/>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9039019-1B8B-402B-9648-3B795D9EA4BA}" type="slidenum">
              <a:rPr lang="en-IN" smtClean="0"/>
              <a:t>‹#›</a:t>
            </a:fld>
            <a:endParaRPr lang="en-IN"/>
          </a:p>
        </p:txBody>
      </p:sp>
    </p:spTree>
    <p:extLst>
      <p:ext uri="{BB962C8B-B14F-4D97-AF65-F5344CB8AC3E}">
        <p14:creationId xmlns:p14="http://schemas.microsoft.com/office/powerpoint/2010/main" val="1765268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EBC7C74-413E-4F60-90CC-BE9ACB307342}" type="datetimeFigureOut">
              <a:rPr lang="en-IN" smtClean="0"/>
              <a:t>30-06-2024</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9039019-1B8B-402B-9648-3B795D9EA4BA}" type="slidenum">
              <a:rPr lang="en-IN" smtClean="0"/>
              <a:t>‹#›</a:t>
            </a:fld>
            <a:endParaRPr lang="en-IN"/>
          </a:p>
        </p:txBody>
      </p:sp>
    </p:spTree>
    <p:extLst>
      <p:ext uri="{BB962C8B-B14F-4D97-AF65-F5344CB8AC3E}">
        <p14:creationId xmlns:p14="http://schemas.microsoft.com/office/powerpoint/2010/main" val="42343805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EBC7C74-413E-4F60-90CC-BE9ACB307342}" type="datetimeFigureOut">
              <a:rPr lang="en-IN" smtClean="0"/>
              <a:t>30-06-2024</a:t>
            </a:fld>
            <a:endParaRPr lang="en-IN"/>
          </a:p>
        </p:txBody>
      </p:sp>
      <p:sp>
        <p:nvSpPr>
          <p:cNvPr id="5" name="Footer Placeholder 4"/>
          <p:cNvSpPr>
            <a:spLocks noGrp="1"/>
          </p:cNvSpPr>
          <p:nvPr>
            <p:ph type="ftr" sz="quarter" idx="11"/>
          </p:nvPr>
        </p:nvSpPr>
        <p:spPr/>
        <p:txBody>
          <a:bodyPr/>
          <a:lstStyle/>
          <a:p>
            <a:endParaRPr lang="en-IN"/>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9039019-1B8B-402B-9648-3B795D9EA4BA}" type="slidenum">
              <a:rPr lang="en-IN" smtClean="0"/>
              <a:t>‹#›</a:t>
            </a:fld>
            <a:endParaRPr lang="en-IN"/>
          </a:p>
        </p:txBody>
      </p:sp>
    </p:spTree>
    <p:extLst>
      <p:ext uri="{BB962C8B-B14F-4D97-AF65-F5344CB8AC3E}">
        <p14:creationId xmlns:p14="http://schemas.microsoft.com/office/powerpoint/2010/main" val="19644994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BC7C74-413E-4F60-90CC-BE9ACB307342}" type="datetimeFigureOut">
              <a:rPr lang="en-IN" smtClean="0"/>
              <a:t>30-06-2024</a:t>
            </a:fld>
            <a:endParaRPr lang="en-IN"/>
          </a:p>
        </p:txBody>
      </p:sp>
      <p:sp>
        <p:nvSpPr>
          <p:cNvPr id="5" name="Footer Placeholder 4"/>
          <p:cNvSpPr>
            <a:spLocks noGrp="1"/>
          </p:cNvSpPr>
          <p:nvPr>
            <p:ph type="ftr" sz="quarter" idx="11"/>
          </p:nvPr>
        </p:nvSpPr>
        <p:spPr/>
        <p:txBody>
          <a:bodyPr/>
          <a:lstStyle/>
          <a:p>
            <a:endParaRPr lang="en-IN"/>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9039019-1B8B-402B-9648-3B795D9EA4BA}" type="slidenum">
              <a:rPr lang="en-IN" smtClean="0"/>
              <a:t>‹#›</a:t>
            </a:fld>
            <a:endParaRPr lang="en-IN"/>
          </a:p>
        </p:txBody>
      </p:sp>
    </p:spTree>
    <p:extLst>
      <p:ext uri="{BB962C8B-B14F-4D97-AF65-F5344CB8AC3E}">
        <p14:creationId xmlns:p14="http://schemas.microsoft.com/office/powerpoint/2010/main" val="36591470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EBC7C74-413E-4F60-90CC-BE9ACB307342}" type="datetimeFigureOut">
              <a:rPr lang="en-IN" smtClean="0"/>
              <a:t>30-06-2024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9039019-1B8B-402B-9648-3B795D9EA4BA}" type="slidenum">
              <a:rPr lang="en-IN" smtClean="0"/>
              <a:t>‹#›</a:t>
            </a:fld>
            <a:endParaRPr lang="en-IN"/>
          </a:p>
        </p:txBody>
      </p:sp>
    </p:spTree>
    <p:extLst>
      <p:ext uri="{BB962C8B-B14F-4D97-AF65-F5344CB8AC3E}">
        <p14:creationId xmlns:p14="http://schemas.microsoft.com/office/powerpoint/2010/main" val="12887738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EBC7C74-413E-4F60-90CC-BE9ACB307342}" type="datetimeFigureOut">
              <a:rPr lang="en-IN" smtClean="0"/>
              <a:t>30-06-2024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9039019-1B8B-402B-9648-3B795D9EA4BA}" type="slidenum">
              <a:rPr lang="en-IN" smtClean="0"/>
              <a:t>‹#›</a:t>
            </a:fld>
            <a:endParaRPr lang="en-IN"/>
          </a:p>
        </p:txBody>
      </p:sp>
    </p:spTree>
    <p:extLst>
      <p:ext uri="{BB962C8B-B14F-4D97-AF65-F5344CB8AC3E}">
        <p14:creationId xmlns:p14="http://schemas.microsoft.com/office/powerpoint/2010/main" val="10808866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BC7C74-413E-4F60-90CC-BE9ACB307342}" type="datetimeFigureOut">
              <a:rPr lang="en-IN" smtClean="0"/>
              <a:t>30-06-2024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9039019-1B8B-402B-9648-3B795D9EA4BA}" type="slidenum">
              <a:rPr lang="en-IN" smtClean="0"/>
              <a:t>‹#›</a:t>
            </a:fld>
            <a:endParaRPr lang="en-IN"/>
          </a:p>
        </p:txBody>
      </p:sp>
    </p:spTree>
    <p:extLst>
      <p:ext uri="{BB962C8B-B14F-4D97-AF65-F5344CB8AC3E}">
        <p14:creationId xmlns:p14="http://schemas.microsoft.com/office/powerpoint/2010/main" val="26155740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BC7C74-413E-4F60-90CC-BE9ACB307342}" type="datetimeFigureOut">
              <a:rPr lang="en-IN" smtClean="0"/>
              <a:t>30-06-2024</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9039019-1B8B-402B-9648-3B795D9EA4BA}" type="slidenum">
              <a:rPr lang="en-IN" smtClean="0"/>
              <a:t>‹#›</a:t>
            </a:fld>
            <a:endParaRPr lang="en-IN"/>
          </a:p>
        </p:txBody>
      </p:sp>
    </p:spTree>
    <p:extLst>
      <p:ext uri="{BB962C8B-B14F-4D97-AF65-F5344CB8AC3E}">
        <p14:creationId xmlns:p14="http://schemas.microsoft.com/office/powerpoint/2010/main" val="6003249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BC7C74-413E-4F60-90CC-BE9ACB307342}" type="datetimeFigureOut">
              <a:rPr lang="en-IN" smtClean="0"/>
              <a:t>30-06-2024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9039019-1B8B-402B-9648-3B795D9EA4BA}" type="slidenum">
              <a:rPr lang="en-IN" smtClean="0"/>
              <a:t>‹#›</a:t>
            </a:fld>
            <a:endParaRPr lang="en-IN"/>
          </a:p>
        </p:txBody>
      </p:sp>
    </p:spTree>
    <p:extLst>
      <p:ext uri="{BB962C8B-B14F-4D97-AF65-F5344CB8AC3E}">
        <p14:creationId xmlns:p14="http://schemas.microsoft.com/office/powerpoint/2010/main" val="4069838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BC7C74-413E-4F60-90CC-BE9ACB307342}" type="datetimeFigureOut">
              <a:rPr lang="en-IN" smtClean="0"/>
              <a:t>30-06-2024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9039019-1B8B-402B-9648-3B795D9EA4BA}" type="slidenum">
              <a:rPr lang="en-IN" smtClean="0"/>
              <a:t>‹#›</a:t>
            </a:fld>
            <a:endParaRPr lang="en-IN"/>
          </a:p>
        </p:txBody>
      </p:sp>
    </p:spTree>
    <p:extLst>
      <p:ext uri="{BB962C8B-B14F-4D97-AF65-F5344CB8AC3E}">
        <p14:creationId xmlns:p14="http://schemas.microsoft.com/office/powerpoint/2010/main" val="524659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BC7C74-413E-4F60-90CC-BE9ACB307342}" type="datetimeFigureOut">
              <a:rPr lang="en-IN" smtClean="0"/>
              <a:t>30-06-2024</a:t>
            </a:fld>
            <a:endParaRPr lang="en-IN"/>
          </a:p>
        </p:txBody>
      </p:sp>
      <p:sp>
        <p:nvSpPr>
          <p:cNvPr id="5" name="Footer Placeholder 4"/>
          <p:cNvSpPr>
            <a:spLocks noGrp="1"/>
          </p:cNvSpPr>
          <p:nvPr>
            <p:ph type="ftr" sz="quarter" idx="11"/>
          </p:nvPr>
        </p:nvSpPr>
        <p:spPr/>
        <p:txBody>
          <a:bodyPr/>
          <a:lstStyle/>
          <a:p>
            <a:endParaRPr lang="en-IN"/>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9039019-1B8B-402B-9648-3B795D9EA4BA}" type="slidenum">
              <a:rPr lang="en-IN" smtClean="0"/>
              <a:t>‹#›</a:t>
            </a:fld>
            <a:endParaRPr lang="en-IN"/>
          </a:p>
        </p:txBody>
      </p:sp>
    </p:spTree>
    <p:extLst>
      <p:ext uri="{BB962C8B-B14F-4D97-AF65-F5344CB8AC3E}">
        <p14:creationId xmlns:p14="http://schemas.microsoft.com/office/powerpoint/2010/main" val="2522847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BC7C74-413E-4F60-90CC-BE9ACB307342}" type="datetimeFigureOut">
              <a:rPr lang="en-IN" smtClean="0"/>
              <a:t>30-06-2024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9039019-1B8B-402B-9648-3B795D9EA4BA}" type="slidenum">
              <a:rPr lang="en-IN" smtClean="0"/>
              <a:t>‹#›</a:t>
            </a:fld>
            <a:endParaRPr lang="en-IN"/>
          </a:p>
        </p:txBody>
      </p:sp>
    </p:spTree>
    <p:extLst>
      <p:ext uri="{BB962C8B-B14F-4D97-AF65-F5344CB8AC3E}">
        <p14:creationId xmlns:p14="http://schemas.microsoft.com/office/powerpoint/2010/main" val="3545046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EBC7C74-413E-4F60-90CC-BE9ACB307342}" type="datetimeFigureOut">
              <a:rPr lang="en-IN" smtClean="0"/>
              <a:t>30-06-2024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9039019-1B8B-402B-9648-3B795D9EA4BA}" type="slidenum">
              <a:rPr lang="en-IN" smtClean="0"/>
              <a:t>‹#›</a:t>
            </a:fld>
            <a:endParaRPr lang="en-IN"/>
          </a:p>
        </p:txBody>
      </p:sp>
    </p:spTree>
    <p:extLst>
      <p:ext uri="{BB962C8B-B14F-4D97-AF65-F5344CB8AC3E}">
        <p14:creationId xmlns:p14="http://schemas.microsoft.com/office/powerpoint/2010/main" val="484932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EBC7C74-413E-4F60-90CC-BE9ACB307342}" type="datetimeFigureOut">
              <a:rPr lang="en-IN" smtClean="0"/>
              <a:t>30-06-2024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9039019-1B8B-402B-9648-3B795D9EA4BA}" type="slidenum">
              <a:rPr lang="en-IN" smtClean="0"/>
              <a:t>‹#›</a:t>
            </a:fld>
            <a:endParaRPr lang="en-IN"/>
          </a:p>
        </p:txBody>
      </p:sp>
    </p:spTree>
    <p:extLst>
      <p:ext uri="{BB962C8B-B14F-4D97-AF65-F5344CB8AC3E}">
        <p14:creationId xmlns:p14="http://schemas.microsoft.com/office/powerpoint/2010/main" val="3924276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BC7C74-413E-4F60-90CC-BE9ACB307342}" type="datetimeFigureOut">
              <a:rPr lang="en-IN" smtClean="0"/>
              <a:t>30-06-2024</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E9039019-1B8B-402B-9648-3B795D9EA4BA}" type="slidenum">
              <a:rPr lang="en-IN" smtClean="0"/>
              <a:t>‹#›</a:t>
            </a:fld>
            <a:endParaRPr lang="en-IN"/>
          </a:p>
        </p:txBody>
      </p:sp>
    </p:spTree>
    <p:extLst>
      <p:ext uri="{BB962C8B-B14F-4D97-AF65-F5344CB8AC3E}">
        <p14:creationId xmlns:p14="http://schemas.microsoft.com/office/powerpoint/2010/main" val="2544761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EBC7C74-413E-4F60-90CC-BE9ACB307342}" type="datetimeFigureOut">
              <a:rPr lang="en-IN" smtClean="0"/>
              <a:t>30-06-2024</a:t>
            </a:fld>
            <a:endParaRPr lang="en-IN"/>
          </a:p>
        </p:txBody>
      </p:sp>
      <p:sp>
        <p:nvSpPr>
          <p:cNvPr id="6" name="Footer Placeholder 5"/>
          <p:cNvSpPr>
            <a:spLocks noGrp="1"/>
          </p:cNvSpPr>
          <p:nvPr>
            <p:ph type="ftr" sz="quarter" idx="11"/>
          </p:nvPr>
        </p:nvSpPr>
        <p:spPr/>
        <p:txBody>
          <a:bodyPr/>
          <a:lstStyle/>
          <a:p>
            <a:endParaRPr lang="en-IN"/>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9039019-1B8B-402B-9648-3B795D9EA4BA}" type="slidenum">
              <a:rPr lang="en-IN" smtClean="0"/>
              <a:t>‹#›</a:t>
            </a:fld>
            <a:endParaRPr lang="en-IN"/>
          </a:p>
        </p:txBody>
      </p:sp>
    </p:spTree>
    <p:extLst>
      <p:ext uri="{BB962C8B-B14F-4D97-AF65-F5344CB8AC3E}">
        <p14:creationId xmlns:p14="http://schemas.microsoft.com/office/powerpoint/2010/main" val="3876676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EBC7C74-413E-4F60-90CC-BE9ACB307342}" type="datetimeFigureOut">
              <a:rPr lang="en-IN" smtClean="0"/>
              <a:t>30-06-2024</a:t>
            </a:fld>
            <a:endParaRPr lang="en-IN"/>
          </a:p>
        </p:txBody>
      </p:sp>
      <p:sp>
        <p:nvSpPr>
          <p:cNvPr id="6" name="Footer Placeholder 5"/>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9039019-1B8B-402B-9648-3B795D9EA4BA}" type="slidenum">
              <a:rPr lang="en-IN" smtClean="0"/>
              <a:t>‹#›</a:t>
            </a:fld>
            <a:endParaRPr lang="en-IN"/>
          </a:p>
        </p:txBody>
      </p:sp>
    </p:spTree>
    <p:extLst>
      <p:ext uri="{BB962C8B-B14F-4D97-AF65-F5344CB8AC3E}">
        <p14:creationId xmlns:p14="http://schemas.microsoft.com/office/powerpoint/2010/main" val="21473860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20">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AEBC7C74-413E-4F60-90CC-BE9ACB307342}" type="datetimeFigureOut">
              <a:rPr lang="en-IN" smtClean="0"/>
              <a:t>30-06-2024</a:t>
            </a:fld>
            <a:endParaRPr lang="en-IN"/>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en-IN"/>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E9039019-1B8B-402B-9648-3B795D9EA4BA}" type="slidenum">
              <a:rPr lang="en-IN" smtClean="0"/>
              <a:t>‹#›</a:t>
            </a:fld>
            <a:endParaRPr lang="en-IN"/>
          </a:p>
        </p:txBody>
      </p:sp>
    </p:spTree>
    <p:extLst>
      <p:ext uri="{BB962C8B-B14F-4D97-AF65-F5344CB8AC3E}">
        <p14:creationId xmlns:p14="http://schemas.microsoft.com/office/powerpoint/2010/main" val="123555328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846" r:id="rId15"/>
    <p:sldLayoutId id="2147483847" r:id="rId16"/>
    <p:sldLayoutId id="2147483848" r:id="rId17"/>
    <p:sldLayoutId id="2147483849" r:id="rId18"/>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chart" Target="../charts/chart3.xml"/><Relationship Id="rId1" Type="http://schemas.openxmlformats.org/officeDocument/2006/relationships/slideLayout" Target="../slideLayouts/slideLayout7.xml"/><Relationship Id="rId4" Type="http://schemas.openxmlformats.org/officeDocument/2006/relationships/image" Target="../media/image39.svg"/></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chart" Target="../charts/chart9.xml"/><Relationship Id="rId1" Type="http://schemas.openxmlformats.org/officeDocument/2006/relationships/slideLayout" Target="../slideLayouts/slideLayout7.xml"/><Relationship Id="rId4" Type="http://schemas.openxmlformats.org/officeDocument/2006/relationships/image" Target="../media/image53.svg"/></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microsoft.com/office/2014/relationships/chartEx" Target="../charts/chartEx1.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D4339-765D-1623-4915-58AFA96756C7}"/>
              </a:ext>
            </a:extLst>
          </p:cNvPr>
          <p:cNvSpPr>
            <a:spLocks noGrp="1"/>
          </p:cNvSpPr>
          <p:nvPr>
            <p:ph type="ctrTitle"/>
          </p:nvPr>
        </p:nvSpPr>
        <p:spPr>
          <a:xfrm>
            <a:off x="1154955" y="1219200"/>
            <a:ext cx="8825658" cy="2677648"/>
          </a:xfrm>
        </p:spPr>
        <p:txBody>
          <a:bodyPr/>
          <a:lstStyle/>
          <a:p>
            <a:r>
              <a:rPr lang="en-US" dirty="0">
                <a:latin typeface="Algerian" panose="04020705040A02060702" pitchFamily="82" charset="0"/>
              </a:rPr>
              <a:t>Capstone Project University success analysis</a:t>
            </a:r>
            <a:endParaRPr lang="en-IN" dirty="0">
              <a:latin typeface="Algerian" panose="04020705040A02060702" pitchFamily="82" charset="0"/>
            </a:endParaRPr>
          </a:p>
        </p:txBody>
      </p:sp>
      <p:sp>
        <p:nvSpPr>
          <p:cNvPr id="3" name="Subtitle 2">
            <a:extLst>
              <a:ext uri="{FF2B5EF4-FFF2-40B4-BE49-F238E27FC236}">
                <a16:creationId xmlns:a16="http://schemas.microsoft.com/office/drawing/2014/main" id="{C10BB70A-D9E2-F60E-36AF-E7D7CD5C19D6}"/>
              </a:ext>
            </a:extLst>
          </p:cNvPr>
          <p:cNvSpPr>
            <a:spLocks noGrp="1"/>
          </p:cNvSpPr>
          <p:nvPr>
            <p:ph type="subTitle" idx="1"/>
          </p:nvPr>
        </p:nvSpPr>
        <p:spPr>
          <a:xfrm>
            <a:off x="1154955" y="3896848"/>
            <a:ext cx="8825658" cy="861420"/>
          </a:xfrm>
        </p:spPr>
        <p:txBody>
          <a:bodyPr/>
          <a:lstStyle/>
          <a:p>
            <a:r>
              <a:rPr lang="en-US" dirty="0">
                <a:latin typeface="Baskerville Old Face" panose="02020602080505020303" pitchFamily="18" charset="0"/>
              </a:rPr>
              <a:t>By </a:t>
            </a:r>
            <a:r>
              <a:rPr lang="en-US" dirty="0" err="1">
                <a:latin typeface="Baskerville Old Face" panose="02020602080505020303" pitchFamily="18" charset="0"/>
              </a:rPr>
              <a:t>manav</a:t>
            </a:r>
            <a:r>
              <a:rPr lang="en-US" dirty="0">
                <a:latin typeface="Baskerville Old Face" panose="02020602080505020303" pitchFamily="18" charset="0"/>
              </a:rPr>
              <a:t> Mishra</a:t>
            </a:r>
            <a:endParaRPr lang="en-IN" dirty="0">
              <a:latin typeface="Baskerville Old Face" panose="02020602080505020303" pitchFamily="18" charset="0"/>
            </a:endParaRPr>
          </a:p>
        </p:txBody>
      </p:sp>
    </p:spTree>
    <p:extLst>
      <p:ext uri="{BB962C8B-B14F-4D97-AF65-F5344CB8AC3E}">
        <p14:creationId xmlns:p14="http://schemas.microsoft.com/office/powerpoint/2010/main" val="28281553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C206D-1249-5160-B2B9-E5217B52F643}"/>
              </a:ext>
            </a:extLst>
          </p:cNvPr>
          <p:cNvSpPr>
            <a:spLocks noGrp="1"/>
          </p:cNvSpPr>
          <p:nvPr>
            <p:ph type="title"/>
          </p:nvPr>
        </p:nvSpPr>
        <p:spPr>
          <a:xfrm>
            <a:off x="759655" y="833120"/>
            <a:ext cx="3188457" cy="1234831"/>
          </a:xfrm>
        </p:spPr>
        <p:txBody>
          <a:bodyPr/>
          <a:lstStyle/>
          <a:p>
            <a:r>
              <a:rPr lang="en-US" dirty="0">
                <a:latin typeface="Baskerville Old Face" panose="02020602080505020303" pitchFamily="18" charset="0"/>
              </a:rPr>
              <a:t>How many universities are there in each country?</a:t>
            </a:r>
            <a:endParaRPr lang="en-IN" dirty="0">
              <a:latin typeface="Baskerville Old Face" panose="02020602080505020303" pitchFamily="18" charset="0"/>
            </a:endParaRPr>
          </a:p>
        </p:txBody>
      </p:sp>
      <p:pic>
        <p:nvPicPr>
          <p:cNvPr id="6" name="Content Placeholder 5">
            <a:extLst>
              <a:ext uri="{FF2B5EF4-FFF2-40B4-BE49-F238E27FC236}">
                <a16:creationId xmlns:a16="http://schemas.microsoft.com/office/drawing/2014/main" id="{4D043083-D25E-6B12-1F5B-1BE09A4C03FB}"/>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732" t="9832" r="1680" b="1679"/>
          <a:stretch/>
        </p:blipFill>
        <p:spPr>
          <a:xfrm>
            <a:off x="5247249" y="506438"/>
            <a:ext cx="6485206" cy="5767754"/>
          </a:xfrm>
        </p:spPr>
      </p:pic>
      <p:sp>
        <p:nvSpPr>
          <p:cNvPr id="4" name="Text Placeholder 3">
            <a:extLst>
              <a:ext uri="{FF2B5EF4-FFF2-40B4-BE49-F238E27FC236}">
                <a16:creationId xmlns:a16="http://schemas.microsoft.com/office/drawing/2014/main" id="{AF488ABD-BE6E-8431-245C-1A2953D5EEAE}"/>
              </a:ext>
            </a:extLst>
          </p:cNvPr>
          <p:cNvSpPr>
            <a:spLocks noGrp="1"/>
          </p:cNvSpPr>
          <p:nvPr>
            <p:ph type="body" sz="half" idx="2"/>
          </p:nvPr>
        </p:nvSpPr>
        <p:spPr>
          <a:xfrm>
            <a:off x="759655" y="2067951"/>
            <a:ext cx="3559127" cy="3956929"/>
          </a:xfrm>
        </p:spPr>
        <p:txBody>
          <a:bodyPr>
            <a:normAutofit/>
          </a:bodyPr>
          <a:lstStyle/>
          <a:p>
            <a:r>
              <a:rPr lang="en-US" sz="1600" dirty="0">
                <a:latin typeface="Baskerville Old Face" panose="02020602080505020303" pitchFamily="18" charset="0"/>
              </a:rPr>
              <a:t>The visualization illustrates a global distribution of universities with a strong concentration in the United States, followed by significant representations from China, the United Kingdom, and other countries. It highlights the diversity and geographical spread of higher education institutions, emphasizing the contributions of various countries to the global academic environment. The data can be used to understand regional strengths in higher education and to identify potential areas for collaboration and investment in the global educational landscape.</a:t>
            </a:r>
            <a:endParaRPr lang="en-IN" sz="1600" dirty="0">
              <a:latin typeface="Baskerville Old Face" panose="02020602080505020303" pitchFamily="18" charset="0"/>
            </a:endParaRPr>
          </a:p>
        </p:txBody>
      </p:sp>
    </p:spTree>
    <p:extLst>
      <p:ext uri="{BB962C8B-B14F-4D97-AF65-F5344CB8AC3E}">
        <p14:creationId xmlns:p14="http://schemas.microsoft.com/office/powerpoint/2010/main" val="3588564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80CA6-CCC7-79E0-F843-0409E1745498}"/>
              </a:ext>
            </a:extLst>
          </p:cNvPr>
          <p:cNvSpPr>
            <a:spLocks noGrp="1"/>
          </p:cNvSpPr>
          <p:nvPr>
            <p:ph type="title"/>
          </p:nvPr>
        </p:nvSpPr>
        <p:spPr>
          <a:xfrm>
            <a:off x="801858" y="661183"/>
            <a:ext cx="3146255" cy="1519309"/>
          </a:xfrm>
        </p:spPr>
        <p:txBody>
          <a:bodyPr/>
          <a:lstStyle/>
          <a:p>
            <a:r>
              <a:rPr lang="en-US" dirty="0">
                <a:latin typeface="Baskerville Old Face" panose="02020602080505020303" pitchFamily="18" charset="0"/>
              </a:rPr>
              <a:t>What is the distribution of international students across different countries?</a:t>
            </a:r>
            <a:endParaRPr lang="en-IN" dirty="0">
              <a:latin typeface="Baskerville Old Face" panose="02020602080505020303" pitchFamily="18" charset="0"/>
            </a:endParaRPr>
          </a:p>
        </p:txBody>
      </p:sp>
      <p:pic>
        <p:nvPicPr>
          <p:cNvPr id="6" name="Content Placeholder 5">
            <a:extLst>
              <a:ext uri="{FF2B5EF4-FFF2-40B4-BE49-F238E27FC236}">
                <a16:creationId xmlns:a16="http://schemas.microsoft.com/office/drawing/2014/main" id="{796E8DA0-BA60-8054-C424-741665D0813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3502"/>
          <a:stretch/>
        </p:blipFill>
        <p:spPr>
          <a:xfrm>
            <a:off x="5050302" y="488852"/>
            <a:ext cx="7005710" cy="5880295"/>
          </a:xfrm>
        </p:spPr>
      </p:pic>
      <p:sp>
        <p:nvSpPr>
          <p:cNvPr id="4" name="Text Placeholder 3">
            <a:extLst>
              <a:ext uri="{FF2B5EF4-FFF2-40B4-BE49-F238E27FC236}">
                <a16:creationId xmlns:a16="http://schemas.microsoft.com/office/drawing/2014/main" id="{13D1816C-DA23-FF19-4272-E9E80EEC59CA}"/>
              </a:ext>
            </a:extLst>
          </p:cNvPr>
          <p:cNvSpPr>
            <a:spLocks noGrp="1"/>
          </p:cNvSpPr>
          <p:nvPr>
            <p:ph type="body" sz="half" idx="2"/>
          </p:nvPr>
        </p:nvSpPr>
        <p:spPr>
          <a:xfrm>
            <a:off x="801858" y="2180491"/>
            <a:ext cx="3671668" cy="4016325"/>
          </a:xfrm>
        </p:spPr>
        <p:txBody>
          <a:bodyPr>
            <a:normAutofit lnSpcReduction="10000"/>
          </a:bodyPr>
          <a:lstStyle/>
          <a:p>
            <a:r>
              <a:rPr lang="en-US" sz="1600" dirty="0">
                <a:latin typeface="Baskerville Old Face" panose="02020602080505020303" pitchFamily="18" charset="0"/>
              </a:rPr>
              <a:t>The donut chart reveals that a substantial proportion of universities are located in the United States and the United Kingdom, with these two countries alone making up over half of the total universities. Australia, Germany, and Canada also have notable shares, indicating their strong positions in global higher education. The rest of the countries have smaller, yet diverse, representations, showcasing the widespread geographical distribution of universities but also highlighting the concentration in a few key nations. This distribution can be useful for understanding global educational trends and for targeting policies or initiatives aimed at improving or collaborating with higher education institutions.</a:t>
            </a:r>
            <a:endParaRPr lang="en-IN" sz="1600" dirty="0">
              <a:latin typeface="Baskerville Old Face" panose="02020602080505020303" pitchFamily="18" charset="0"/>
            </a:endParaRPr>
          </a:p>
        </p:txBody>
      </p:sp>
    </p:spTree>
    <p:extLst>
      <p:ext uri="{BB962C8B-B14F-4D97-AF65-F5344CB8AC3E}">
        <p14:creationId xmlns:p14="http://schemas.microsoft.com/office/powerpoint/2010/main" val="708787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9E765-BFD4-3DEE-6F9A-7B1FB245023A}"/>
              </a:ext>
            </a:extLst>
          </p:cNvPr>
          <p:cNvSpPr>
            <a:spLocks noGrp="1"/>
          </p:cNvSpPr>
          <p:nvPr>
            <p:ph type="title"/>
          </p:nvPr>
        </p:nvSpPr>
        <p:spPr>
          <a:xfrm>
            <a:off x="773723" y="647114"/>
            <a:ext cx="3174390" cy="1575581"/>
          </a:xfrm>
        </p:spPr>
        <p:txBody>
          <a:bodyPr/>
          <a:lstStyle/>
          <a:p>
            <a:r>
              <a:rPr lang="en-US" dirty="0">
                <a:latin typeface="Baskerville Old Face" panose="02020602080505020303" pitchFamily="18" charset="0"/>
              </a:rPr>
              <a:t>Which country has the highest number of female students enrolled in universities?</a:t>
            </a:r>
            <a:endParaRPr lang="en-IN" dirty="0">
              <a:latin typeface="Baskerville Old Face" panose="02020602080505020303" pitchFamily="18" charset="0"/>
            </a:endParaRPr>
          </a:p>
        </p:txBody>
      </p:sp>
      <p:pic>
        <p:nvPicPr>
          <p:cNvPr id="6" name="Content Placeholder 5">
            <a:extLst>
              <a:ext uri="{FF2B5EF4-FFF2-40B4-BE49-F238E27FC236}">
                <a16:creationId xmlns:a16="http://schemas.microsoft.com/office/drawing/2014/main" id="{79FAF393-48FB-D20C-4D9F-9002B087933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2193"/>
          <a:stretch/>
        </p:blipFill>
        <p:spPr>
          <a:xfrm>
            <a:off x="5219114" y="492368"/>
            <a:ext cx="6682153" cy="5922499"/>
          </a:xfrm>
        </p:spPr>
      </p:pic>
      <p:sp>
        <p:nvSpPr>
          <p:cNvPr id="4" name="Text Placeholder 3">
            <a:extLst>
              <a:ext uri="{FF2B5EF4-FFF2-40B4-BE49-F238E27FC236}">
                <a16:creationId xmlns:a16="http://schemas.microsoft.com/office/drawing/2014/main" id="{1972D494-F502-E32C-C3EA-5A157106C1C4}"/>
              </a:ext>
            </a:extLst>
          </p:cNvPr>
          <p:cNvSpPr>
            <a:spLocks noGrp="1"/>
          </p:cNvSpPr>
          <p:nvPr>
            <p:ph type="body" sz="half" idx="2"/>
          </p:nvPr>
        </p:nvSpPr>
        <p:spPr>
          <a:xfrm>
            <a:off x="773721" y="2222695"/>
            <a:ext cx="3671669" cy="3802185"/>
          </a:xfrm>
        </p:spPr>
        <p:txBody>
          <a:bodyPr>
            <a:normAutofit/>
          </a:bodyPr>
          <a:lstStyle/>
          <a:p>
            <a:r>
              <a:rPr lang="en-US" sz="1600" dirty="0">
                <a:latin typeface="Baskerville Old Face" panose="02020602080505020303" pitchFamily="18" charset="0"/>
              </a:rPr>
              <a:t>The bar chart reveals a stark contrast in the number of female students across different countries, with the United States leading by a significant margin. The United Kingdom, Australia, and Germany also have substantial numbers, reflecting their strong emphasis on female education. Other countries show a more moderate to lower representation, which might indicate varying levels of female enrolment and access to higher education. This distribution can help identify regions where female educational participation is high and others where it may need further encouragement and support.</a:t>
            </a:r>
            <a:endParaRPr lang="en-IN" sz="1600" dirty="0">
              <a:latin typeface="Baskerville Old Face" panose="02020602080505020303" pitchFamily="18" charset="0"/>
            </a:endParaRPr>
          </a:p>
        </p:txBody>
      </p:sp>
    </p:spTree>
    <p:extLst>
      <p:ext uri="{BB962C8B-B14F-4D97-AF65-F5344CB8AC3E}">
        <p14:creationId xmlns:p14="http://schemas.microsoft.com/office/powerpoint/2010/main" val="2244914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F0FF5-3B4D-CBC9-8D1E-F59EA16B1069}"/>
              </a:ext>
            </a:extLst>
          </p:cNvPr>
          <p:cNvSpPr>
            <a:spLocks noGrp="1"/>
          </p:cNvSpPr>
          <p:nvPr>
            <p:ph type="title"/>
          </p:nvPr>
        </p:nvSpPr>
        <p:spPr>
          <a:xfrm>
            <a:off x="801858" y="833121"/>
            <a:ext cx="3146254" cy="1291101"/>
          </a:xfrm>
        </p:spPr>
        <p:txBody>
          <a:bodyPr/>
          <a:lstStyle/>
          <a:p>
            <a:r>
              <a:rPr lang="en-US" dirty="0">
                <a:latin typeface="Baskerville Old Face" panose="02020602080505020303" pitchFamily="18" charset="0"/>
              </a:rPr>
              <a:t>How many universities are ranked by each ranking system?</a:t>
            </a:r>
            <a:endParaRPr lang="en-IN" dirty="0">
              <a:latin typeface="Baskerville Old Face" panose="02020602080505020303" pitchFamily="18" charset="0"/>
            </a:endParaRPr>
          </a:p>
        </p:txBody>
      </p:sp>
      <p:pic>
        <p:nvPicPr>
          <p:cNvPr id="6" name="Content Placeholder 5">
            <a:extLst>
              <a:ext uri="{FF2B5EF4-FFF2-40B4-BE49-F238E27FC236}">
                <a16:creationId xmlns:a16="http://schemas.microsoft.com/office/drawing/2014/main" id="{4974D181-6589-A29F-BF87-B9FD8E74A3E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175"/>
          <a:stretch/>
        </p:blipFill>
        <p:spPr>
          <a:xfrm>
            <a:off x="5233182" y="534571"/>
            <a:ext cx="6555543" cy="5824025"/>
          </a:xfrm>
        </p:spPr>
      </p:pic>
      <p:sp>
        <p:nvSpPr>
          <p:cNvPr id="4" name="Text Placeholder 3">
            <a:extLst>
              <a:ext uri="{FF2B5EF4-FFF2-40B4-BE49-F238E27FC236}">
                <a16:creationId xmlns:a16="http://schemas.microsoft.com/office/drawing/2014/main" id="{F5FD9EDE-94B2-FE44-C1F6-EE86B4B68BEB}"/>
              </a:ext>
            </a:extLst>
          </p:cNvPr>
          <p:cNvSpPr>
            <a:spLocks noGrp="1"/>
          </p:cNvSpPr>
          <p:nvPr>
            <p:ph type="body" sz="half" idx="2"/>
          </p:nvPr>
        </p:nvSpPr>
        <p:spPr>
          <a:xfrm>
            <a:off x="801858" y="2250831"/>
            <a:ext cx="3573194" cy="3774049"/>
          </a:xfrm>
        </p:spPr>
        <p:txBody>
          <a:bodyPr>
            <a:normAutofit/>
          </a:bodyPr>
          <a:lstStyle/>
          <a:p>
            <a:r>
              <a:rPr lang="en-US" sz="1500" dirty="0">
                <a:latin typeface="Baskerville Old Face" panose="02020602080505020303" pitchFamily="18" charset="0"/>
              </a:rPr>
              <a:t>The bar chart reveals a significant disparity in the number of universities included across three global university ranking systems: the Centre for World University Rankings (CWUR), Times Higher Education World University Ranking (THE), and the Shanghai Ranking (Academic Ranking of World Universities, ARWU). The CWUR features an extensive list, encompassing 1024 universities, which is considerably higher compared to the 245 universities included by THE and the 93 universities listed by the Shanghai Ranking. This substantial difference suggests that CWUR might employ less stringent criteria or a broader approach in ranking institutions globally.</a:t>
            </a:r>
            <a:endParaRPr lang="en-IN" sz="1500" dirty="0">
              <a:latin typeface="Baskerville Old Face" panose="02020602080505020303" pitchFamily="18" charset="0"/>
            </a:endParaRPr>
          </a:p>
        </p:txBody>
      </p:sp>
    </p:spTree>
    <p:extLst>
      <p:ext uri="{BB962C8B-B14F-4D97-AF65-F5344CB8AC3E}">
        <p14:creationId xmlns:p14="http://schemas.microsoft.com/office/powerpoint/2010/main" val="3417345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4DDEE-BB1B-A54F-A68D-89069255599B}"/>
              </a:ext>
            </a:extLst>
          </p:cNvPr>
          <p:cNvSpPr>
            <a:spLocks noGrp="1"/>
          </p:cNvSpPr>
          <p:nvPr>
            <p:ph type="title"/>
          </p:nvPr>
        </p:nvSpPr>
        <p:spPr>
          <a:xfrm>
            <a:off x="703384" y="724487"/>
            <a:ext cx="3432518" cy="1230922"/>
          </a:xfrm>
        </p:spPr>
        <p:txBody>
          <a:bodyPr/>
          <a:lstStyle/>
          <a:p>
            <a:r>
              <a:rPr lang="en-US" dirty="0">
                <a:latin typeface="Baskerville Old Face" panose="02020602080505020303" pitchFamily="18" charset="0"/>
              </a:rPr>
              <a:t>What is the average score for universities according to each ranking system?</a:t>
            </a:r>
            <a:endParaRPr lang="en-IN" dirty="0">
              <a:latin typeface="Baskerville Old Face" panose="02020602080505020303" pitchFamily="18" charset="0"/>
            </a:endParaRPr>
          </a:p>
        </p:txBody>
      </p:sp>
      <p:pic>
        <p:nvPicPr>
          <p:cNvPr id="6" name="Content Placeholder 5">
            <a:extLst>
              <a:ext uri="{FF2B5EF4-FFF2-40B4-BE49-F238E27FC236}">
                <a16:creationId xmlns:a16="http://schemas.microsoft.com/office/drawing/2014/main" id="{8B06FADA-FBD8-5311-6ABA-FD1ED71BB1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4950" r="511"/>
          <a:stretch/>
        </p:blipFill>
        <p:spPr>
          <a:xfrm>
            <a:off x="4994031" y="509954"/>
            <a:ext cx="6752492" cy="5838092"/>
          </a:xfrm>
        </p:spPr>
      </p:pic>
      <p:sp>
        <p:nvSpPr>
          <p:cNvPr id="4" name="Text Placeholder 3">
            <a:extLst>
              <a:ext uri="{FF2B5EF4-FFF2-40B4-BE49-F238E27FC236}">
                <a16:creationId xmlns:a16="http://schemas.microsoft.com/office/drawing/2014/main" id="{50CAC80A-048B-332C-3A9B-0D67E804370B}"/>
              </a:ext>
            </a:extLst>
          </p:cNvPr>
          <p:cNvSpPr>
            <a:spLocks noGrp="1"/>
          </p:cNvSpPr>
          <p:nvPr>
            <p:ph type="body" sz="half" idx="2"/>
          </p:nvPr>
        </p:nvSpPr>
        <p:spPr>
          <a:xfrm>
            <a:off x="703383" y="1955409"/>
            <a:ext cx="3727939" cy="4178105"/>
          </a:xfrm>
        </p:spPr>
        <p:txBody>
          <a:bodyPr>
            <a:normAutofit fontScale="92500" lnSpcReduction="10000"/>
          </a:bodyPr>
          <a:lstStyle/>
          <a:p>
            <a:r>
              <a:rPr lang="en-US" dirty="0">
                <a:latin typeface="Baskerville Old Face" panose="02020602080505020303" pitchFamily="18" charset="0"/>
              </a:rPr>
              <a:t>The bar chart displays the ranking scores of various universities, highlighting their relative positions based on the assigned scores. Henan Normal University leads with a score of 603.63, significantly higher than the other institutions listed. The University of Pau and Pays de </a:t>
            </a:r>
            <a:r>
              <a:rPr lang="en-US" dirty="0" err="1">
                <a:latin typeface="Baskerville Old Face" panose="02020602080505020303" pitchFamily="18" charset="0"/>
              </a:rPr>
              <a:t>l'Adour</a:t>
            </a:r>
            <a:r>
              <a:rPr lang="en-US" dirty="0">
                <a:latin typeface="Baskerville Old Face" panose="02020602080505020303" pitchFamily="18" charset="0"/>
              </a:rPr>
              <a:t> follows with 586.69, while Harbin Engineering University and Yuan Ze University also score above 579. The chart reveals a gradual decrease in scores as one moves down the list, with Feng Chia University at the bottom with a score of 563.56. The scores of the universities are closely clustered, indicating a narrow range of differences among them. This suggests that while Henan Normal University holds a notable lead, the other universities are relatively close in terms of ranking scores. The universities listed include a mix of institutions from different countries, reflecting a diverse representation in the ranking. This diversity underscores the global nature of the ranking system, which evaluates and scores universities from various regions, including China, Taiwan, Iran, Romania, and France, among others</a:t>
            </a:r>
            <a:endParaRPr lang="en-IN" dirty="0">
              <a:latin typeface="Baskerville Old Face" panose="02020602080505020303" pitchFamily="18" charset="0"/>
            </a:endParaRPr>
          </a:p>
        </p:txBody>
      </p:sp>
      <p:pic>
        <p:nvPicPr>
          <p:cNvPr id="10" name="Picture 9">
            <a:extLst>
              <a:ext uri="{FF2B5EF4-FFF2-40B4-BE49-F238E27FC236}">
                <a16:creationId xmlns:a16="http://schemas.microsoft.com/office/drawing/2014/main" id="{EC38F867-CA14-D310-6B5F-B30C494189E7}"/>
              </a:ext>
            </a:extLst>
          </p:cNvPr>
          <p:cNvPicPr>
            <a:picLocks noChangeAspect="1"/>
          </p:cNvPicPr>
          <p:nvPr/>
        </p:nvPicPr>
        <p:blipFill rotWithShape="1">
          <a:blip r:embed="rId2">
            <a:extLst>
              <a:ext uri="{28A0092B-C50C-407E-A947-70E740481C1C}">
                <a14:useLocalDpi xmlns:a14="http://schemas.microsoft.com/office/drawing/2010/main" val="0"/>
              </a:ext>
            </a:extLst>
          </a:blip>
          <a:srcRect l="64727" r="380" b="76489"/>
          <a:stretch/>
        </p:blipFill>
        <p:spPr>
          <a:xfrm>
            <a:off x="9677400" y="509954"/>
            <a:ext cx="2069122" cy="1307949"/>
          </a:xfrm>
          <a:prstGeom prst="rect">
            <a:avLst/>
          </a:prstGeom>
        </p:spPr>
      </p:pic>
    </p:spTree>
    <p:extLst>
      <p:ext uri="{BB962C8B-B14F-4D97-AF65-F5344CB8AC3E}">
        <p14:creationId xmlns:p14="http://schemas.microsoft.com/office/powerpoint/2010/main" val="193625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D7A05-92C1-29BF-ED38-2301F77D0DDA}"/>
              </a:ext>
            </a:extLst>
          </p:cNvPr>
          <p:cNvSpPr>
            <a:spLocks noGrp="1"/>
          </p:cNvSpPr>
          <p:nvPr>
            <p:ph type="title"/>
          </p:nvPr>
        </p:nvSpPr>
        <p:spPr>
          <a:xfrm>
            <a:off x="736600" y="647700"/>
            <a:ext cx="3302000" cy="1193800"/>
          </a:xfrm>
        </p:spPr>
        <p:txBody>
          <a:bodyPr/>
          <a:lstStyle/>
          <a:p>
            <a:r>
              <a:rPr lang="en-US" dirty="0">
                <a:latin typeface="Baskerville Old Face" panose="02020602080505020303" pitchFamily="18" charset="0"/>
              </a:rPr>
              <a:t>How does the ranking system affect a university's student-staff ratio?</a:t>
            </a:r>
            <a:endParaRPr lang="en-IN" dirty="0">
              <a:latin typeface="Baskerville Old Face" panose="02020602080505020303" pitchFamily="18" charset="0"/>
            </a:endParaRPr>
          </a:p>
        </p:txBody>
      </p:sp>
      <p:pic>
        <p:nvPicPr>
          <p:cNvPr id="6" name="Content Placeholder 5">
            <a:extLst>
              <a:ext uri="{FF2B5EF4-FFF2-40B4-BE49-F238E27FC236}">
                <a16:creationId xmlns:a16="http://schemas.microsoft.com/office/drawing/2014/main" id="{E02AE39D-5BE7-DE5D-6CCF-2B8394FA3FB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2617"/>
          <a:stretch/>
        </p:blipFill>
        <p:spPr>
          <a:xfrm>
            <a:off x="5219700" y="469900"/>
            <a:ext cx="6578600" cy="5880100"/>
          </a:xfrm>
        </p:spPr>
      </p:pic>
      <p:sp>
        <p:nvSpPr>
          <p:cNvPr id="4" name="Text Placeholder 3">
            <a:extLst>
              <a:ext uri="{FF2B5EF4-FFF2-40B4-BE49-F238E27FC236}">
                <a16:creationId xmlns:a16="http://schemas.microsoft.com/office/drawing/2014/main" id="{A7CC0A12-57F1-952A-82FB-F524D09379EF}"/>
              </a:ext>
            </a:extLst>
          </p:cNvPr>
          <p:cNvSpPr>
            <a:spLocks noGrp="1"/>
          </p:cNvSpPr>
          <p:nvPr>
            <p:ph type="body" sz="half" idx="2"/>
          </p:nvPr>
        </p:nvSpPr>
        <p:spPr>
          <a:xfrm>
            <a:off x="736600" y="1930400"/>
            <a:ext cx="3771900" cy="4279900"/>
          </a:xfrm>
        </p:spPr>
        <p:txBody>
          <a:bodyPr>
            <a:noAutofit/>
          </a:bodyPr>
          <a:lstStyle/>
          <a:p>
            <a:r>
              <a:rPr lang="en-US" dirty="0">
                <a:latin typeface="Baskerville Old Face" panose="02020602080505020303" pitchFamily="18" charset="0"/>
              </a:rPr>
              <a:t>The bar chart presents a comparison of the student-staff ratios across three major university ranking systems: Times Higher Education World University Ranking (THE), Centre for World University Rankings (CWUR), and Shanghai Ranking (ARWU). The data indicates that the Shanghai Ranking reports the lowest student-staff ratio at 14.5, suggesting a smaller number of students per staff member, which can be indicative of more personalized attention and potentially better educational outcomes. In contrast, the Times Higher Education World University Ranking shows the highest student-staff ratio at 15.7, closely followed by the Centre for World University Rankings with a ratio of 15.6. The slight difference between THE and CWUR suggests that their listed universities have a relatively similar student-staff dynamic, which is marginally higher than that of the Shanghai Ranking.</a:t>
            </a:r>
            <a:endParaRPr lang="en-IN" dirty="0">
              <a:latin typeface="Baskerville Old Face" panose="02020602080505020303" pitchFamily="18" charset="0"/>
            </a:endParaRPr>
          </a:p>
        </p:txBody>
      </p:sp>
    </p:spTree>
    <p:extLst>
      <p:ext uri="{BB962C8B-B14F-4D97-AF65-F5344CB8AC3E}">
        <p14:creationId xmlns:p14="http://schemas.microsoft.com/office/powerpoint/2010/main" val="613798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6CB90-A014-AD42-12A9-0390EDC10346}"/>
              </a:ext>
            </a:extLst>
          </p:cNvPr>
          <p:cNvSpPr>
            <a:spLocks noGrp="1"/>
          </p:cNvSpPr>
          <p:nvPr>
            <p:ph type="title"/>
          </p:nvPr>
        </p:nvSpPr>
        <p:spPr>
          <a:xfrm>
            <a:off x="773722" y="703386"/>
            <a:ext cx="3742007" cy="1350498"/>
          </a:xfrm>
        </p:spPr>
        <p:txBody>
          <a:bodyPr/>
          <a:lstStyle/>
          <a:p>
            <a:r>
              <a:rPr lang="en-US" dirty="0">
                <a:latin typeface="Baskerville Old Face" panose="02020602080505020303" pitchFamily="18" charset="0"/>
              </a:rPr>
              <a:t>What are the most important criteria considered by ranking systems?</a:t>
            </a:r>
            <a:endParaRPr lang="en-IN" dirty="0">
              <a:latin typeface="Baskerville Old Face" panose="02020602080505020303" pitchFamily="18" charset="0"/>
            </a:endParaRPr>
          </a:p>
        </p:txBody>
      </p:sp>
      <p:pic>
        <p:nvPicPr>
          <p:cNvPr id="6" name="Content Placeholder 5">
            <a:extLst>
              <a:ext uri="{FF2B5EF4-FFF2-40B4-BE49-F238E27FC236}">
                <a16:creationId xmlns:a16="http://schemas.microsoft.com/office/drawing/2014/main" id="{3CD013B7-473E-6387-4469-E21D819145D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3281"/>
          <a:stretch/>
        </p:blipFill>
        <p:spPr>
          <a:xfrm>
            <a:off x="5176910" y="492369"/>
            <a:ext cx="6414867" cy="5866228"/>
          </a:xfrm>
        </p:spPr>
      </p:pic>
      <p:sp>
        <p:nvSpPr>
          <p:cNvPr id="4" name="Text Placeholder 3">
            <a:extLst>
              <a:ext uri="{FF2B5EF4-FFF2-40B4-BE49-F238E27FC236}">
                <a16:creationId xmlns:a16="http://schemas.microsoft.com/office/drawing/2014/main" id="{AF4A09BC-9854-815B-BD02-72F0D52CDB87}"/>
              </a:ext>
            </a:extLst>
          </p:cNvPr>
          <p:cNvSpPr>
            <a:spLocks noGrp="1"/>
          </p:cNvSpPr>
          <p:nvPr>
            <p:ph type="body" sz="half" idx="2"/>
          </p:nvPr>
        </p:nvSpPr>
        <p:spPr>
          <a:xfrm>
            <a:off x="773722" y="2101084"/>
            <a:ext cx="3742007" cy="3923796"/>
          </a:xfrm>
        </p:spPr>
        <p:txBody>
          <a:bodyPr>
            <a:normAutofit/>
          </a:bodyPr>
          <a:lstStyle/>
          <a:p>
            <a:r>
              <a:rPr lang="en-US" sz="1600" dirty="0">
                <a:latin typeface="Baskerville Old Face" panose="02020602080505020303" pitchFamily="18" charset="0"/>
              </a:rPr>
              <a:t>One key takeaway is the ability to identify potential specializations. Universities likely excel in certain areas. If you know what you want to study, look for institutions consistently ranking high in that specific criteria. Conversely, universities ranking well across most criteria might be ideal for those seeking a well-rounded education. The chart can also reveal trade-offs. A top research university might have a lower student satisfaction ranking due to a demanding environment. This helps you prioritize what's most important in your university experience.</a:t>
            </a:r>
            <a:endParaRPr lang="en-IN" sz="1600" dirty="0">
              <a:latin typeface="Baskerville Old Face" panose="02020602080505020303" pitchFamily="18" charset="0"/>
            </a:endParaRPr>
          </a:p>
        </p:txBody>
      </p:sp>
    </p:spTree>
    <p:extLst>
      <p:ext uri="{BB962C8B-B14F-4D97-AF65-F5344CB8AC3E}">
        <p14:creationId xmlns:p14="http://schemas.microsoft.com/office/powerpoint/2010/main" val="2456684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F4B85-45ED-6EEB-A7C3-49CEFAE1FB4F}"/>
              </a:ext>
            </a:extLst>
          </p:cNvPr>
          <p:cNvSpPr>
            <a:spLocks noGrp="1"/>
          </p:cNvSpPr>
          <p:nvPr>
            <p:ph type="title"/>
          </p:nvPr>
        </p:nvSpPr>
        <p:spPr>
          <a:xfrm>
            <a:off x="661181" y="647115"/>
            <a:ext cx="3699803" cy="1448972"/>
          </a:xfrm>
        </p:spPr>
        <p:txBody>
          <a:bodyPr/>
          <a:lstStyle/>
          <a:p>
            <a:r>
              <a:rPr lang="en-US" dirty="0">
                <a:latin typeface="Baskerville Old Face" panose="02020602080505020303" pitchFamily="18" charset="0"/>
              </a:rPr>
              <a:t>Is there a correlation between a university's score and the number of international students?</a:t>
            </a:r>
            <a:endParaRPr lang="en-IN" dirty="0">
              <a:latin typeface="Baskerville Old Face" panose="02020602080505020303" pitchFamily="18" charset="0"/>
            </a:endParaRPr>
          </a:p>
        </p:txBody>
      </p:sp>
      <p:pic>
        <p:nvPicPr>
          <p:cNvPr id="6" name="Content Placeholder 5">
            <a:extLst>
              <a:ext uri="{FF2B5EF4-FFF2-40B4-BE49-F238E27FC236}">
                <a16:creationId xmlns:a16="http://schemas.microsoft.com/office/drawing/2014/main" id="{A2737913-68DD-A515-0814-66F7C1B8099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4520"/>
          <a:stretch/>
        </p:blipFill>
        <p:spPr>
          <a:xfrm>
            <a:off x="5261317" y="506437"/>
            <a:ext cx="6569612" cy="5838092"/>
          </a:xfrm>
        </p:spPr>
      </p:pic>
      <p:sp>
        <p:nvSpPr>
          <p:cNvPr id="4" name="Text Placeholder 3">
            <a:extLst>
              <a:ext uri="{FF2B5EF4-FFF2-40B4-BE49-F238E27FC236}">
                <a16:creationId xmlns:a16="http://schemas.microsoft.com/office/drawing/2014/main" id="{A6BBA227-B324-F6A2-39F4-40E395E9F14C}"/>
              </a:ext>
            </a:extLst>
          </p:cNvPr>
          <p:cNvSpPr>
            <a:spLocks noGrp="1"/>
          </p:cNvSpPr>
          <p:nvPr>
            <p:ph type="body" sz="half" idx="2"/>
          </p:nvPr>
        </p:nvSpPr>
        <p:spPr>
          <a:xfrm>
            <a:off x="661181" y="2096087"/>
            <a:ext cx="3882684" cy="4114798"/>
          </a:xfrm>
        </p:spPr>
        <p:txBody>
          <a:bodyPr>
            <a:normAutofit fontScale="92500" lnSpcReduction="20000"/>
          </a:bodyPr>
          <a:lstStyle/>
          <a:p>
            <a:r>
              <a:rPr lang="en-US" dirty="0">
                <a:latin typeface="Baskerville Old Face" panose="02020602080505020303" pitchFamily="18" charset="0"/>
              </a:rPr>
              <a:t>The scatter plot reveals an intriguing relationship between the number of international students and ranking scores for educational institutions, likely universities. A clear negative correlation emerges, suggesting that as institutions </a:t>
            </a:r>
            <a:r>
              <a:rPr lang="en-US" dirty="0" err="1">
                <a:latin typeface="Baskerville Old Face" panose="02020602080505020303" pitchFamily="18" charset="0"/>
              </a:rPr>
              <a:t>enrol</a:t>
            </a:r>
            <a:r>
              <a:rPr lang="en-US" dirty="0">
                <a:latin typeface="Baskerville Old Face" panose="02020602080505020303" pitchFamily="18" charset="0"/>
              </a:rPr>
              <a:t> more international students, their ranking scores tend to decrease. However, this relationship is not uniform across the dataset. The majority of institutions cluster in the lower left quadrant, indicating that many have fewer than 5,000 international students and ranking scores below 200. Interestingly, the plot also showcases several outliers – institutions with exceptionally high-ranking scores despite having relatively few international students. These outliers hint at the complexity of factors influencing rankings beyond just international student enrolment. As we move right on the chart, we observe that the spread of ranking scores narrows, implying that institutions with larger international student populations tend to have more consistent, albeit generally lower, ranking scores. Overall, this visualization underscores that while there's a general trend linking higher international student numbers to lower ranking scores, the relationship is nuanced and likely influenced by numerous other factors not captured in this two-dimensional representation. </a:t>
            </a:r>
            <a:endParaRPr lang="en-IN" dirty="0">
              <a:latin typeface="Baskerville Old Face" panose="02020602080505020303" pitchFamily="18" charset="0"/>
            </a:endParaRPr>
          </a:p>
        </p:txBody>
      </p:sp>
    </p:spTree>
    <p:extLst>
      <p:ext uri="{BB962C8B-B14F-4D97-AF65-F5344CB8AC3E}">
        <p14:creationId xmlns:p14="http://schemas.microsoft.com/office/powerpoint/2010/main" val="2473436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A82CD-7650-908E-20CC-CFC2E11D442E}"/>
              </a:ext>
            </a:extLst>
          </p:cNvPr>
          <p:cNvSpPr>
            <a:spLocks noGrp="1"/>
          </p:cNvSpPr>
          <p:nvPr>
            <p:ph type="title"/>
          </p:nvPr>
        </p:nvSpPr>
        <p:spPr>
          <a:xfrm>
            <a:off x="759656" y="703386"/>
            <a:ext cx="3643532" cy="1177379"/>
          </a:xfrm>
        </p:spPr>
        <p:txBody>
          <a:bodyPr/>
          <a:lstStyle/>
          <a:p>
            <a:r>
              <a:rPr lang="en-US" dirty="0">
                <a:latin typeface="Baskerville Old Face" panose="02020602080505020303" pitchFamily="18" charset="0"/>
              </a:rPr>
              <a:t>How does the percentage of female students impact a university's ranking?</a:t>
            </a:r>
            <a:endParaRPr lang="en-IN" dirty="0">
              <a:latin typeface="Baskerville Old Face" panose="02020602080505020303" pitchFamily="18" charset="0"/>
            </a:endParaRPr>
          </a:p>
        </p:txBody>
      </p:sp>
      <p:pic>
        <p:nvPicPr>
          <p:cNvPr id="6" name="Content Placeholder 5">
            <a:extLst>
              <a:ext uri="{FF2B5EF4-FFF2-40B4-BE49-F238E27FC236}">
                <a16:creationId xmlns:a16="http://schemas.microsoft.com/office/drawing/2014/main" id="{A5976E5C-D8E1-A46E-E386-EF7D92BF42C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2263"/>
          <a:stretch/>
        </p:blipFill>
        <p:spPr>
          <a:xfrm>
            <a:off x="5190978" y="464235"/>
            <a:ext cx="6611816" cy="5894362"/>
          </a:xfrm>
        </p:spPr>
      </p:pic>
      <p:sp>
        <p:nvSpPr>
          <p:cNvPr id="4" name="Text Placeholder 3">
            <a:extLst>
              <a:ext uri="{FF2B5EF4-FFF2-40B4-BE49-F238E27FC236}">
                <a16:creationId xmlns:a16="http://schemas.microsoft.com/office/drawing/2014/main" id="{A086B69C-D3BF-F6C8-34FB-5C390A75C840}"/>
              </a:ext>
            </a:extLst>
          </p:cNvPr>
          <p:cNvSpPr>
            <a:spLocks noGrp="1"/>
          </p:cNvSpPr>
          <p:nvPr>
            <p:ph type="body" sz="half" idx="2"/>
          </p:nvPr>
        </p:nvSpPr>
        <p:spPr>
          <a:xfrm>
            <a:off x="759656" y="1880765"/>
            <a:ext cx="3812344" cy="4379357"/>
          </a:xfrm>
        </p:spPr>
        <p:txBody>
          <a:bodyPr>
            <a:normAutofit fontScale="92500" lnSpcReduction="10000"/>
          </a:bodyPr>
          <a:lstStyle/>
          <a:p>
            <a:r>
              <a:rPr lang="en-US" dirty="0">
                <a:latin typeface="Baskerville Old Face" panose="02020602080505020303" pitchFamily="18" charset="0"/>
              </a:rPr>
              <a:t>This bar chart illustrates the relationship between the percentage of female students and ranking scores across various institutions, likely educational establishments. The data presents a complex and non-linear relationship between gender diversity and institutional rankings. Notably, there are significant spikes in ranking scores at certain percentages of female enrolment, particularly around the 30-40% range, where we see the highest-ranking score of 323.98 at approximately 35% female students. Another prominent peak occurs at about 28% female students, with a ranking score of 266.17. Interestingly, the chart reveals that institutions with gender parity or a higher percentage of female students (50% and above) generally have lower ranking scores, mostly falling below 100. This trend suggests that having a more balanced or </a:t>
            </a:r>
            <a:r>
              <a:rPr lang="en-US" dirty="0" err="1">
                <a:latin typeface="Baskerville Old Face" panose="02020602080505020303" pitchFamily="18" charset="0"/>
              </a:rPr>
              <a:t>femaledominated</a:t>
            </a:r>
            <a:r>
              <a:rPr lang="en-US" dirty="0">
                <a:latin typeface="Baskerville Old Face" panose="02020602080505020303" pitchFamily="18" charset="0"/>
              </a:rPr>
              <a:t> student body does not necessarily correlate with higher institutional rankings. The data also shows considerable variability in ranking scores across different percentages of female enrolment, indicating that other factors likely play significant roles in determining an institution's ranking beyond gender composition alone.</a:t>
            </a:r>
            <a:endParaRPr lang="en-IN" dirty="0">
              <a:latin typeface="Baskerville Old Face" panose="02020602080505020303" pitchFamily="18" charset="0"/>
            </a:endParaRPr>
          </a:p>
        </p:txBody>
      </p:sp>
    </p:spTree>
    <p:extLst>
      <p:ext uri="{BB962C8B-B14F-4D97-AF65-F5344CB8AC3E}">
        <p14:creationId xmlns:p14="http://schemas.microsoft.com/office/powerpoint/2010/main" val="3457024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D9552-76E2-7053-C1BB-3035DA779DF2}"/>
              </a:ext>
            </a:extLst>
          </p:cNvPr>
          <p:cNvSpPr>
            <a:spLocks noGrp="1"/>
          </p:cNvSpPr>
          <p:nvPr>
            <p:ph type="title"/>
          </p:nvPr>
        </p:nvSpPr>
        <p:spPr>
          <a:xfrm>
            <a:off x="731520" y="604912"/>
            <a:ext cx="3446585" cy="1283426"/>
          </a:xfrm>
        </p:spPr>
        <p:txBody>
          <a:bodyPr/>
          <a:lstStyle/>
          <a:p>
            <a:r>
              <a:rPr lang="en-US" dirty="0">
                <a:latin typeface="Baskerville Old Face" panose="02020602080505020303" pitchFamily="18" charset="0"/>
              </a:rPr>
              <a:t>Which university has the highest number of students?</a:t>
            </a:r>
            <a:endParaRPr lang="en-IN" dirty="0">
              <a:latin typeface="Baskerville Old Face" panose="02020602080505020303" pitchFamily="18" charset="0"/>
            </a:endParaRPr>
          </a:p>
        </p:txBody>
      </p:sp>
      <p:pic>
        <p:nvPicPr>
          <p:cNvPr id="6" name="Content Placeholder 5">
            <a:extLst>
              <a:ext uri="{FF2B5EF4-FFF2-40B4-BE49-F238E27FC236}">
                <a16:creationId xmlns:a16="http://schemas.microsoft.com/office/drawing/2014/main" id="{5658CC02-F5D9-DBB5-7D63-FB6C0FEC8F7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0583"/>
          <a:stretch/>
        </p:blipFill>
        <p:spPr>
          <a:xfrm>
            <a:off x="5247249" y="450166"/>
            <a:ext cx="6513342" cy="5880295"/>
          </a:xfrm>
        </p:spPr>
      </p:pic>
      <p:sp>
        <p:nvSpPr>
          <p:cNvPr id="4" name="Text Placeholder 3">
            <a:extLst>
              <a:ext uri="{FF2B5EF4-FFF2-40B4-BE49-F238E27FC236}">
                <a16:creationId xmlns:a16="http://schemas.microsoft.com/office/drawing/2014/main" id="{6C89A6E3-2FEA-FBA9-B506-274D2DE55178}"/>
              </a:ext>
            </a:extLst>
          </p:cNvPr>
          <p:cNvSpPr>
            <a:spLocks noGrp="1"/>
          </p:cNvSpPr>
          <p:nvPr>
            <p:ph type="body" sz="half" idx="2"/>
          </p:nvPr>
        </p:nvSpPr>
        <p:spPr>
          <a:xfrm>
            <a:off x="731520" y="1888338"/>
            <a:ext cx="3713871" cy="4259244"/>
          </a:xfrm>
        </p:spPr>
        <p:txBody>
          <a:bodyPr>
            <a:normAutofit fontScale="92500" lnSpcReduction="10000"/>
          </a:bodyPr>
          <a:lstStyle/>
          <a:p>
            <a:r>
              <a:rPr lang="en-US" dirty="0">
                <a:latin typeface="Baskerville Old Face" panose="02020602080505020303" pitchFamily="18" charset="0"/>
              </a:rPr>
              <a:t>This bar chart presents a comparison of total student populations across various prominent universities worldwide. Arizona State University stands out as the clear leader, boasting an impressive 347,000 students, significantly outpacing its peers. Following closely are the University of Massachusetts and the University of Toronto, with 342,000 and 331,000 students respectively, forming a top tier of mega-universities. The data reveals a notable presence of North American institutions, particularly from the United States, dominating the upper ranks of student population. However, the list also includes several international universities, such as Monash University and the University of British Columbia, highlighting the global nature of large-scale higher education. Interestingly, the chart shows a gradual decrease in student numbers as we move down the list, with most universities falling within the 200,000 to 300,000 student range. This pattern suggests a certain threshold or optimal size for large universities, possibly balancing factors such as resources, infrastructure, and educational quality.</a:t>
            </a:r>
            <a:endParaRPr lang="en-IN" dirty="0">
              <a:latin typeface="Baskerville Old Face" panose="02020602080505020303" pitchFamily="18" charset="0"/>
            </a:endParaRPr>
          </a:p>
        </p:txBody>
      </p:sp>
    </p:spTree>
    <p:extLst>
      <p:ext uri="{BB962C8B-B14F-4D97-AF65-F5344CB8AC3E}">
        <p14:creationId xmlns:p14="http://schemas.microsoft.com/office/powerpoint/2010/main" val="3663247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3F159-2766-07DC-2CE6-886865C76A50}"/>
              </a:ext>
            </a:extLst>
          </p:cNvPr>
          <p:cNvSpPr>
            <a:spLocks noGrp="1"/>
          </p:cNvSpPr>
          <p:nvPr>
            <p:ph type="title"/>
          </p:nvPr>
        </p:nvSpPr>
        <p:spPr>
          <a:xfrm>
            <a:off x="1520262" y="764787"/>
            <a:ext cx="8911687" cy="824862"/>
          </a:xfrm>
        </p:spPr>
        <p:txBody>
          <a:bodyPr/>
          <a:lstStyle/>
          <a:p>
            <a:r>
              <a:rPr lang="en-US" sz="4400" dirty="0">
                <a:latin typeface="Algerian" panose="04020705040A02060702" pitchFamily="82" charset="0"/>
              </a:rPr>
              <a:t>TOPICS</a:t>
            </a:r>
            <a:endParaRPr lang="en-IN" sz="4400" dirty="0">
              <a:latin typeface="Algerian" panose="04020705040A02060702" pitchFamily="82" charset="0"/>
            </a:endParaRPr>
          </a:p>
        </p:txBody>
      </p:sp>
      <p:sp>
        <p:nvSpPr>
          <p:cNvPr id="3" name="Content Placeholder 2">
            <a:extLst>
              <a:ext uri="{FF2B5EF4-FFF2-40B4-BE49-F238E27FC236}">
                <a16:creationId xmlns:a16="http://schemas.microsoft.com/office/drawing/2014/main" id="{B6FB936C-24D9-9253-EEB0-4C3936CF196D}"/>
              </a:ext>
            </a:extLst>
          </p:cNvPr>
          <p:cNvSpPr>
            <a:spLocks noGrp="1"/>
          </p:cNvSpPr>
          <p:nvPr>
            <p:ph sz="quarter" idx="13"/>
          </p:nvPr>
        </p:nvSpPr>
        <p:spPr>
          <a:xfrm>
            <a:off x="1153551" y="2461846"/>
            <a:ext cx="9926956" cy="3530991"/>
          </a:xfrm>
        </p:spPr>
        <p:txBody>
          <a:bodyPr/>
          <a:lstStyle/>
          <a:p>
            <a:r>
              <a:rPr lang="en-US" dirty="0"/>
              <a:t>Project Overview</a:t>
            </a:r>
          </a:p>
          <a:p>
            <a:r>
              <a:rPr lang="en-US" dirty="0"/>
              <a:t>Information about Dataset tables</a:t>
            </a:r>
          </a:p>
          <a:p>
            <a:r>
              <a:rPr lang="en-US" dirty="0"/>
              <a:t>ER Diagram</a:t>
            </a:r>
          </a:p>
          <a:p>
            <a:r>
              <a:rPr lang="en-US" dirty="0"/>
              <a:t>MECE-Breakdown</a:t>
            </a:r>
          </a:p>
          <a:p>
            <a:r>
              <a:rPr lang="en-US" dirty="0"/>
              <a:t>Solving Power Bi and EDA Questions</a:t>
            </a:r>
          </a:p>
          <a:p>
            <a:r>
              <a:rPr lang="en-US" dirty="0"/>
              <a:t>Dashboard Analysis</a:t>
            </a:r>
          </a:p>
          <a:p>
            <a:r>
              <a:rPr lang="en-US" dirty="0"/>
              <a:t>Conclusion</a:t>
            </a:r>
            <a:endParaRPr lang="en-IN" dirty="0"/>
          </a:p>
        </p:txBody>
      </p:sp>
    </p:spTree>
    <p:extLst>
      <p:ext uri="{BB962C8B-B14F-4D97-AF65-F5344CB8AC3E}">
        <p14:creationId xmlns:p14="http://schemas.microsoft.com/office/powerpoint/2010/main" val="19923948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97C53-6D8E-8780-BCCE-52821F1A0062}"/>
              </a:ext>
            </a:extLst>
          </p:cNvPr>
          <p:cNvSpPr>
            <a:spLocks noGrp="1"/>
          </p:cNvSpPr>
          <p:nvPr>
            <p:ph type="title"/>
          </p:nvPr>
        </p:nvSpPr>
        <p:spPr>
          <a:xfrm>
            <a:off x="675249" y="703386"/>
            <a:ext cx="3657599" cy="1266092"/>
          </a:xfrm>
        </p:spPr>
        <p:txBody>
          <a:bodyPr/>
          <a:lstStyle/>
          <a:p>
            <a:r>
              <a:rPr lang="en-US" dirty="0">
                <a:latin typeface="Baskerville Old Face" panose="02020602080505020303" pitchFamily="18" charset="0"/>
              </a:rPr>
              <a:t>How does the percentage of international students vary across different universities?</a:t>
            </a:r>
            <a:endParaRPr lang="en-IN" dirty="0">
              <a:latin typeface="Baskerville Old Face" panose="02020602080505020303" pitchFamily="18" charset="0"/>
            </a:endParaRPr>
          </a:p>
        </p:txBody>
      </p:sp>
      <p:pic>
        <p:nvPicPr>
          <p:cNvPr id="6" name="Content Placeholder 5">
            <a:extLst>
              <a:ext uri="{FF2B5EF4-FFF2-40B4-BE49-F238E27FC236}">
                <a16:creationId xmlns:a16="http://schemas.microsoft.com/office/drawing/2014/main" id="{95560C25-64B7-D168-AB49-35CF1B5F770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1911"/>
          <a:stretch/>
        </p:blipFill>
        <p:spPr>
          <a:xfrm>
            <a:off x="5106572" y="478302"/>
            <a:ext cx="6682154" cy="5908429"/>
          </a:xfrm>
        </p:spPr>
      </p:pic>
      <p:sp>
        <p:nvSpPr>
          <p:cNvPr id="4" name="Text Placeholder 3">
            <a:extLst>
              <a:ext uri="{FF2B5EF4-FFF2-40B4-BE49-F238E27FC236}">
                <a16:creationId xmlns:a16="http://schemas.microsoft.com/office/drawing/2014/main" id="{5C8164D4-43D8-5328-22B4-8D5DF786F628}"/>
              </a:ext>
            </a:extLst>
          </p:cNvPr>
          <p:cNvSpPr>
            <a:spLocks noGrp="1"/>
          </p:cNvSpPr>
          <p:nvPr>
            <p:ph type="body" sz="half" idx="2"/>
          </p:nvPr>
        </p:nvSpPr>
        <p:spPr>
          <a:xfrm>
            <a:off x="675248" y="1969478"/>
            <a:ext cx="3784209" cy="4185136"/>
          </a:xfrm>
        </p:spPr>
        <p:txBody>
          <a:bodyPr>
            <a:normAutofit fontScale="92500" lnSpcReduction="20000"/>
          </a:bodyPr>
          <a:lstStyle/>
          <a:p>
            <a:r>
              <a:rPr lang="en-US" dirty="0">
                <a:latin typeface="Baskerville Old Face" panose="02020602080505020303" pitchFamily="18" charset="0"/>
              </a:rPr>
              <a:t>This bar chart illustrates the percentage of international students across various prestigious universities worldwide, offering intriguing insights into global higher education trends. École Polytechnique </a:t>
            </a:r>
            <a:r>
              <a:rPr lang="en-US" dirty="0" err="1">
                <a:latin typeface="Baskerville Old Face" panose="02020602080505020303" pitchFamily="18" charset="0"/>
              </a:rPr>
              <a:t>Fédérale</a:t>
            </a:r>
            <a:r>
              <a:rPr lang="en-US" dirty="0">
                <a:latin typeface="Baskerville Old Face" panose="02020602080505020303" pitchFamily="18" charset="0"/>
              </a:rPr>
              <a:t> de Lausanne leads the pack with an impressive 55% international student population, closely followed by Imperial College London at 51%. This high proportion of international students at top institutions underscores the increasingly global nature of elite education. The data reveals a strong representation of UK universities, with institutions like the University of St Andrews, University College London, and several University of London colleges featuring prominently in the top ranks. This suggests that UK higher education continues to be highly attractive to international students, possibly due to factors such as English-language instruction, academic reputation, and cultural appeal. Interestingly, the chart also includes universities from continental Europe, Asia, and Australia, indicating that the appeal of international education extends beyond traditional Anglophone countries. Universities like Maastricht University, ETH Zurich, and the National University of Singapore showcase the diverse geographical spread of institutions attracting significant international student populations.</a:t>
            </a:r>
            <a:endParaRPr lang="en-IN" dirty="0">
              <a:latin typeface="Baskerville Old Face" panose="02020602080505020303" pitchFamily="18" charset="0"/>
            </a:endParaRPr>
          </a:p>
        </p:txBody>
      </p:sp>
    </p:spTree>
    <p:extLst>
      <p:ext uri="{BB962C8B-B14F-4D97-AF65-F5344CB8AC3E}">
        <p14:creationId xmlns:p14="http://schemas.microsoft.com/office/powerpoint/2010/main" val="33113586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07AFF-3787-AAC8-8276-104FB282EDA8}"/>
              </a:ext>
            </a:extLst>
          </p:cNvPr>
          <p:cNvSpPr>
            <a:spLocks noGrp="1"/>
          </p:cNvSpPr>
          <p:nvPr>
            <p:ph type="title"/>
          </p:nvPr>
        </p:nvSpPr>
        <p:spPr>
          <a:xfrm>
            <a:off x="689317" y="633046"/>
            <a:ext cx="3643531" cy="1533379"/>
          </a:xfrm>
        </p:spPr>
        <p:txBody>
          <a:bodyPr/>
          <a:lstStyle/>
          <a:p>
            <a:r>
              <a:rPr lang="en-US" dirty="0">
                <a:latin typeface="Baskerville Old Face" panose="02020602080505020303" pitchFamily="18" charset="0"/>
              </a:rPr>
              <a:t>Is there a correlation between a university's ranking and its student-staff ratio?</a:t>
            </a:r>
            <a:endParaRPr lang="en-IN" dirty="0">
              <a:latin typeface="Baskerville Old Face" panose="02020602080505020303" pitchFamily="18" charset="0"/>
            </a:endParaRPr>
          </a:p>
        </p:txBody>
      </p:sp>
      <p:pic>
        <p:nvPicPr>
          <p:cNvPr id="6" name="Content Placeholder 5">
            <a:extLst>
              <a:ext uri="{FF2B5EF4-FFF2-40B4-BE49-F238E27FC236}">
                <a16:creationId xmlns:a16="http://schemas.microsoft.com/office/drawing/2014/main" id="{92B72CC1-D117-BB3F-2241-70734D446B9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4258"/>
          <a:stretch/>
        </p:blipFill>
        <p:spPr>
          <a:xfrm>
            <a:off x="5190978" y="478303"/>
            <a:ext cx="6541477" cy="5880294"/>
          </a:xfrm>
        </p:spPr>
      </p:pic>
      <p:sp>
        <p:nvSpPr>
          <p:cNvPr id="4" name="Text Placeholder 3">
            <a:extLst>
              <a:ext uri="{FF2B5EF4-FFF2-40B4-BE49-F238E27FC236}">
                <a16:creationId xmlns:a16="http://schemas.microsoft.com/office/drawing/2014/main" id="{A63633E8-5457-E012-EE03-A80733A20483}"/>
              </a:ext>
            </a:extLst>
          </p:cNvPr>
          <p:cNvSpPr>
            <a:spLocks noGrp="1"/>
          </p:cNvSpPr>
          <p:nvPr>
            <p:ph type="body" sz="half" idx="2"/>
          </p:nvPr>
        </p:nvSpPr>
        <p:spPr>
          <a:xfrm>
            <a:off x="689317" y="2166426"/>
            <a:ext cx="3826412" cy="3858454"/>
          </a:xfrm>
        </p:spPr>
        <p:txBody>
          <a:bodyPr>
            <a:normAutofit fontScale="92500" lnSpcReduction="10000"/>
          </a:bodyPr>
          <a:lstStyle/>
          <a:p>
            <a:r>
              <a:rPr lang="en-US" dirty="0">
                <a:latin typeface="Baskerville Old Face" panose="02020602080505020303" pitchFamily="18" charset="0"/>
              </a:rPr>
              <a:t>This scatter plot illustrates the relationship between student-staff ratios and ranking scores for what appear to be educational institutions, likely universities. The x-axis represents the student-staff ratio, while the y-axis shows the ranking score. The plot reveals several interesting patterns and insights about the interplay between these two factors in educational settings. The data points are widely dispersed, indicating a complex relationship between student-staff ratios and ranking scores. There's a slight positive correlation, as shown by the gently upward-sloping trend line, suggesting that higher student-staff ratios are associated with marginally higher-ranking scores. However, this relationship is weak, and the wide scatter of points indicates that many other factors likely influence an institution's ranking. Most institutions cluster in the lower left quadrant of the graph, with student-staff ratios between 0 and 20, and ranking scores below 200. This concentration suggests that many institutions maintain relatively low student-staff ratios, possibly to ensure more personalized attention and higher quality of education.</a:t>
            </a:r>
            <a:endParaRPr lang="en-IN" dirty="0">
              <a:latin typeface="Baskerville Old Face" panose="02020602080505020303" pitchFamily="18" charset="0"/>
            </a:endParaRPr>
          </a:p>
        </p:txBody>
      </p:sp>
    </p:spTree>
    <p:extLst>
      <p:ext uri="{BB962C8B-B14F-4D97-AF65-F5344CB8AC3E}">
        <p14:creationId xmlns:p14="http://schemas.microsoft.com/office/powerpoint/2010/main" val="698034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B9FD6-3C0C-1656-76F5-F9DCD207CF38}"/>
              </a:ext>
            </a:extLst>
          </p:cNvPr>
          <p:cNvSpPr>
            <a:spLocks noGrp="1"/>
          </p:cNvSpPr>
          <p:nvPr>
            <p:ph type="title"/>
          </p:nvPr>
        </p:nvSpPr>
        <p:spPr>
          <a:xfrm>
            <a:off x="829994" y="717452"/>
            <a:ext cx="3488788" cy="1184746"/>
          </a:xfrm>
        </p:spPr>
        <p:txBody>
          <a:bodyPr/>
          <a:lstStyle/>
          <a:p>
            <a:r>
              <a:rPr lang="en-US" dirty="0">
                <a:latin typeface="Baskerville Old Face" panose="02020602080505020303" pitchFamily="18" charset="0"/>
              </a:rPr>
              <a:t>How does the number of students in universities change over time?</a:t>
            </a:r>
            <a:endParaRPr lang="en-IN" dirty="0">
              <a:latin typeface="Baskerville Old Face" panose="02020602080505020303" pitchFamily="18" charset="0"/>
            </a:endParaRPr>
          </a:p>
        </p:txBody>
      </p:sp>
      <p:pic>
        <p:nvPicPr>
          <p:cNvPr id="6" name="Content Placeholder 5">
            <a:extLst>
              <a:ext uri="{FF2B5EF4-FFF2-40B4-BE49-F238E27FC236}">
                <a16:creationId xmlns:a16="http://schemas.microsoft.com/office/drawing/2014/main" id="{836643D8-8037-BCA3-B292-F288ED40743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2205"/>
          <a:stretch/>
        </p:blipFill>
        <p:spPr>
          <a:xfrm>
            <a:off x="5219114" y="492369"/>
            <a:ext cx="6400800" cy="5866228"/>
          </a:xfrm>
        </p:spPr>
      </p:pic>
      <p:sp>
        <p:nvSpPr>
          <p:cNvPr id="4" name="Text Placeholder 3">
            <a:extLst>
              <a:ext uri="{FF2B5EF4-FFF2-40B4-BE49-F238E27FC236}">
                <a16:creationId xmlns:a16="http://schemas.microsoft.com/office/drawing/2014/main" id="{06815EAF-3E7C-BAC9-BAD6-7A5FC6386B59}"/>
              </a:ext>
            </a:extLst>
          </p:cNvPr>
          <p:cNvSpPr>
            <a:spLocks noGrp="1"/>
          </p:cNvSpPr>
          <p:nvPr>
            <p:ph type="body" sz="half" idx="2"/>
          </p:nvPr>
        </p:nvSpPr>
        <p:spPr>
          <a:xfrm>
            <a:off x="717452" y="2011680"/>
            <a:ext cx="3812345" cy="4128868"/>
          </a:xfrm>
        </p:spPr>
        <p:txBody>
          <a:bodyPr>
            <a:normAutofit lnSpcReduction="10000"/>
          </a:bodyPr>
          <a:lstStyle/>
          <a:p>
            <a:r>
              <a:rPr lang="en-US" dirty="0">
                <a:latin typeface="Baskerville Old Face" panose="02020602080505020303" pitchFamily="18" charset="0"/>
              </a:rPr>
              <a:t>This graph shows the trend of total students over time, likely in an educational system or institution. The data spans from 2006 to 2016, with measurements every two years. From 2006 to 2010, there was a gradual increase in student numbers, rising from 8.9 million to 9.3 million. However, the most striking feature of the graph is the dramatic spike that occurs between 2010 and 2012. During this period, the number of students more than doubled, jumping from 9.3 million to 22.8 million. After this sudden increase, the growth continued but at a more moderate pace. The student population reached 24.4 million in 2012, then 24.7 million in 2014, peaking at 25.9 million in 2015 or early 2016. Interestingly, the graph shows a sharp decline at the end, with numbers dropping to 14.9 million in 2016. This significant decrease might indicate a major policy change, a shift in data collection methods, or some other substantial event affecting student enrolment. </a:t>
            </a:r>
            <a:endParaRPr lang="en-IN" dirty="0">
              <a:latin typeface="Baskerville Old Face" panose="02020602080505020303" pitchFamily="18" charset="0"/>
            </a:endParaRPr>
          </a:p>
        </p:txBody>
      </p:sp>
    </p:spTree>
    <p:extLst>
      <p:ext uri="{BB962C8B-B14F-4D97-AF65-F5344CB8AC3E}">
        <p14:creationId xmlns:p14="http://schemas.microsoft.com/office/powerpoint/2010/main" val="27420171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CE8B6-FC44-31AD-B95C-10C8B870075E}"/>
              </a:ext>
            </a:extLst>
          </p:cNvPr>
          <p:cNvSpPr>
            <a:spLocks noGrp="1"/>
          </p:cNvSpPr>
          <p:nvPr>
            <p:ph type="title"/>
          </p:nvPr>
        </p:nvSpPr>
        <p:spPr>
          <a:xfrm>
            <a:off x="717452" y="661182"/>
            <a:ext cx="3770142" cy="1561513"/>
          </a:xfrm>
        </p:spPr>
        <p:txBody>
          <a:bodyPr/>
          <a:lstStyle/>
          <a:p>
            <a:r>
              <a:rPr lang="en-US" dirty="0">
                <a:latin typeface="Baskerville Old Face" panose="02020602080505020303" pitchFamily="18" charset="0"/>
              </a:rPr>
              <a:t>Is there a correlation between a university's ranking score and the student-staff ratio over the years?</a:t>
            </a:r>
            <a:endParaRPr lang="en-IN" dirty="0">
              <a:latin typeface="Baskerville Old Face" panose="02020602080505020303" pitchFamily="18" charset="0"/>
            </a:endParaRPr>
          </a:p>
        </p:txBody>
      </p:sp>
      <p:pic>
        <p:nvPicPr>
          <p:cNvPr id="6" name="Content Placeholder 5">
            <a:extLst>
              <a:ext uri="{FF2B5EF4-FFF2-40B4-BE49-F238E27FC236}">
                <a16:creationId xmlns:a16="http://schemas.microsoft.com/office/drawing/2014/main" id="{3F35FABD-DF8B-7F33-060A-29D2ABDCD7B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635"/>
          <a:stretch/>
        </p:blipFill>
        <p:spPr>
          <a:xfrm>
            <a:off x="5233182" y="450166"/>
            <a:ext cx="6569611" cy="5908431"/>
          </a:xfrm>
        </p:spPr>
      </p:pic>
      <p:sp>
        <p:nvSpPr>
          <p:cNvPr id="4" name="Text Placeholder 3">
            <a:extLst>
              <a:ext uri="{FF2B5EF4-FFF2-40B4-BE49-F238E27FC236}">
                <a16:creationId xmlns:a16="http://schemas.microsoft.com/office/drawing/2014/main" id="{FDFDC6D3-8F97-93F7-8193-CA092C8AF91E}"/>
              </a:ext>
            </a:extLst>
          </p:cNvPr>
          <p:cNvSpPr>
            <a:spLocks noGrp="1"/>
          </p:cNvSpPr>
          <p:nvPr>
            <p:ph type="body" sz="half" idx="2"/>
          </p:nvPr>
        </p:nvSpPr>
        <p:spPr>
          <a:xfrm>
            <a:off x="717452" y="2222696"/>
            <a:ext cx="3910819" cy="3802184"/>
          </a:xfrm>
        </p:spPr>
        <p:txBody>
          <a:bodyPr>
            <a:normAutofit lnSpcReduction="10000"/>
          </a:bodyPr>
          <a:lstStyle/>
          <a:p>
            <a:r>
              <a:rPr lang="en-US" dirty="0">
                <a:latin typeface="Baskerville Old Face" panose="02020602080505020303" pitchFamily="18" charset="0"/>
              </a:rPr>
              <a:t>This graph depicts the relationship between Student-Staff Ratio and Ranking Score across different years from 2005 to 2016. The x-axis represents the Student-Staff Ratio, ranging from 12 to 16, while the y-axis shows the Ranking Score, which goes up to 350. There's a clear positive correlation between the Student-Staff Ratio and Ranking Score. As the Student-Staff Ratio increases (moving right on the x-axis), the Ranking Score tends to increase as well (moving up on the axis). This suggests that institutions with higher student-to-staff ratios generally achieve higher ranking scores. The data points are color-coded by year, allowing us to see how this relationship has evolved over time. Most of the earlier years (2005-2012) cluster in the lower left of the graph, indicating lower student-staff ratios and lower ranking scores. In contrast, the more recent years (2013-2016) are positioned in the upper right, showing both higher ratios and higher scores.</a:t>
            </a:r>
            <a:endParaRPr lang="en-IN" dirty="0">
              <a:latin typeface="Baskerville Old Face" panose="02020602080505020303" pitchFamily="18" charset="0"/>
            </a:endParaRPr>
          </a:p>
        </p:txBody>
      </p:sp>
    </p:spTree>
    <p:extLst>
      <p:ext uri="{BB962C8B-B14F-4D97-AF65-F5344CB8AC3E}">
        <p14:creationId xmlns:p14="http://schemas.microsoft.com/office/powerpoint/2010/main" val="28222735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7A2FE-14EC-38E7-ACBD-658909DE016B}"/>
              </a:ext>
            </a:extLst>
          </p:cNvPr>
          <p:cNvSpPr>
            <a:spLocks noGrp="1"/>
          </p:cNvSpPr>
          <p:nvPr>
            <p:ph type="title"/>
          </p:nvPr>
        </p:nvSpPr>
        <p:spPr>
          <a:xfrm>
            <a:off x="633046" y="703385"/>
            <a:ext cx="3812345" cy="1236187"/>
          </a:xfrm>
        </p:spPr>
        <p:txBody>
          <a:bodyPr/>
          <a:lstStyle/>
          <a:p>
            <a:r>
              <a:rPr lang="en-US" dirty="0">
                <a:latin typeface="Baskerville Old Face" panose="02020602080505020303" pitchFamily="18" charset="0"/>
              </a:rPr>
              <a:t>How does the percentage of international students vary across different years?</a:t>
            </a:r>
            <a:endParaRPr lang="en-IN" dirty="0">
              <a:latin typeface="Baskerville Old Face" panose="02020602080505020303" pitchFamily="18" charset="0"/>
            </a:endParaRPr>
          </a:p>
        </p:txBody>
      </p:sp>
      <p:pic>
        <p:nvPicPr>
          <p:cNvPr id="6" name="Content Placeholder 5">
            <a:extLst>
              <a:ext uri="{FF2B5EF4-FFF2-40B4-BE49-F238E27FC236}">
                <a16:creationId xmlns:a16="http://schemas.microsoft.com/office/drawing/2014/main" id="{D93E9E55-736B-219D-7AB7-2A996DF86F5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4162"/>
          <a:stretch/>
        </p:blipFill>
        <p:spPr>
          <a:xfrm>
            <a:off x="5148774" y="506437"/>
            <a:ext cx="6541477" cy="5894363"/>
          </a:xfrm>
        </p:spPr>
      </p:pic>
      <p:sp>
        <p:nvSpPr>
          <p:cNvPr id="4" name="Text Placeholder 3">
            <a:extLst>
              <a:ext uri="{FF2B5EF4-FFF2-40B4-BE49-F238E27FC236}">
                <a16:creationId xmlns:a16="http://schemas.microsoft.com/office/drawing/2014/main" id="{D81C0B6D-B995-5741-68CA-7B57EBF080B8}"/>
              </a:ext>
            </a:extLst>
          </p:cNvPr>
          <p:cNvSpPr>
            <a:spLocks noGrp="1"/>
          </p:cNvSpPr>
          <p:nvPr>
            <p:ph type="body" sz="half" idx="2"/>
          </p:nvPr>
        </p:nvSpPr>
        <p:spPr>
          <a:xfrm>
            <a:off x="633046" y="1939572"/>
            <a:ext cx="3812345" cy="4362754"/>
          </a:xfrm>
        </p:spPr>
        <p:txBody>
          <a:bodyPr>
            <a:normAutofit fontScale="85000" lnSpcReduction="10000"/>
          </a:bodyPr>
          <a:lstStyle/>
          <a:p>
            <a:r>
              <a:rPr lang="en-US" dirty="0">
                <a:latin typeface="Baskerville Old Face" panose="02020602080505020303" pitchFamily="18" charset="0"/>
              </a:rPr>
              <a:t>This graph illustrates the percentage of international students over a decade, from 2006 to 2016. The y-axis represents the percentage of international students, while the x-axis shows the years. The trend begins in 2006 with 18.47% international students. There's a slight fluctuation in the early years, with the percentage dropping to 18.11% in 2008, then rising slightly to 18.49% in 2010. A significant change occurs between 2010 and 2011. The percentage of international students jumps dramatically from 18.19% to 20.03%, an increase of nearly 2 percentage points. This sharp rise suggests a possible change in policy, increased recruitment efforts, or other factors that suddenly made the institution much more attractive or accessible to international students. After this sharp increase, the percentage of international students remains relatively stable for a few years, hovering around 20%. There's a slight increase to 20.11% in 2012, which holds steady through 2013.From 2013 to 2015, there's a small decline, with the percentage dropping to 19.84% in 2014 and further to 19.80% in 2015. This might indicate a slight shift in enrolment patterns or policies during this period. Overall, the graph shows a general upward trend in the percentage of international students over the decade, with two notable jumps: one between 2010 and 2011, and another between 2015 and 2016.</a:t>
            </a:r>
            <a:endParaRPr lang="en-IN" dirty="0">
              <a:latin typeface="Baskerville Old Face" panose="02020602080505020303" pitchFamily="18" charset="0"/>
            </a:endParaRPr>
          </a:p>
        </p:txBody>
      </p:sp>
    </p:spTree>
    <p:extLst>
      <p:ext uri="{BB962C8B-B14F-4D97-AF65-F5344CB8AC3E}">
        <p14:creationId xmlns:p14="http://schemas.microsoft.com/office/powerpoint/2010/main" val="25213659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39D4A-873E-BFC2-2895-83C7E94C11A8}"/>
              </a:ext>
            </a:extLst>
          </p:cNvPr>
          <p:cNvSpPr>
            <a:spLocks noGrp="1"/>
          </p:cNvSpPr>
          <p:nvPr>
            <p:ph type="title"/>
          </p:nvPr>
        </p:nvSpPr>
        <p:spPr>
          <a:xfrm>
            <a:off x="731520" y="703385"/>
            <a:ext cx="3784209" cy="1505243"/>
          </a:xfrm>
        </p:spPr>
        <p:txBody>
          <a:bodyPr/>
          <a:lstStyle/>
          <a:p>
            <a:r>
              <a:rPr lang="en-US" dirty="0">
                <a:latin typeface="Baskerville Old Face" panose="02020602080505020303" pitchFamily="18" charset="0"/>
              </a:rPr>
              <a:t>What is the impact of a university's ranking on the number of international students it attracts?</a:t>
            </a:r>
            <a:endParaRPr lang="en-IN" dirty="0">
              <a:latin typeface="Baskerville Old Face" panose="02020602080505020303" pitchFamily="18" charset="0"/>
            </a:endParaRPr>
          </a:p>
        </p:txBody>
      </p:sp>
      <p:pic>
        <p:nvPicPr>
          <p:cNvPr id="6" name="Content Placeholder 5">
            <a:extLst>
              <a:ext uri="{FF2B5EF4-FFF2-40B4-BE49-F238E27FC236}">
                <a16:creationId xmlns:a16="http://schemas.microsoft.com/office/drawing/2014/main" id="{F2B0FF8F-4998-F8BA-8B2B-75BFE718BED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0855"/>
          <a:stretch/>
        </p:blipFill>
        <p:spPr>
          <a:xfrm>
            <a:off x="5190978" y="492369"/>
            <a:ext cx="6611816" cy="5852159"/>
          </a:xfrm>
        </p:spPr>
      </p:pic>
      <p:sp>
        <p:nvSpPr>
          <p:cNvPr id="4" name="Text Placeholder 3">
            <a:extLst>
              <a:ext uri="{FF2B5EF4-FFF2-40B4-BE49-F238E27FC236}">
                <a16:creationId xmlns:a16="http://schemas.microsoft.com/office/drawing/2014/main" id="{3AD874F9-2C6A-5DDF-A6BC-622B04185EAA}"/>
              </a:ext>
            </a:extLst>
          </p:cNvPr>
          <p:cNvSpPr>
            <a:spLocks noGrp="1"/>
          </p:cNvSpPr>
          <p:nvPr>
            <p:ph type="body" sz="half" idx="2"/>
          </p:nvPr>
        </p:nvSpPr>
        <p:spPr>
          <a:xfrm>
            <a:off x="731520" y="2208628"/>
            <a:ext cx="3784209" cy="3945987"/>
          </a:xfrm>
        </p:spPr>
        <p:txBody>
          <a:bodyPr>
            <a:noAutofit/>
          </a:bodyPr>
          <a:lstStyle/>
          <a:p>
            <a:r>
              <a:rPr lang="en-US" sz="1100" dirty="0">
                <a:latin typeface="Baskerville Old Face" panose="02020602080505020303" pitchFamily="18" charset="0"/>
              </a:rPr>
              <a:t>This pie chart illustrates the distribution of three major university ranking systems. The chart provides insights into the relative prominence or usage of these ranking systems in the higher education landscape. The largest segment, comprising 44.4% of the total, represents the Times Higher Education World University Rankings. This indicates that it is the most widely recognized or utilized ranking system among the three, accounting for nearly half of the representation. The second largest segment, </a:t>
            </a:r>
            <a:r>
              <a:rPr lang="en-US" sz="1100" dirty="0" err="1">
                <a:latin typeface="Baskerville Old Face" panose="02020602080505020303" pitchFamily="18" charset="0"/>
              </a:rPr>
              <a:t>coloured</a:t>
            </a:r>
            <a:r>
              <a:rPr lang="en-US" sz="1100" dirty="0">
                <a:latin typeface="Baskerville Old Face" panose="02020602080505020303" pitchFamily="18" charset="0"/>
              </a:rPr>
              <a:t> purple, represents the Centre for World University Rankings, which accounts for 36.29% of the total. This suggests that while not as dominant as the Times Higher Education rankings, it still holds a significant position in the university ranking sphere. The Shanghai Ranking, represented by the orange segment, makes up 19.32% of the total. While it has the smallest share among the three, it still represents a substantial portion, indicating its relevance in the global university ranking landscape. Overall, this visualization effectively demonstrates the relative importance or prevalence of these three ranking systems in the global higher education context, with the Times Higher Education World University Rankings holding the most prominent position, followed by the Centre for World University Rankings, and then the Shanghai Ranking.</a:t>
            </a:r>
            <a:endParaRPr lang="en-IN" sz="1100" dirty="0">
              <a:latin typeface="Baskerville Old Face" panose="02020602080505020303" pitchFamily="18" charset="0"/>
            </a:endParaRPr>
          </a:p>
        </p:txBody>
      </p:sp>
    </p:spTree>
    <p:extLst>
      <p:ext uri="{BB962C8B-B14F-4D97-AF65-F5344CB8AC3E}">
        <p14:creationId xmlns:p14="http://schemas.microsoft.com/office/powerpoint/2010/main" val="26095203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76C45-E72B-9CC2-391E-909E50C1C3BE}"/>
              </a:ext>
            </a:extLst>
          </p:cNvPr>
          <p:cNvSpPr>
            <a:spLocks noGrp="1"/>
          </p:cNvSpPr>
          <p:nvPr>
            <p:ph type="title"/>
          </p:nvPr>
        </p:nvSpPr>
        <p:spPr>
          <a:xfrm>
            <a:off x="645361" y="648285"/>
            <a:ext cx="3812345" cy="1447801"/>
          </a:xfrm>
        </p:spPr>
        <p:txBody>
          <a:bodyPr/>
          <a:lstStyle/>
          <a:p>
            <a:r>
              <a:rPr lang="en-US" dirty="0">
                <a:latin typeface="Baskerville Old Face" panose="02020602080505020303" pitchFamily="18" charset="0"/>
              </a:rPr>
              <a:t>Is there a relationship between a university's ranking score and the percentage of female students enrolled?</a:t>
            </a:r>
            <a:endParaRPr lang="en-IN" dirty="0">
              <a:latin typeface="Baskerville Old Face" panose="02020602080505020303" pitchFamily="18" charset="0"/>
            </a:endParaRPr>
          </a:p>
        </p:txBody>
      </p:sp>
      <p:pic>
        <p:nvPicPr>
          <p:cNvPr id="6" name="Content Placeholder 5">
            <a:extLst>
              <a:ext uri="{FF2B5EF4-FFF2-40B4-BE49-F238E27FC236}">
                <a16:creationId xmlns:a16="http://schemas.microsoft.com/office/drawing/2014/main" id="{40037E9D-165E-6E10-0EA8-D643ABD59C4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652"/>
          <a:stretch/>
        </p:blipFill>
        <p:spPr>
          <a:xfrm>
            <a:off x="5247248" y="506437"/>
            <a:ext cx="6527409" cy="5880295"/>
          </a:xfrm>
        </p:spPr>
      </p:pic>
      <p:sp>
        <p:nvSpPr>
          <p:cNvPr id="4" name="Text Placeholder 3">
            <a:extLst>
              <a:ext uri="{FF2B5EF4-FFF2-40B4-BE49-F238E27FC236}">
                <a16:creationId xmlns:a16="http://schemas.microsoft.com/office/drawing/2014/main" id="{740D6E6A-082E-ADE5-1092-06615E7B5EAA}"/>
              </a:ext>
            </a:extLst>
          </p:cNvPr>
          <p:cNvSpPr>
            <a:spLocks noGrp="1"/>
          </p:cNvSpPr>
          <p:nvPr>
            <p:ph type="body" sz="half" idx="2"/>
          </p:nvPr>
        </p:nvSpPr>
        <p:spPr>
          <a:xfrm>
            <a:off x="645360" y="2096087"/>
            <a:ext cx="3926639" cy="4113628"/>
          </a:xfrm>
        </p:spPr>
        <p:txBody>
          <a:bodyPr>
            <a:normAutofit fontScale="92500" lnSpcReduction="20000"/>
          </a:bodyPr>
          <a:lstStyle/>
          <a:p>
            <a:r>
              <a:rPr lang="en-US" sz="1300" dirty="0">
                <a:latin typeface="Baskerville Old Face" panose="02020602080505020303" pitchFamily="18" charset="0"/>
              </a:rPr>
              <a:t>The Ranking Score ranges from 0 to about 450, while the percentage of female students spans from 0% to 70%. A notable feature is a dotted horizontal line at around 46% female students, which may represent an average or target percentage. There's a high concentration of institutions in the 40-60% range for female students, particularly for those with lower ranking scores (0-200). As the Ranking Score increases, there's a slight decrease in the density of data points, suggesting fewer institutions with very high scores. There's a cluster of points at 0% female students across various ranking scores, which could represent all-male institutions or incomplete data. The highest-ranking institutions (scores above 300) show a wide spread in female student percentages, ranging from about 30% to 60%. There doesn't appear to be a strong correlation between Ranking Score and percentage of female students. High-ranking institutions have varying levels of female representation, as do lower ranking ones. The majority of institutions fall below the 60% female student mark, with only a few exceeding this percentage. This visualization suggests that while there's significant variation in female student representation across institutions, higher ranking scores don't necessarily correlate with higher or lower percentages of female students. The data also indicates that most institutions have a relatively balanced gender distribution, with a slight skew towards male students in many cases</a:t>
            </a:r>
            <a:r>
              <a:rPr lang="en-US" sz="1200" dirty="0">
                <a:latin typeface="Baskerville Old Face" panose="02020602080505020303" pitchFamily="18" charset="0"/>
              </a:rPr>
              <a:t>.</a:t>
            </a:r>
            <a:endParaRPr lang="en-IN" sz="1200" dirty="0">
              <a:latin typeface="Baskerville Old Face" panose="02020602080505020303" pitchFamily="18" charset="0"/>
            </a:endParaRPr>
          </a:p>
        </p:txBody>
      </p:sp>
    </p:spTree>
    <p:extLst>
      <p:ext uri="{BB962C8B-B14F-4D97-AF65-F5344CB8AC3E}">
        <p14:creationId xmlns:p14="http://schemas.microsoft.com/office/powerpoint/2010/main" val="19925498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08B60-1E02-181B-3587-A5CDC8F7FA1B}"/>
              </a:ext>
            </a:extLst>
          </p:cNvPr>
          <p:cNvSpPr>
            <a:spLocks noGrp="1"/>
          </p:cNvSpPr>
          <p:nvPr>
            <p:ph type="title"/>
          </p:nvPr>
        </p:nvSpPr>
        <p:spPr>
          <a:xfrm>
            <a:off x="703385" y="633046"/>
            <a:ext cx="3657600" cy="1547446"/>
          </a:xfrm>
        </p:spPr>
        <p:txBody>
          <a:bodyPr/>
          <a:lstStyle/>
          <a:p>
            <a:r>
              <a:rPr lang="en-US" dirty="0">
                <a:latin typeface="Baskerville Old Face" panose="02020602080505020303" pitchFamily="18" charset="0"/>
              </a:rPr>
              <a:t>How does the percentage of international students affect a university's student-staff ratio?</a:t>
            </a:r>
            <a:endParaRPr lang="en-IN" dirty="0">
              <a:latin typeface="Baskerville Old Face" panose="02020602080505020303" pitchFamily="18" charset="0"/>
            </a:endParaRPr>
          </a:p>
        </p:txBody>
      </p:sp>
      <p:pic>
        <p:nvPicPr>
          <p:cNvPr id="6" name="Content Placeholder 5">
            <a:extLst>
              <a:ext uri="{FF2B5EF4-FFF2-40B4-BE49-F238E27FC236}">
                <a16:creationId xmlns:a16="http://schemas.microsoft.com/office/drawing/2014/main" id="{31049834-F5B5-52F0-865E-597DA29CA3E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934"/>
          <a:stretch/>
        </p:blipFill>
        <p:spPr>
          <a:xfrm>
            <a:off x="5148775" y="492369"/>
            <a:ext cx="6513342" cy="5880296"/>
          </a:xfrm>
        </p:spPr>
      </p:pic>
      <p:sp>
        <p:nvSpPr>
          <p:cNvPr id="4" name="Text Placeholder 3">
            <a:extLst>
              <a:ext uri="{FF2B5EF4-FFF2-40B4-BE49-F238E27FC236}">
                <a16:creationId xmlns:a16="http://schemas.microsoft.com/office/drawing/2014/main" id="{1FF4FB8F-1884-4692-9799-AB2027A9AB76}"/>
              </a:ext>
            </a:extLst>
          </p:cNvPr>
          <p:cNvSpPr>
            <a:spLocks noGrp="1"/>
          </p:cNvSpPr>
          <p:nvPr>
            <p:ph type="body" sz="half" idx="2"/>
          </p:nvPr>
        </p:nvSpPr>
        <p:spPr>
          <a:xfrm>
            <a:off x="703384" y="2082018"/>
            <a:ext cx="3798277" cy="4142936"/>
          </a:xfrm>
        </p:spPr>
        <p:txBody>
          <a:bodyPr>
            <a:normAutofit fontScale="92500" lnSpcReduction="10000"/>
          </a:bodyPr>
          <a:lstStyle/>
          <a:p>
            <a:r>
              <a:rPr lang="en-US" dirty="0">
                <a:latin typeface="Baskerville Old Face" panose="02020602080505020303" pitchFamily="18" charset="0"/>
              </a:rPr>
              <a:t>This scatter plot displays the relationship between the percentage of international students (x-axis) and the student-staff ratio (y-axis) across various institutions, likely universities or colleges. The data points are scattered across the graph with a slight downward trend, as indicated by the dashed trend line. This suggests a weak negative correlation between the two variables. As the percentage of international students increases, there's a slight tendency for the student-staff ratio to decrease, though this relationship is not strong or consistent across all data points. There's considerable variation in both variables. The percentage of international students ranges from near 0% to about 50%, while the student-staff ratio varies from around 10 to 25. Some institutions have high percentages of international students with relatively low student-staff ratios, while others show the opposite pattern. Overall, while there's a slight trend suggesting that institutions with more international students might have lower student-staff ratios, the relationship is not strong enough to draw definitive conclusions without considering other potential influencing factors.</a:t>
            </a:r>
            <a:endParaRPr lang="en-IN" dirty="0">
              <a:latin typeface="Baskerville Old Face" panose="02020602080505020303" pitchFamily="18" charset="0"/>
            </a:endParaRPr>
          </a:p>
        </p:txBody>
      </p:sp>
    </p:spTree>
    <p:extLst>
      <p:ext uri="{BB962C8B-B14F-4D97-AF65-F5344CB8AC3E}">
        <p14:creationId xmlns:p14="http://schemas.microsoft.com/office/powerpoint/2010/main" val="19307453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982AC-6B7C-B743-1D69-6332098DD2A3}"/>
              </a:ext>
            </a:extLst>
          </p:cNvPr>
          <p:cNvSpPr>
            <a:spLocks noGrp="1"/>
          </p:cNvSpPr>
          <p:nvPr>
            <p:ph type="title"/>
          </p:nvPr>
        </p:nvSpPr>
        <p:spPr>
          <a:xfrm>
            <a:off x="703385" y="732692"/>
            <a:ext cx="3530990" cy="1600200"/>
          </a:xfrm>
        </p:spPr>
        <p:txBody>
          <a:bodyPr/>
          <a:lstStyle/>
          <a:p>
            <a:r>
              <a:rPr lang="en-US" dirty="0">
                <a:latin typeface="Baskerville Old Face" panose="02020602080505020303" pitchFamily="18" charset="0"/>
              </a:rPr>
              <a:t>Are there any significant trends or patterns in the rankings of universities from different countries?</a:t>
            </a:r>
            <a:endParaRPr lang="en-IN" dirty="0">
              <a:latin typeface="Baskerville Old Face" panose="02020602080505020303" pitchFamily="18" charset="0"/>
            </a:endParaRPr>
          </a:p>
        </p:txBody>
      </p:sp>
      <p:pic>
        <p:nvPicPr>
          <p:cNvPr id="6" name="Content Placeholder 5">
            <a:extLst>
              <a:ext uri="{FF2B5EF4-FFF2-40B4-BE49-F238E27FC236}">
                <a16:creationId xmlns:a16="http://schemas.microsoft.com/office/drawing/2014/main" id="{4DE0FA60-03E6-4B30-82C6-7E56620CB82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2452"/>
          <a:stretch/>
        </p:blipFill>
        <p:spPr>
          <a:xfrm>
            <a:off x="5205046" y="464234"/>
            <a:ext cx="6611816" cy="5908431"/>
          </a:xfrm>
        </p:spPr>
      </p:pic>
      <p:sp>
        <p:nvSpPr>
          <p:cNvPr id="4" name="Text Placeholder 3">
            <a:extLst>
              <a:ext uri="{FF2B5EF4-FFF2-40B4-BE49-F238E27FC236}">
                <a16:creationId xmlns:a16="http://schemas.microsoft.com/office/drawing/2014/main" id="{9A0BA540-8A69-7931-D703-4AA1FA02D483}"/>
              </a:ext>
            </a:extLst>
          </p:cNvPr>
          <p:cNvSpPr>
            <a:spLocks noGrp="1"/>
          </p:cNvSpPr>
          <p:nvPr>
            <p:ph type="body" sz="half" idx="2"/>
          </p:nvPr>
        </p:nvSpPr>
        <p:spPr>
          <a:xfrm>
            <a:off x="703384" y="2332892"/>
            <a:ext cx="3671667" cy="3691987"/>
          </a:xfrm>
        </p:spPr>
        <p:txBody>
          <a:bodyPr>
            <a:normAutofit lnSpcReduction="10000"/>
          </a:bodyPr>
          <a:lstStyle/>
          <a:p>
            <a:r>
              <a:rPr lang="en-US" sz="1600" dirty="0">
                <a:latin typeface="Baskerville Old Face" panose="02020602080505020303" pitchFamily="18" charset="0"/>
              </a:rPr>
              <a:t>The visual shows the university's ranking score from 2005 to 2016, highlighting several key trends. Initially, the ranking score remained stable around the mid-30s until 2010. From 2011 to 2014, the score steadily improved, reaching 55.18. A significant spike occurred in 2015, with the score peaking at 297.38, likely due to substantial achievements or changes. However, in 2016, the score declined sharply to 65.29, although it remained higher than pre-2011 levels. Overall, despite fluctuations, the long-term trend indicates an upward trajectory, reflecting consistent improvement in the university's performance over the period.</a:t>
            </a:r>
            <a:endParaRPr lang="en-IN" sz="1600" dirty="0">
              <a:latin typeface="Baskerville Old Face" panose="02020602080505020303" pitchFamily="18" charset="0"/>
            </a:endParaRPr>
          </a:p>
        </p:txBody>
      </p:sp>
    </p:spTree>
    <p:extLst>
      <p:ext uri="{BB962C8B-B14F-4D97-AF65-F5344CB8AC3E}">
        <p14:creationId xmlns:p14="http://schemas.microsoft.com/office/powerpoint/2010/main" val="22426592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69928-1EDB-21A6-DE11-A62E68F20895}"/>
              </a:ext>
            </a:extLst>
          </p:cNvPr>
          <p:cNvSpPr>
            <a:spLocks noGrp="1"/>
          </p:cNvSpPr>
          <p:nvPr>
            <p:ph type="title"/>
          </p:nvPr>
        </p:nvSpPr>
        <p:spPr>
          <a:xfrm>
            <a:off x="661182" y="2053883"/>
            <a:ext cx="3784210" cy="2304757"/>
          </a:xfrm>
        </p:spPr>
        <p:txBody>
          <a:bodyPr/>
          <a:lstStyle/>
          <a:p>
            <a:r>
              <a:rPr lang="en-IN" sz="4400" dirty="0">
                <a:latin typeface="Algerian" panose="04020705040A02060702" pitchFamily="82" charset="0"/>
              </a:rPr>
              <a:t>University Success Analysis</a:t>
            </a:r>
          </a:p>
        </p:txBody>
      </p:sp>
      <p:pic>
        <p:nvPicPr>
          <p:cNvPr id="6" name="Content Placeholder 5">
            <a:extLst>
              <a:ext uri="{FF2B5EF4-FFF2-40B4-BE49-F238E27FC236}">
                <a16:creationId xmlns:a16="http://schemas.microsoft.com/office/drawing/2014/main" id="{29AEEA13-E189-299A-9BB2-BBE784820CA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602"/>
          <a:stretch/>
        </p:blipFill>
        <p:spPr>
          <a:xfrm>
            <a:off x="5092505" y="506437"/>
            <a:ext cx="6794695" cy="5838092"/>
          </a:xfrm>
        </p:spPr>
      </p:pic>
    </p:spTree>
    <p:extLst>
      <p:ext uri="{BB962C8B-B14F-4D97-AF65-F5344CB8AC3E}">
        <p14:creationId xmlns:p14="http://schemas.microsoft.com/office/powerpoint/2010/main" val="3397635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75BF9-A72B-FB8C-2541-FF6426E2D401}"/>
              </a:ext>
            </a:extLst>
          </p:cNvPr>
          <p:cNvSpPr>
            <a:spLocks noGrp="1"/>
          </p:cNvSpPr>
          <p:nvPr>
            <p:ph type="title"/>
          </p:nvPr>
        </p:nvSpPr>
        <p:spPr>
          <a:xfrm>
            <a:off x="1295402" y="675250"/>
            <a:ext cx="9601196" cy="984738"/>
          </a:xfrm>
        </p:spPr>
        <p:txBody>
          <a:bodyPr/>
          <a:lstStyle/>
          <a:p>
            <a:r>
              <a:rPr lang="en-US" sz="4000" dirty="0">
                <a:latin typeface="Algerian" panose="04020705040A02060702" pitchFamily="82" charset="0"/>
              </a:rPr>
              <a:t>Project Overview</a:t>
            </a:r>
            <a:endParaRPr lang="en-IN" sz="4000" dirty="0">
              <a:latin typeface="Algerian" panose="04020705040A02060702" pitchFamily="82" charset="0"/>
            </a:endParaRPr>
          </a:p>
        </p:txBody>
      </p:sp>
      <p:sp>
        <p:nvSpPr>
          <p:cNvPr id="3" name="Content Placeholder 2">
            <a:extLst>
              <a:ext uri="{FF2B5EF4-FFF2-40B4-BE49-F238E27FC236}">
                <a16:creationId xmlns:a16="http://schemas.microsoft.com/office/drawing/2014/main" id="{F028DA21-DEB2-8227-1091-12B67A376AA7}"/>
              </a:ext>
            </a:extLst>
          </p:cNvPr>
          <p:cNvSpPr>
            <a:spLocks noGrp="1"/>
          </p:cNvSpPr>
          <p:nvPr>
            <p:ph idx="1"/>
          </p:nvPr>
        </p:nvSpPr>
        <p:spPr>
          <a:xfrm>
            <a:off x="822962" y="2504048"/>
            <a:ext cx="10073635" cy="4164037"/>
          </a:xfrm>
        </p:spPr>
        <p:txBody>
          <a:bodyPr>
            <a:normAutofit/>
          </a:bodyPr>
          <a:lstStyle/>
          <a:p>
            <a:pPr marL="0" indent="0">
              <a:buNone/>
            </a:pPr>
            <a:r>
              <a:rPr lang="en-US" dirty="0">
                <a:latin typeface="Baskerville Old Face" panose="02020602080505020303" pitchFamily="18" charset="0"/>
              </a:rPr>
              <a:t>The objective of this project is to develop a comprehensive Power BI dashboard using data from various university ranking systems to provide valuable insights into the global higher education landscape. The analysis will cover university demographics, ranking criteria, trends over time, and performance metrics, facilitating data-driven decision-making and enhancing the understanding of university rankings. The dashboard will offer insights into University Demographics &amp; Distribution, University Ranking System Analysis, University Metrics and Performance, and Trends and Patterns, allowing users to explore correlations between ranking criteria, demographic factors, and university performance. Additionally, an essential phase of Exploratory Data Analysis (EDA) using SQL queries will extract and analyze the dataset to uncover factors influencing university rankings, changes over time, and correlations between variables. The results of the EDA will be presented through visualizations in an Excel file, including charts, graphs, and tables, providing stakeholders with a comprehensive overview of the project's insights alongside the Power BI dashboard. Overall, the project aims to empower stakeholders in the education sector with actionable insights to enhance university performance, attract international students, and drive continuous improvement in the global higher education landscape.</a:t>
            </a:r>
          </a:p>
          <a:p>
            <a:endParaRPr lang="en-IN" dirty="0"/>
          </a:p>
        </p:txBody>
      </p:sp>
    </p:spTree>
    <p:extLst>
      <p:ext uri="{BB962C8B-B14F-4D97-AF65-F5344CB8AC3E}">
        <p14:creationId xmlns:p14="http://schemas.microsoft.com/office/powerpoint/2010/main" val="2762442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83C9C-3B5C-7829-5F7D-FCED563F4936}"/>
              </a:ext>
            </a:extLst>
          </p:cNvPr>
          <p:cNvSpPr>
            <a:spLocks noGrp="1"/>
          </p:cNvSpPr>
          <p:nvPr>
            <p:ph type="title"/>
          </p:nvPr>
        </p:nvSpPr>
        <p:spPr>
          <a:xfrm>
            <a:off x="773723" y="2252003"/>
            <a:ext cx="3826412" cy="1600200"/>
          </a:xfrm>
        </p:spPr>
        <p:txBody>
          <a:bodyPr/>
          <a:lstStyle/>
          <a:p>
            <a:r>
              <a:rPr lang="en-IN" sz="4400" dirty="0">
                <a:latin typeface="Algerian" panose="04020705040A02060702" pitchFamily="82" charset="0"/>
              </a:rPr>
              <a:t>Demography Analysis</a:t>
            </a:r>
          </a:p>
        </p:txBody>
      </p:sp>
      <p:pic>
        <p:nvPicPr>
          <p:cNvPr id="6" name="Content Placeholder 5">
            <a:extLst>
              <a:ext uri="{FF2B5EF4-FFF2-40B4-BE49-F238E27FC236}">
                <a16:creationId xmlns:a16="http://schemas.microsoft.com/office/drawing/2014/main" id="{CF41DF32-E531-B577-9128-D7D8A4D5D4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92505" y="478301"/>
            <a:ext cx="6668086" cy="5880295"/>
          </a:xfrm>
        </p:spPr>
      </p:pic>
    </p:spTree>
    <p:extLst>
      <p:ext uri="{BB962C8B-B14F-4D97-AF65-F5344CB8AC3E}">
        <p14:creationId xmlns:p14="http://schemas.microsoft.com/office/powerpoint/2010/main" val="1276816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84D80-AA3C-630C-F262-21CB008BDF01}"/>
              </a:ext>
            </a:extLst>
          </p:cNvPr>
          <p:cNvSpPr>
            <a:spLocks noGrp="1"/>
          </p:cNvSpPr>
          <p:nvPr>
            <p:ph type="title"/>
          </p:nvPr>
        </p:nvSpPr>
        <p:spPr>
          <a:xfrm>
            <a:off x="801858" y="2209800"/>
            <a:ext cx="3587262" cy="1600200"/>
          </a:xfrm>
        </p:spPr>
        <p:txBody>
          <a:bodyPr/>
          <a:lstStyle/>
          <a:p>
            <a:r>
              <a:rPr lang="en-IN" sz="4400" dirty="0">
                <a:latin typeface="Algerian" panose="04020705040A02060702" pitchFamily="82" charset="0"/>
              </a:rPr>
              <a:t>University Analysis</a:t>
            </a:r>
          </a:p>
        </p:txBody>
      </p:sp>
      <p:pic>
        <p:nvPicPr>
          <p:cNvPr id="6" name="Content Placeholder 5">
            <a:extLst>
              <a:ext uri="{FF2B5EF4-FFF2-40B4-BE49-F238E27FC236}">
                <a16:creationId xmlns:a16="http://schemas.microsoft.com/office/drawing/2014/main" id="{10D326F6-970B-E855-E6FB-B32464C141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06572" y="506437"/>
            <a:ext cx="6682154" cy="5838091"/>
          </a:xfrm>
        </p:spPr>
      </p:pic>
    </p:spTree>
    <p:extLst>
      <p:ext uri="{BB962C8B-B14F-4D97-AF65-F5344CB8AC3E}">
        <p14:creationId xmlns:p14="http://schemas.microsoft.com/office/powerpoint/2010/main" val="30598218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D3BB-1E63-D2E7-774B-54E7F8AEBC06}"/>
              </a:ext>
            </a:extLst>
          </p:cNvPr>
          <p:cNvSpPr>
            <a:spLocks noGrp="1"/>
          </p:cNvSpPr>
          <p:nvPr>
            <p:ph type="title"/>
          </p:nvPr>
        </p:nvSpPr>
        <p:spPr>
          <a:xfrm>
            <a:off x="801859" y="2236763"/>
            <a:ext cx="3376246" cy="1882726"/>
          </a:xfrm>
        </p:spPr>
        <p:txBody>
          <a:bodyPr/>
          <a:lstStyle/>
          <a:p>
            <a:r>
              <a:rPr lang="en-IN" sz="4400" dirty="0">
                <a:latin typeface="Algerian" panose="04020705040A02060702" pitchFamily="82" charset="0"/>
              </a:rPr>
              <a:t>Ranking Analysis</a:t>
            </a:r>
            <a:br>
              <a:rPr lang="en-IN" dirty="0"/>
            </a:br>
            <a:endParaRPr lang="en-IN" dirty="0"/>
          </a:p>
        </p:txBody>
      </p:sp>
      <p:pic>
        <p:nvPicPr>
          <p:cNvPr id="6" name="Content Placeholder 5">
            <a:extLst>
              <a:ext uri="{FF2B5EF4-FFF2-40B4-BE49-F238E27FC236}">
                <a16:creationId xmlns:a16="http://schemas.microsoft.com/office/drawing/2014/main" id="{3E7B8951-1FFC-E904-C20C-093AE24368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19114" y="478303"/>
            <a:ext cx="6569612" cy="5894362"/>
          </a:xfrm>
        </p:spPr>
      </p:pic>
    </p:spTree>
    <p:extLst>
      <p:ext uri="{BB962C8B-B14F-4D97-AF65-F5344CB8AC3E}">
        <p14:creationId xmlns:p14="http://schemas.microsoft.com/office/powerpoint/2010/main" val="1463688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62166-02F2-25C4-2137-7573DEE41AF2}"/>
              </a:ext>
            </a:extLst>
          </p:cNvPr>
          <p:cNvSpPr>
            <a:spLocks noGrp="1"/>
          </p:cNvSpPr>
          <p:nvPr>
            <p:ph type="title"/>
          </p:nvPr>
        </p:nvSpPr>
        <p:spPr>
          <a:xfrm>
            <a:off x="928468" y="2378612"/>
            <a:ext cx="3108959" cy="1600200"/>
          </a:xfrm>
        </p:spPr>
        <p:txBody>
          <a:bodyPr/>
          <a:lstStyle/>
          <a:p>
            <a:r>
              <a:rPr lang="en-IN" sz="4400" dirty="0">
                <a:latin typeface="Algerian" panose="04020705040A02060702" pitchFamily="82" charset="0"/>
              </a:rPr>
              <a:t>Trend Analysis</a:t>
            </a:r>
          </a:p>
        </p:txBody>
      </p:sp>
      <p:pic>
        <p:nvPicPr>
          <p:cNvPr id="10" name="Content Placeholder 9">
            <a:extLst>
              <a:ext uri="{FF2B5EF4-FFF2-40B4-BE49-F238E27FC236}">
                <a16:creationId xmlns:a16="http://schemas.microsoft.com/office/drawing/2014/main" id="{7715513B-15C0-9CC4-69A5-EA4681A18C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76911" y="506437"/>
            <a:ext cx="6569612" cy="5838091"/>
          </a:xfrm>
        </p:spPr>
      </p:pic>
    </p:spTree>
    <p:extLst>
      <p:ext uri="{BB962C8B-B14F-4D97-AF65-F5344CB8AC3E}">
        <p14:creationId xmlns:p14="http://schemas.microsoft.com/office/powerpoint/2010/main" val="6177561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9B98B-D0E2-EAA4-5913-2BD513790F63}"/>
              </a:ext>
            </a:extLst>
          </p:cNvPr>
          <p:cNvSpPr>
            <a:spLocks noGrp="1"/>
          </p:cNvSpPr>
          <p:nvPr>
            <p:ph type="title"/>
          </p:nvPr>
        </p:nvSpPr>
        <p:spPr/>
        <p:txBody>
          <a:bodyPr/>
          <a:lstStyle/>
          <a:p>
            <a:r>
              <a:rPr lang="en-US" sz="4000" dirty="0">
                <a:latin typeface="Algerian" panose="04020705040A02060702" pitchFamily="82" charset="0"/>
              </a:rPr>
              <a:t>Eda Questions</a:t>
            </a: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1DA3190E-DC53-FE95-F5AE-D04BF391FAF7}"/>
              </a:ext>
            </a:extLst>
          </p:cNvPr>
          <p:cNvSpPr>
            <a:spLocks noGrp="1"/>
          </p:cNvSpPr>
          <p:nvPr>
            <p:ph idx="1"/>
          </p:nvPr>
        </p:nvSpPr>
        <p:spPr>
          <a:xfrm>
            <a:off x="537029" y="2220686"/>
            <a:ext cx="9379338" cy="4484914"/>
          </a:xfrm>
        </p:spPr>
        <p:txBody>
          <a:bodyPr>
            <a:normAutofit fontScale="77500" lnSpcReduction="20000"/>
          </a:bodyPr>
          <a:lstStyle/>
          <a:p>
            <a:r>
              <a:rPr lang="en-US" dirty="0">
                <a:latin typeface="Aptos" panose="020B0004020202020204" pitchFamily="34" charset="0"/>
              </a:rPr>
              <a:t>What are the names of universities along with their respective countries in the dataset?</a:t>
            </a:r>
          </a:p>
          <a:p>
            <a:r>
              <a:rPr lang="en-US" dirty="0">
                <a:latin typeface="Aptos" panose="020B0004020202020204" pitchFamily="34" charset="0"/>
              </a:rPr>
              <a:t>How has the number of universities changed over the years in each country?</a:t>
            </a:r>
          </a:p>
          <a:p>
            <a:r>
              <a:rPr lang="en-US" dirty="0">
                <a:latin typeface="Aptos" panose="020B0004020202020204" pitchFamily="34" charset="0"/>
              </a:rPr>
              <a:t>Which University Has Better Student-staff Ratio?</a:t>
            </a:r>
          </a:p>
          <a:p>
            <a:r>
              <a:rPr lang="en-US" dirty="0">
                <a:latin typeface="Aptos" panose="020B0004020202020204" pitchFamily="34" charset="0"/>
              </a:rPr>
              <a:t>Are there any common criteria used by different ranking systems?</a:t>
            </a:r>
          </a:p>
          <a:p>
            <a:r>
              <a:rPr lang="en-US" dirty="0">
                <a:latin typeface="Aptos" panose="020B0004020202020204" pitchFamily="34" charset="0"/>
              </a:rPr>
              <a:t>What is the trend in university rankings over the years according to each system?</a:t>
            </a:r>
          </a:p>
          <a:p>
            <a:r>
              <a:rPr lang="en-US" dirty="0">
                <a:latin typeface="Aptos" panose="020B0004020202020204" pitchFamily="34" charset="0"/>
              </a:rPr>
              <a:t>How does the choice of ranking system affect a university's international student enrollment?</a:t>
            </a:r>
          </a:p>
          <a:p>
            <a:r>
              <a:rPr lang="en-US" dirty="0">
                <a:latin typeface="Aptos" panose="020B0004020202020204" pitchFamily="34" charset="0"/>
              </a:rPr>
              <a:t>Are there any criteria that have different weights in different ranking systems?</a:t>
            </a:r>
          </a:p>
          <a:p>
            <a:r>
              <a:rPr lang="en-US" dirty="0">
                <a:latin typeface="Aptos" panose="020B0004020202020204" pitchFamily="34" charset="0"/>
              </a:rPr>
              <a:t>How have the weights of ranking criteria changed over time?</a:t>
            </a:r>
          </a:p>
          <a:p>
            <a:r>
              <a:rPr lang="en-US" dirty="0">
                <a:latin typeface="Aptos" panose="020B0004020202020204" pitchFamily="34" charset="0"/>
              </a:rPr>
              <a:t>Is there a relationship between a university's score and the student-staff ratio?</a:t>
            </a:r>
          </a:p>
          <a:p>
            <a:r>
              <a:rPr lang="en-US" dirty="0">
                <a:latin typeface="Aptos" panose="020B0004020202020204" pitchFamily="34" charset="0"/>
              </a:rPr>
              <a:t>How does the number of female students differ among universities?</a:t>
            </a:r>
          </a:p>
          <a:p>
            <a:r>
              <a:rPr lang="en-US" dirty="0">
                <a:latin typeface="Aptos" panose="020B0004020202020204" pitchFamily="34" charset="0"/>
              </a:rPr>
              <a:t>What is the distribution of universities across different countries?</a:t>
            </a:r>
          </a:p>
          <a:p>
            <a:r>
              <a:rPr lang="en-US" dirty="0">
                <a:latin typeface="Aptos" panose="020B0004020202020204" pitchFamily="34" charset="0"/>
              </a:rPr>
              <a:t>How has the ranking of universities changed over the years?</a:t>
            </a:r>
          </a:p>
          <a:p>
            <a:r>
              <a:rPr lang="en-US" dirty="0">
                <a:latin typeface="Aptos" panose="020B0004020202020204" pitchFamily="34" charset="0"/>
              </a:rPr>
              <a:t>What is the trend in the percentage of female students over time?</a:t>
            </a:r>
          </a:p>
          <a:p>
            <a:r>
              <a:rPr lang="en-US" dirty="0">
                <a:latin typeface="Aptos" panose="020B0004020202020204" pitchFamily="34" charset="0"/>
              </a:rPr>
              <a:t>How has the ranking score of universities evolved over the years?</a:t>
            </a:r>
          </a:p>
          <a:p>
            <a:r>
              <a:rPr lang="en-US" dirty="0">
                <a:latin typeface="Aptos" panose="020B0004020202020204" pitchFamily="34" charset="0"/>
              </a:rPr>
              <a:t>Is there a relationship between a university's ranking score and the number of students over time?</a:t>
            </a:r>
            <a:endParaRPr lang="en-IN" dirty="0">
              <a:latin typeface="Aptos" panose="020B0004020202020204" pitchFamily="34" charset="0"/>
            </a:endParaRPr>
          </a:p>
        </p:txBody>
      </p:sp>
    </p:spTree>
    <p:extLst>
      <p:ext uri="{BB962C8B-B14F-4D97-AF65-F5344CB8AC3E}">
        <p14:creationId xmlns:p14="http://schemas.microsoft.com/office/powerpoint/2010/main" val="23525558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32EA8-2A26-49E7-3A99-94C58F46C7C5}"/>
              </a:ext>
            </a:extLst>
          </p:cNvPr>
          <p:cNvSpPr>
            <a:spLocks noGrp="1"/>
          </p:cNvSpPr>
          <p:nvPr>
            <p:ph type="title"/>
          </p:nvPr>
        </p:nvSpPr>
        <p:spPr>
          <a:xfrm>
            <a:off x="731520" y="717452"/>
            <a:ext cx="3685735" cy="1448973"/>
          </a:xfrm>
        </p:spPr>
        <p:txBody>
          <a:bodyPr/>
          <a:lstStyle/>
          <a:p>
            <a:r>
              <a:rPr lang="en-US" dirty="0">
                <a:latin typeface="Baskerville Old Face" panose="02020602080505020303" pitchFamily="18" charset="0"/>
              </a:rPr>
              <a:t>What are the names of universities along with their respective countries in</a:t>
            </a:r>
            <a:br>
              <a:rPr lang="en-US" dirty="0">
                <a:latin typeface="Baskerville Old Face" panose="02020602080505020303" pitchFamily="18" charset="0"/>
              </a:rPr>
            </a:br>
            <a:r>
              <a:rPr lang="en-US" dirty="0">
                <a:latin typeface="Baskerville Old Face" panose="02020602080505020303" pitchFamily="18" charset="0"/>
              </a:rPr>
              <a:t>the dataset?</a:t>
            </a:r>
            <a:endParaRPr lang="en-IN" dirty="0">
              <a:latin typeface="Baskerville Old Face" panose="02020602080505020303" pitchFamily="18" charset="0"/>
            </a:endParaRPr>
          </a:p>
        </p:txBody>
      </p:sp>
      <p:sp>
        <p:nvSpPr>
          <p:cNvPr id="4" name="Text Placeholder 3">
            <a:extLst>
              <a:ext uri="{FF2B5EF4-FFF2-40B4-BE49-F238E27FC236}">
                <a16:creationId xmlns:a16="http://schemas.microsoft.com/office/drawing/2014/main" id="{242BB32D-A914-CAC0-B7C5-88268D767202}"/>
              </a:ext>
            </a:extLst>
          </p:cNvPr>
          <p:cNvSpPr>
            <a:spLocks noGrp="1"/>
          </p:cNvSpPr>
          <p:nvPr>
            <p:ph type="body" sz="half" idx="2"/>
          </p:nvPr>
        </p:nvSpPr>
        <p:spPr>
          <a:xfrm>
            <a:off x="770623" y="3625947"/>
            <a:ext cx="3685735" cy="2595880"/>
          </a:xfrm>
        </p:spPr>
        <p:txBody>
          <a:bodyPr>
            <a:normAutofit/>
          </a:bodyPr>
          <a:lstStyle/>
          <a:p>
            <a:r>
              <a:rPr lang="en-US" sz="1600" dirty="0">
                <a:latin typeface="Baskerville Old Face" panose="02020602080505020303" pitchFamily="18" charset="0"/>
              </a:rPr>
              <a:t>The dataset provides a comprehensive list of universities along with their respective countries, offering insights into the global distribution of higher education institutions. This information can be leveraged to </a:t>
            </a:r>
            <a:r>
              <a:rPr lang="en-US" sz="1600" dirty="0" err="1">
                <a:latin typeface="Baskerville Old Face" panose="02020602080505020303" pitchFamily="18" charset="0"/>
              </a:rPr>
              <a:t>analyse</a:t>
            </a:r>
            <a:r>
              <a:rPr lang="en-US" sz="1600" dirty="0">
                <a:latin typeface="Baskerville Old Face" panose="02020602080505020303" pitchFamily="18" charset="0"/>
              </a:rPr>
              <a:t> geographical patterns in university rankings, assess international collaborations in research and academia, and understand regional disparities in educational opportunities.</a:t>
            </a:r>
            <a:endParaRPr lang="en-IN" sz="1600" dirty="0">
              <a:latin typeface="Baskerville Old Face" panose="02020602080505020303" pitchFamily="18" charset="0"/>
            </a:endParaRPr>
          </a:p>
        </p:txBody>
      </p:sp>
      <p:pic>
        <p:nvPicPr>
          <p:cNvPr id="5" name="Picture 4">
            <a:extLst>
              <a:ext uri="{FF2B5EF4-FFF2-40B4-BE49-F238E27FC236}">
                <a16:creationId xmlns:a16="http://schemas.microsoft.com/office/drawing/2014/main" id="{09EEAF4B-A612-4C4B-BE8D-20D073D8B7D6}"/>
              </a:ext>
            </a:extLst>
          </p:cNvPr>
          <p:cNvPicPr>
            <a:picLocks noChangeAspect="1"/>
          </p:cNvPicPr>
          <p:nvPr/>
        </p:nvPicPr>
        <p:blipFill>
          <a:blip r:embed="rId2"/>
          <a:stretch>
            <a:fillRect/>
          </a:stretch>
        </p:blipFill>
        <p:spPr>
          <a:xfrm>
            <a:off x="857080" y="2278966"/>
            <a:ext cx="3512820" cy="1234440"/>
          </a:xfrm>
          <a:prstGeom prst="rect">
            <a:avLst/>
          </a:prstGeom>
        </p:spPr>
      </p:pic>
      <p:pic>
        <p:nvPicPr>
          <p:cNvPr id="6" name="Content Placeholder 5">
            <a:extLst>
              <a:ext uri="{FF2B5EF4-FFF2-40B4-BE49-F238E27FC236}">
                <a16:creationId xmlns:a16="http://schemas.microsoft.com/office/drawing/2014/main" id="{05190C33-284A-0AC7-A4CF-C1EAE6C81BDE}"/>
              </a:ext>
            </a:extLst>
          </p:cNvPr>
          <p:cNvPicPr>
            <a:picLocks noGrp="1" noChangeAspect="1"/>
          </p:cNvPicPr>
          <p:nvPr>
            <p:ph idx="1"/>
          </p:nvPr>
        </p:nvPicPr>
        <p:blipFill>
          <a:blip r:embed="rId3"/>
          <a:stretch>
            <a:fillRect/>
          </a:stretch>
        </p:blipFill>
        <p:spPr>
          <a:xfrm>
            <a:off x="5331654" y="478302"/>
            <a:ext cx="6260123" cy="5866227"/>
          </a:xfrm>
          <a:prstGeom prst="rect">
            <a:avLst/>
          </a:prstGeom>
        </p:spPr>
      </p:pic>
    </p:spTree>
    <p:extLst>
      <p:ext uri="{BB962C8B-B14F-4D97-AF65-F5344CB8AC3E}">
        <p14:creationId xmlns:p14="http://schemas.microsoft.com/office/powerpoint/2010/main" val="10192405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58097-685B-5B3B-C2F0-8BCD341E7D05}"/>
              </a:ext>
            </a:extLst>
          </p:cNvPr>
          <p:cNvSpPr>
            <a:spLocks noGrp="1"/>
          </p:cNvSpPr>
          <p:nvPr>
            <p:ph type="title"/>
          </p:nvPr>
        </p:nvSpPr>
        <p:spPr>
          <a:xfrm>
            <a:off x="773723" y="565835"/>
            <a:ext cx="3559125" cy="1248897"/>
          </a:xfrm>
        </p:spPr>
        <p:txBody>
          <a:bodyPr/>
          <a:lstStyle/>
          <a:p>
            <a:r>
              <a:rPr lang="en-US" dirty="0">
                <a:latin typeface="Baskerville Old Face" panose="02020602080505020303" pitchFamily="18" charset="0"/>
              </a:rPr>
              <a:t>How has the number of universities changed over the years in each country?</a:t>
            </a:r>
            <a:endParaRPr lang="en-IN" dirty="0">
              <a:latin typeface="Baskerville Old Face" panose="02020602080505020303" pitchFamily="18" charset="0"/>
            </a:endParaRPr>
          </a:p>
        </p:txBody>
      </p:sp>
      <p:sp>
        <p:nvSpPr>
          <p:cNvPr id="3" name="Content Placeholder 2">
            <a:extLst>
              <a:ext uri="{FF2B5EF4-FFF2-40B4-BE49-F238E27FC236}">
                <a16:creationId xmlns:a16="http://schemas.microsoft.com/office/drawing/2014/main" id="{1010796D-82E2-18F9-578A-9C775B6EAB2A}"/>
              </a:ext>
            </a:extLst>
          </p:cNvPr>
          <p:cNvSpPr>
            <a:spLocks noGrp="1"/>
          </p:cNvSpPr>
          <p:nvPr>
            <p:ph idx="1"/>
          </p:nvPr>
        </p:nvSpPr>
        <p:spPr/>
        <p:txBody>
          <a:bodyPr/>
          <a:lstStyle/>
          <a:p>
            <a:endParaRPr lang="en-IN"/>
          </a:p>
        </p:txBody>
      </p:sp>
      <p:sp>
        <p:nvSpPr>
          <p:cNvPr id="4" name="Text Placeholder 3">
            <a:extLst>
              <a:ext uri="{FF2B5EF4-FFF2-40B4-BE49-F238E27FC236}">
                <a16:creationId xmlns:a16="http://schemas.microsoft.com/office/drawing/2014/main" id="{C9D1478A-5327-0AD1-1508-9F6835F05417}"/>
              </a:ext>
            </a:extLst>
          </p:cNvPr>
          <p:cNvSpPr>
            <a:spLocks noGrp="1"/>
          </p:cNvSpPr>
          <p:nvPr>
            <p:ph type="body" sz="half" idx="2"/>
          </p:nvPr>
        </p:nvSpPr>
        <p:spPr>
          <a:xfrm>
            <a:off x="773723" y="3587262"/>
            <a:ext cx="3559126" cy="2704903"/>
          </a:xfrm>
        </p:spPr>
        <p:txBody>
          <a:bodyPr>
            <a:normAutofit fontScale="92500" lnSpcReduction="20000"/>
          </a:bodyPr>
          <a:lstStyle/>
          <a:p>
            <a:r>
              <a:rPr lang="en-US" dirty="0">
                <a:latin typeface="Baskerville Old Face" panose="02020602080505020303" pitchFamily="18" charset="0"/>
              </a:rPr>
              <a:t>This graph illustrates the distribution of universities across various countries. Most nations have relatively few institutions, as shown by the low baseline. However, three countries - Belgium, Greece, and the United Kingdom - stand out with dramatically higher numbers of universities, depicted by tall spikes on the chart. These spikes, reaching up to about 2,500 universities, contrast sharply with the lower counts in other countries. The graph reveals significant disparity in higher education infrastructure among nations, with a few countries having a notably larger university presence. This pattern could reflect differences in population, education policies, or historical developments in tertiary education across these countries.</a:t>
            </a:r>
            <a:endParaRPr lang="en-IN" dirty="0">
              <a:latin typeface="Baskerville Old Face" panose="02020602080505020303" pitchFamily="18" charset="0"/>
            </a:endParaRPr>
          </a:p>
        </p:txBody>
      </p:sp>
      <p:pic>
        <p:nvPicPr>
          <p:cNvPr id="5" name="Picture 4">
            <a:extLst>
              <a:ext uri="{FF2B5EF4-FFF2-40B4-BE49-F238E27FC236}">
                <a16:creationId xmlns:a16="http://schemas.microsoft.com/office/drawing/2014/main" id="{AD69F05B-64C7-4EF3-B9D8-FE050E5225E6}"/>
              </a:ext>
            </a:extLst>
          </p:cNvPr>
          <p:cNvPicPr>
            <a:picLocks noChangeAspect="1"/>
          </p:cNvPicPr>
          <p:nvPr/>
        </p:nvPicPr>
        <p:blipFill>
          <a:blip r:embed="rId2"/>
          <a:stretch>
            <a:fillRect/>
          </a:stretch>
        </p:blipFill>
        <p:spPr>
          <a:xfrm>
            <a:off x="773723" y="1814732"/>
            <a:ext cx="3685736" cy="1634197"/>
          </a:xfrm>
          <a:prstGeom prst="rect">
            <a:avLst/>
          </a:prstGeom>
        </p:spPr>
      </p:pic>
      <p:pic>
        <p:nvPicPr>
          <p:cNvPr id="6" name="Picture 5">
            <a:extLst>
              <a:ext uri="{FF2B5EF4-FFF2-40B4-BE49-F238E27FC236}">
                <a16:creationId xmlns:a16="http://schemas.microsoft.com/office/drawing/2014/main" id="{4122D0D0-8844-F7DC-95B4-E77F7B3BB81D}"/>
              </a:ext>
            </a:extLst>
          </p:cNvPr>
          <p:cNvPicPr>
            <a:picLocks noChangeAspect="1"/>
          </p:cNvPicPr>
          <p:nvPr/>
        </p:nvPicPr>
        <p:blipFill>
          <a:blip r:embed="rId3"/>
          <a:stretch>
            <a:fillRect/>
          </a:stretch>
        </p:blipFill>
        <p:spPr>
          <a:xfrm>
            <a:off x="5416061" y="450167"/>
            <a:ext cx="6002215" cy="5841998"/>
          </a:xfrm>
          <a:prstGeom prst="rect">
            <a:avLst/>
          </a:prstGeom>
        </p:spPr>
      </p:pic>
    </p:spTree>
    <p:extLst>
      <p:ext uri="{BB962C8B-B14F-4D97-AF65-F5344CB8AC3E}">
        <p14:creationId xmlns:p14="http://schemas.microsoft.com/office/powerpoint/2010/main" val="35949908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48CEDA4D-0F4F-4652-BEAB-4E0B2E4E787E}"/>
              </a:ext>
            </a:extLst>
          </p:cNvPr>
          <p:cNvGraphicFramePr/>
          <p:nvPr>
            <p:extLst>
              <p:ext uri="{D42A27DB-BD31-4B8C-83A1-F6EECF244321}">
                <p14:modId xmlns:p14="http://schemas.microsoft.com/office/powerpoint/2010/main" val="635510044"/>
              </p:ext>
            </p:extLst>
          </p:nvPr>
        </p:nvGraphicFramePr>
        <p:xfrm>
          <a:off x="1055077" y="633046"/>
          <a:ext cx="10635175" cy="558487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565766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8B64E-BDD3-9B0F-8730-3D82B104EF97}"/>
              </a:ext>
            </a:extLst>
          </p:cNvPr>
          <p:cNvSpPr>
            <a:spLocks noGrp="1"/>
          </p:cNvSpPr>
          <p:nvPr>
            <p:ph type="title"/>
          </p:nvPr>
        </p:nvSpPr>
        <p:spPr>
          <a:xfrm>
            <a:off x="800105" y="639494"/>
            <a:ext cx="3502855" cy="969498"/>
          </a:xfrm>
        </p:spPr>
        <p:txBody>
          <a:bodyPr/>
          <a:lstStyle/>
          <a:p>
            <a:r>
              <a:rPr lang="en-US" dirty="0">
                <a:latin typeface="Baskerville Old Face" panose="02020602080505020303" pitchFamily="18" charset="0"/>
              </a:rPr>
              <a:t>Which University Has Better Student-staff Ratio?</a:t>
            </a:r>
            <a:endParaRPr lang="en-IN" dirty="0">
              <a:latin typeface="Baskerville Old Face" panose="02020602080505020303" pitchFamily="18" charset="0"/>
            </a:endParaRPr>
          </a:p>
        </p:txBody>
      </p:sp>
      <p:sp>
        <p:nvSpPr>
          <p:cNvPr id="4" name="Text Placeholder 3">
            <a:extLst>
              <a:ext uri="{FF2B5EF4-FFF2-40B4-BE49-F238E27FC236}">
                <a16:creationId xmlns:a16="http://schemas.microsoft.com/office/drawing/2014/main" id="{EADEADA6-E08B-698A-9213-A6D16EBA9E67}"/>
              </a:ext>
            </a:extLst>
          </p:cNvPr>
          <p:cNvSpPr>
            <a:spLocks noGrp="1"/>
          </p:cNvSpPr>
          <p:nvPr>
            <p:ph type="body" sz="half" idx="2"/>
          </p:nvPr>
        </p:nvSpPr>
        <p:spPr>
          <a:xfrm>
            <a:off x="800106" y="2067952"/>
            <a:ext cx="3502855" cy="3956928"/>
          </a:xfrm>
        </p:spPr>
        <p:txBody>
          <a:bodyPr>
            <a:normAutofit/>
          </a:bodyPr>
          <a:lstStyle/>
          <a:p>
            <a:r>
              <a:rPr lang="en-US" dirty="0">
                <a:latin typeface="Baskerville Old Face" panose="02020602080505020303" pitchFamily="18" charset="0"/>
              </a:rPr>
              <a:t>This pie chart illustrates the student-staff ratios for nine different universities. The University of Bonn has the highest ratio at 70.4 students per staff member, significantly higher than the others. The University of Konstanz follows with 59.1, and Humboldt University of Berlin is third with 52.5. The remaining universities have ratios ranging from about 38 to 43 students per staff member, with relatively small differences between them. This visualization highlights substantial variations in how these institutions allocate their human resources, with some universities having nearly twice the number of students per staff member compared to others. Such differences could impact the quality of education, student support, and overall academic experience at each institution.</a:t>
            </a:r>
            <a:endParaRPr lang="en-IN" dirty="0">
              <a:latin typeface="Baskerville Old Face" panose="02020602080505020303" pitchFamily="18" charset="0"/>
            </a:endParaRPr>
          </a:p>
        </p:txBody>
      </p:sp>
      <p:pic>
        <p:nvPicPr>
          <p:cNvPr id="5" name="Picture 4">
            <a:extLst>
              <a:ext uri="{FF2B5EF4-FFF2-40B4-BE49-F238E27FC236}">
                <a16:creationId xmlns:a16="http://schemas.microsoft.com/office/drawing/2014/main" id="{19E5DB9E-6EF7-4612-98EE-434AC54B069E}"/>
              </a:ext>
            </a:extLst>
          </p:cNvPr>
          <p:cNvPicPr>
            <a:picLocks noChangeAspect="1"/>
          </p:cNvPicPr>
          <p:nvPr/>
        </p:nvPicPr>
        <p:blipFill>
          <a:blip r:embed="rId2"/>
          <a:stretch>
            <a:fillRect/>
          </a:stretch>
        </p:blipFill>
        <p:spPr>
          <a:xfrm>
            <a:off x="5637921" y="639493"/>
            <a:ext cx="5925722" cy="1948961"/>
          </a:xfrm>
          <a:prstGeom prst="rect">
            <a:avLst/>
          </a:prstGeom>
        </p:spPr>
      </p:pic>
      <p:pic>
        <p:nvPicPr>
          <p:cNvPr id="7" name="Picture 6">
            <a:extLst>
              <a:ext uri="{FF2B5EF4-FFF2-40B4-BE49-F238E27FC236}">
                <a16:creationId xmlns:a16="http://schemas.microsoft.com/office/drawing/2014/main" id="{D526CF33-4198-E6CE-B6B6-CE66D3633DAE}"/>
              </a:ext>
            </a:extLst>
          </p:cNvPr>
          <p:cNvPicPr>
            <a:picLocks noChangeAspect="1"/>
          </p:cNvPicPr>
          <p:nvPr/>
        </p:nvPicPr>
        <p:blipFill>
          <a:blip r:embed="rId3"/>
          <a:stretch>
            <a:fillRect/>
          </a:stretch>
        </p:blipFill>
        <p:spPr>
          <a:xfrm>
            <a:off x="5812591" y="2771335"/>
            <a:ext cx="5751052" cy="3559126"/>
          </a:xfrm>
          <a:prstGeom prst="rect">
            <a:avLst/>
          </a:prstGeom>
        </p:spPr>
      </p:pic>
    </p:spTree>
    <p:extLst>
      <p:ext uri="{BB962C8B-B14F-4D97-AF65-F5344CB8AC3E}">
        <p14:creationId xmlns:p14="http://schemas.microsoft.com/office/powerpoint/2010/main" val="36178256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F4398D19-66C9-4540-92A0-FA1C45CDCC49}"/>
              </a:ext>
            </a:extLst>
          </p:cNvPr>
          <p:cNvGraphicFramePr/>
          <p:nvPr/>
        </p:nvGraphicFramePr>
        <p:xfrm>
          <a:off x="3710940" y="1706880"/>
          <a:ext cx="4770120" cy="344424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00321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B068F-1821-32A1-2A4E-D37D12D0A88F}"/>
              </a:ext>
            </a:extLst>
          </p:cNvPr>
          <p:cNvSpPr>
            <a:spLocks noGrp="1"/>
          </p:cNvSpPr>
          <p:nvPr>
            <p:ph type="title"/>
          </p:nvPr>
        </p:nvSpPr>
        <p:spPr>
          <a:xfrm>
            <a:off x="1112750" y="861127"/>
            <a:ext cx="8761413" cy="706964"/>
          </a:xfrm>
        </p:spPr>
        <p:txBody>
          <a:bodyPr>
            <a:normAutofit/>
          </a:bodyPr>
          <a:lstStyle/>
          <a:p>
            <a:r>
              <a:rPr lang="en-IN" sz="4000" dirty="0">
                <a:latin typeface="Algerian" panose="04020705040A02060702" pitchFamily="82" charset="0"/>
              </a:rPr>
              <a:t>Information</a:t>
            </a:r>
            <a:r>
              <a:rPr lang="en-IN" dirty="0">
                <a:latin typeface="Algerian" panose="04020705040A02060702" pitchFamily="82" charset="0"/>
              </a:rPr>
              <a:t> About Dataset Table</a:t>
            </a:r>
          </a:p>
        </p:txBody>
      </p:sp>
      <p:sp>
        <p:nvSpPr>
          <p:cNvPr id="3" name="Content Placeholder 2">
            <a:extLst>
              <a:ext uri="{FF2B5EF4-FFF2-40B4-BE49-F238E27FC236}">
                <a16:creationId xmlns:a16="http://schemas.microsoft.com/office/drawing/2014/main" id="{ACCA6951-8203-2F3E-FB82-BD7D1C495031}"/>
              </a:ext>
            </a:extLst>
          </p:cNvPr>
          <p:cNvSpPr>
            <a:spLocks noGrp="1"/>
          </p:cNvSpPr>
          <p:nvPr>
            <p:ph idx="1"/>
          </p:nvPr>
        </p:nvSpPr>
        <p:spPr>
          <a:xfrm>
            <a:off x="323557" y="2278966"/>
            <a:ext cx="11352628" cy="4093699"/>
          </a:xfrm>
        </p:spPr>
        <p:txBody>
          <a:bodyPr>
            <a:noAutofit/>
          </a:bodyPr>
          <a:lstStyle/>
          <a:p>
            <a:r>
              <a:rPr lang="en-US" b="1" dirty="0">
                <a:latin typeface="Baskerville Old Face" panose="02020602080505020303" pitchFamily="18" charset="0"/>
              </a:rPr>
              <a:t>country: </a:t>
            </a:r>
            <a:r>
              <a:rPr lang="en-US" dirty="0">
                <a:latin typeface="Baskerville Old Face" panose="02020602080505020303" pitchFamily="18" charset="0"/>
              </a:rPr>
              <a:t>This is a simple list of countries that were in the data set. I don’t think it’s a complete list of all countries, but it’s enough for this data set.</a:t>
            </a:r>
          </a:p>
          <a:p>
            <a:r>
              <a:rPr lang="en-US" b="1" dirty="0">
                <a:latin typeface="Baskerville Old Face" panose="02020602080505020303" pitchFamily="18" charset="0"/>
              </a:rPr>
              <a:t>University:  </a:t>
            </a:r>
            <a:r>
              <a:rPr lang="en-US" dirty="0">
                <a:latin typeface="Baskerville Old Face" panose="02020602080505020303" pitchFamily="18" charset="0"/>
              </a:rPr>
              <a:t>A list of universities that were ranked in this system. Each university is related to a country.</a:t>
            </a:r>
          </a:p>
          <a:p>
            <a:r>
              <a:rPr lang="en-US" b="1" dirty="0" err="1">
                <a:latin typeface="Baskerville Old Face" panose="02020602080505020303" pitchFamily="18" charset="0"/>
              </a:rPr>
              <a:t>ranking_system</a:t>
            </a:r>
            <a:r>
              <a:rPr lang="en-US" b="1" dirty="0">
                <a:latin typeface="Baskerville Old Face" panose="02020602080505020303" pitchFamily="18" charset="0"/>
              </a:rPr>
              <a:t>: </a:t>
            </a:r>
            <a:r>
              <a:rPr lang="en-US" dirty="0">
                <a:latin typeface="Baskerville Old Face" panose="02020602080505020303" pitchFamily="18" charset="0"/>
              </a:rPr>
              <a:t>This contains the three different ranking systems used: Times Higher Education World University Ranking, Shanghai Ranking, and Center for World University Rankings.</a:t>
            </a:r>
          </a:p>
          <a:p>
            <a:r>
              <a:rPr lang="en-US" b="1" dirty="0" err="1">
                <a:latin typeface="Baskerville Old Face" panose="02020602080505020303" pitchFamily="18" charset="0"/>
              </a:rPr>
              <a:t>ranking_criteria</a:t>
            </a:r>
            <a:r>
              <a:rPr lang="en-US" b="1" dirty="0">
                <a:latin typeface="Baskerville Old Face" panose="02020602080505020303" pitchFamily="18" charset="0"/>
              </a:rPr>
              <a:t>:</a:t>
            </a:r>
            <a:r>
              <a:rPr lang="en-US" dirty="0">
                <a:latin typeface="Baskerville Old Face" panose="02020602080505020303" pitchFamily="18" charset="0"/>
              </a:rPr>
              <a:t> This table contains the different criteria used in each ranking system, such as Citations and Quality of Education. It also contains criteria for Total Score for each system.</a:t>
            </a:r>
          </a:p>
          <a:p>
            <a:r>
              <a:rPr lang="en-US" b="1" dirty="0" err="1">
                <a:latin typeface="Baskerville Old Face" panose="02020602080505020303" pitchFamily="18" charset="0"/>
              </a:rPr>
              <a:t>university_year</a:t>
            </a:r>
            <a:r>
              <a:rPr lang="en-US" b="1" dirty="0">
                <a:latin typeface="Baskerville Old Face" panose="02020602080505020303" pitchFamily="18" charset="0"/>
              </a:rPr>
              <a:t>: </a:t>
            </a:r>
            <a:r>
              <a:rPr lang="en-US" dirty="0">
                <a:latin typeface="Baskerville Old Face" panose="02020602080505020303" pitchFamily="18" charset="0"/>
              </a:rPr>
              <a:t>The </a:t>
            </a:r>
            <a:r>
              <a:rPr lang="en-US" dirty="0" err="1">
                <a:latin typeface="Baskerville Old Face" panose="02020602080505020303" pitchFamily="18" charset="0"/>
              </a:rPr>
              <a:t>university_year</a:t>
            </a:r>
            <a:r>
              <a:rPr lang="en-US" dirty="0">
                <a:latin typeface="Baskerville Old Face" panose="02020602080505020303" pitchFamily="18" charset="0"/>
              </a:rPr>
              <a:t> table contains values for measurements such as the number of students and the student to staff ratio for each university in several years.</a:t>
            </a:r>
          </a:p>
          <a:p>
            <a:r>
              <a:rPr lang="en-US" b="1" dirty="0" err="1">
                <a:latin typeface="Baskerville Old Face" panose="02020602080505020303" pitchFamily="18" charset="0"/>
              </a:rPr>
              <a:t>university_ranking_year</a:t>
            </a:r>
            <a:r>
              <a:rPr lang="en-US" b="1" dirty="0">
                <a:latin typeface="Baskerville Old Face" panose="02020602080505020303" pitchFamily="18" charset="0"/>
              </a:rPr>
              <a:t>: </a:t>
            </a:r>
            <a:r>
              <a:rPr lang="en-US" dirty="0">
                <a:latin typeface="Baskerville Old Face" panose="02020602080505020303" pitchFamily="18" charset="0"/>
              </a:rPr>
              <a:t>This table contains the score for each year for each university and ranking criteria. It’s the largest table in the database.</a:t>
            </a:r>
            <a:endParaRPr lang="en-IN" dirty="0">
              <a:latin typeface="Baskerville Old Face" panose="02020602080505020303" pitchFamily="18" charset="0"/>
            </a:endParaRPr>
          </a:p>
        </p:txBody>
      </p:sp>
    </p:spTree>
    <p:extLst>
      <p:ext uri="{BB962C8B-B14F-4D97-AF65-F5344CB8AC3E}">
        <p14:creationId xmlns:p14="http://schemas.microsoft.com/office/powerpoint/2010/main" val="42406773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BD660-9132-DA58-6FC4-BE85F2B08B53}"/>
              </a:ext>
            </a:extLst>
          </p:cNvPr>
          <p:cNvSpPr>
            <a:spLocks noGrp="1"/>
          </p:cNvSpPr>
          <p:nvPr>
            <p:ph type="title"/>
          </p:nvPr>
        </p:nvSpPr>
        <p:spPr>
          <a:xfrm>
            <a:off x="773724" y="833121"/>
            <a:ext cx="3530990" cy="1178559"/>
          </a:xfrm>
        </p:spPr>
        <p:txBody>
          <a:bodyPr/>
          <a:lstStyle/>
          <a:p>
            <a:r>
              <a:rPr lang="en-US" dirty="0">
                <a:latin typeface="Baskerville Old Face" panose="02020602080505020303" pitchFamily="18" charset="0"/>
              </a:rPr>
              <a:t>Are there any common criteria used by different ranking systems?</a:t>
            </a:r>
            <a:endParaRPr lang="en-IN" dirty="0">
              <a:latin typeface="Baskerville Old Face" panose="02020602080505020303" pitchFamily="18" charset="0"/>
            </a:endParaRPr>
          </a:p>
        </p:txBody>
      </p:sp>
      <p:sp>
        <p:nvSpPr>
          <p:cNvPr id="3" name="Content Placeholder 2">
            <a:extLst>
              <a:ext uri="{FF2B5EF4-FFF2-40B4-BE49-F238E27FC236}">
                <a16:creationId xmlns:a16="http://schemas.microsoft.com/office/drawing/2014/main" id="{461F21A8-5197-3697-0069-A4CCBCF5A4EE}"/>
              </a:ext>
            </a:extLst>
          </p:cNvPr>
          <p:cNvSpPr>
            <a:spLocks noGrp="1"/>
          </p:cNvSpPr>
          <p:nvPr>
            <p:ph idx="1"/>
          </p:nvPr>
        </p:nvSpPr>
        <p:spPr/>
        <p:txBody>
          <a:bodyPr/>
          <a:lstStyle/>
          <a:p>
            <a:endParaRPr lang="en-IN"/>
          </a:p>
        </p:txBody>
      </p:sp>
      <p:sp>
        <p:nvSpPr>
          <p:cNvPr id="4" name="Text Placeholder 3">
            <a:extLst>
              <a:ext uri="{FF2B5EF4-FFF2-40B4-BE49-F238E27FC236}">
                <a16:creationId xmlns:a16="http://schemas.microsoft.com/office/drawing/2014/main" id="{1657101B-B4A1-8E5E-C03A-EC4E354C6BA0}"/>
              </a:ext>
            </a:extLst>
          </p:cNvPr>
          <p:cNvSpPr>
            <a:spLocks noGrp="1"/>
          </p:cNvSpPr>
          <p:nvPr>
            <p:ph type="body" sz="half" idx="2"/>
          </p:nvPr>
        </p:nvSpPr>
        <p:spPr>
          <a:xfrm>
            <a:off x="773724" y="3775416"/>
            <a:ext cx="3404381" cy="2244384"/>
          </a:xfrm>
        </p:spPr>
        <p:txBody>
          <a:bodyPr>
            <a:normAutofit lnSpcReduction="10000"/>
          </a:bodyPr>
          <a:lstStyle/>
          <a:p>
            <a:r>
              <a:rPr lang="en-US" sz="1800" dirty="0">
                <a:latin typeface="Baskerville Old Face" panose="02020602080505020303" pitchFamily="18" charset="0"/>
              </a:rPr>
              <a:t>As evident from the chart, each ranking system employs its unique set of criteria, indicating the absence of common criteria across systems. This suggests that every ranking system utilizes its distinct parameters and methodologies to evaluate universities.</a:t>
            </a:r>
            <a:endParaRPr lang="en-IN" sz="1800" dirty="0">
              <a:latin typeface="Baskerville Old Face" panose="02020602080505020303" pitchFamily="18" charset="0"/>
            </a:endParaRPr>
          </a:p>
        </p:txBody>
      </p:sp>
      <p:pic>
        <p:nvPicPr>
          <p:cNvPr id="5" name="Picture 4">
            <a:extLst>
              <a:ext uri="{FF2B5EF4-FFF2-40B4-BE49-F238E27FC236}">
                <a16:creationId xmlns:a16="http://schemas.microsoft.com/office/drawing/2014/main" id="{D5C0C07A-606A-409D-896C-269E73BD5EFB}"/>
              </a:ext>
            </a:extLst>
          </p:cNvPr>
          <p:cNvPicPr>
            <a:picLocks noChangeAspect="1"/>
          </p:cNvPicPr>
          <p:nvPr/>
        </p:nvPicPr>
        <p:blipFill>
          <a:blip r:embed="rId2"/>
          <a:stretch>
            <a:fillRect/>
          </a:stretch>
        </p:blipFill>
        <p:spPr>
          <a:xfrm>
            <a:off x="806549" y="2011680"/>
            <a:ext cx="3681045" cy="1659988"/>
          </a:xfrm>
          <a:prstGeom prst="rect">
            <a:avLst/>
          </a:prstGeom>
        </p:spPr>
      </p:pic>
      <p:pic>
        <p:nvPicPr>
          <p:cNvPr id="6" name="Picture 5">
            <a:extLst>
              <a:ext uri="{FF2B5EF4-FFF2-40B4-BE49-F238E27FC236}">
                <a16:creationId xmlns:a16="http://schemas.microsoft.com/office/drawing/2014/main" id="{8D83FDCD-3F3F-A1A9-CBE2-886BE7E87B03}"/>
              </a:ext>
            </a:extLst>
          </p:cNvPr>
          <p:cNvPicPr>
            <a:picLocks noChangeAspect="1"/>
          </p:cNvPicPr>
          <p:nvPr/>
        </p:nvPicPr>
        <p:blipFill>
          <a:blip r:embed="rId3"/>
          <a:stretch>
            <a:fillRect/>
          </a:stretch>
        </p:blipFill>
        <p:spPr>
          <a:xfrm>
            <a:off x="5219114" y="436098"/>
            <a:ext cx="6372664" cy="5880295"/>
          </a:xfrm>
          <a:prstGeom prst="rect">
            <a:avLst/>
          </a:prstGeom>
        </p:spPr>
      </p:pic>
    </p:spTree>
    <p:extLst>
      <p:ext uri="{BB962C8B-B14F-4D97-AF65-F5344CB8AC3E}">
        <p14:creationId xmlns:p14="http://schemas.microsoft.com/office/powerpoint/2010/main" val="4312281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26249-7156-4CBF-F8C8-F5AD1C0EF932}"/>
              </a:ext>
            </a:extLst>
          </p:cNvPr>
          <p:cNvSpPr>
            <a:spLocks noGrp="1"/>
          </p:cNvSpPr>
          <p:nvPr>
            <p:ph type="title"/>
          </p:nvPr>
        </p:nvSpPr>
        <p:spPr>
          <a:xfrm>
            <a:off x="779602" y="626403"/>
            <a:ext cx="3530990" cy="1642793"/>
          </a:xfrm>
        </p:spPr>
        <p:txBody>
          <a:bodyPr/>
          <a:lstStyle/>
          <a:p>
            <a:r>
              <a:rPr lang="en-US" dirty="0">
                <a:latin typeface="Baskerville Old Face" panose="02020602080505020303" pitchFamily="18" charset="0"/>
              </a:rPr>
              <a:t>What is the trend in university rankings over the years according to each system?</a:t>
            </a:r>
            <a:endParaRPr lang="en-IN" dirty="0">
              <a:latin typeface="Baskerville Old Face" panose="02020602080505020303" pitchFamily="18" charset="0"/>
            </a:endParaRPr>
          </a:p>
        </p:txBody>
      </p:sp>
      <p:sp>
        <p:nvSpPr>
          <p:cNvPr id="4" name="Text Placeholder 3">
            <a:extLst>
              <a:ext uri="{FF2B5EF4-FFF2-40B4-BE49-F238E27FC236}">
                <a16:creationId xmlns:a16="http://schemas.microsoft.com/office/drawing/2014/main" id="{845D51D2-9196-83EE-EA62-C5ACEB108E9C}"/>
              </a:ext>
            </a:extLst>
          </p:cNvPr>
          <p:cNvSpPr>
            <a:spLocks noGrp="1"/>
          </p:cNvSpPr>
          <p:nvPr>
            <p:ph type="body" sz="half" idx="2"/>
          </p:nvPr>
        </p:nvSpPr>
        <p:spPr>
          <a:xfrm>
            <a:off x="759656" y="2269196"/>
            <a:ext cx="3404381" cy="3755683"/>
          </a:xfrm>
        </p:spPr>
        <p:txBody>
          <a:bodyPr>
            <a:normAutofit/>
          </a:bodyPr>
          <a:lstStyle/>
          <a:p>
            <a:r>
              <a:rPr lang="en-US" sz="1600" dirty="0">
                <a:latin typeface="Baskerville Old Face" panose="02020602080505020303" pitchFamily="18" charset="0"/>
              </a:rPr>
              <a:t>Times Higher Education World University Ranking: Scores fluctuate slightly over the years but show an increasing trend from 2011 to 2016, with the average score peaking at 65.29 in 2016. Shanghai Ranking: Scores remain relatively stable from 2005 to 2013, with a slight decrease towards 2015. Center for World University Rankings: Scores start moderately in 2012 and 2013, but there's a significant spike in 2014 and 2015, with scores jumping to 348.54 and 361.39, respectively. </a:t>
            </a:r>
            <a:endParaRPr lang="en-IN" sz="1600" dirty="0">
              <a:latin typeface="Baskerville Old Face" panose="02020602080505020303" pitchFamily="18" charset="0"/>
            </a:endParaRPr>
          </a:p>
        </p:txBody>
      </p:sp>
      <p:pic>
        <p:nvPicPr>
          <p:cNvPr id="9" name="Picture 8">
            <a:extLst>
              <a:ext uri="{FF2B5EF4-FFF2-40B4-BE49-F238E27FC236}">
                <a16:creationId xmlns:a16="http://schemas.microsoft.com/office/drawing/2014/main" id="{F49A1BC7-88F2-47C1-81D2-D5FF1D37D60B}"/>
              </a:ext>
            </a:extLst>
          </p:cNvPr>
          <p:cNvPicPr>
            <a:picLocks noChangeAspect="1"/>
          </p:cNvPicPr>
          <p:nvPr/>
        </p:nvPicPr>
        <p:blipFill>
          <a:blip r:embed="rId2"/>
          <a:stretch>
            <a:fillRect/>
          </a:stretch>
        </p:blipFill>
        <p:spPr>
          <a:xfrm>
            <a:off x="5120640" y="473807"/>
            <a:ext cx="4894368" cy="1795389"/>
          </a:xfrm>
          <a:prstGeom prst="rect">
            <a:avLst/>
          </a:prstGeom>
        </p:spPr>
      </p:pic>
      <p:pic>
        <p:nvPicPr>
          <p:cNvPr id="10" name="Picture 9">
            <a:extLst>
              <a:ext uri="{FF2B5EF4-FFF2-40B4-BE49-F238E27FC236}">
                <a16:creationId xmlns:a16="http://schemas.microsoft.com/office/drawing/2014/main" id="{5577AA60-15F1-E3CC-3EEA-4F8D481CEBBE}"/>
              </a:ext>
            </a:extLst>
          </p:cNvPr>
          <p:cNvPicPr>
            <a:picLocks noChangeAspect="1"/>
          </p:cNvPicPr>
          <p:nvPr/>
        </p:nvPicPr>
        <p:blipFill>
          <a:blip r:embed="rId3"/>
          <a:stretch>
            <a:fillRect/>
          </a:stretch>
        </p:blipFill>
        <p:spPr>
          <a:xfrm>
            <a:off x="5120640" y="2269196"/>
            <a:ext cx="6485206" cy="4114997"/>
          </a:xfrm>
          <a:prstGeom prst="rect">
            <a:avLst/>
          </a:prstGeom>
        </p:spPr>
      </p:pic>
    </p:spTree>
    <p:extLst>
      <p:ext uri="{BB962C8B-B14F-4D97-AF65-F5344CB8AC3E}">
        <p14:creationId xmlns:p14="http://schemas.microsoft.com/office/powerpoint/2010/main" val="36079911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25F5D48A-47E9-4A0E-B1A2-E16DCE7597DC}"/>
              </a:ext>
            </a:extLst>
          </p:cNvPr>
          <p:cNvGraphicFramePr/>
          <p:nvPr>
            <p:extLst>
              <p:ext uri="{D42A27DB-BD31-4B8C-83A1-F6EECF244321}">
                <p14:modId xmlns:p14="http://schemas.microsoft.com/office/powerpoint/2010/main" val="4173159614"/>
              </p:ext>
            </p:extLst>
          </p:nvPr>
        </p:nvGraphicFramePr>
        <p:xfrm>
          <a:off x="942535" y="407963"/>
          <a:ext cx="6527410" cy="5556739"/>
        </p:xfrm>
        <a:graphic>
          <a:graphicData uri="http://schemas.openxmlformats.org/drawingml/2006/chart">
            <c:chart xmlns:c="http://schemas.openxmlformats.org/drawingml/2006/chart" xmlns:r="http://schemas.openxmlformats.org/officeDocument/2006/relationships" r:id="rId2"/>
          </a:graphicData>
        </a:graphic>
      </p:graphicFrame>
      <p:pic>
        <p:nvPicPr>
          <p:cNvPr id="3" name="Graphic 14">
            <a:extLst>
              <a:ext uri="{FF2B5EF4-FFF2-40B4-BE49-F238E27FC236}">
                <a16:creationId xmlns:a16="http://schemas.microsoft.com/office/drawing/2014/main" id="{C988C61F-C40C-B078-7242-7ADE6A867C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50200" y="2493010"/>
            <a:ext cx="1841500" cy="2777490"/>
          </a:xfrm>
          <a:prstGeom prst="rect">
            <a:avLst/>
          </a:prstGeom>
        </p:spPr>
      </p:pic>
    </p:spTree>
    <p:extLst>
      <p:ext uri="{BB962C8B-B14F-4D97-AF65-F5344CB8AC3E}">
        <p14:creationId xmlns:p14="http://schemas.microsoft.com/office/powerpoint/2010/main" val="10087373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31701-2245-6B9A-A943-F1734F769E53}"/>
              </a:ext>
            </a:extLst>
          </p:cNvPr>
          <p:cNvSpPr>
            <a:spLocks noGrp="1"/>
          </p:cNvSpPr>
          <p:nvPr>
            <p:ph type="title"/>
          </p:nvPr>
        </p:nvSpPr>
        <p:spPr>
          <a:xfrm>
            <a:off x="838200" y="718458"/>
            <a:ext cx="3109913" cy="1600200"/>
          </a:xfrm>
        </p:spPr>
        <p:txBody>
          <a:bodyPr/>
          <a:lstStyle/>
          <a:p>
            <a:r>
              <a:rPr lang="en-US" dirty="0">
                <a:latin typeface="Baskerville Old Face" panose="02020602080505020303" pitchFamily="18" charset="0"/>
              </a:rPr>
              <a:t>How does the choice of ranking system affect a university's international student enrolment?</a:t>
            </a:r>
            <a:endParaRPr lang="en-IN" dirty="0">
              <a:latin typeface="Baskerville Old Face" panose="02020602080505020303" pitchFamily="18" charset="0"/>
            </a:endParaRPr>
          </a:p>
        </p:txBody>
      </p:sp>
      <p:sp>
        <p:nvSpPr>
          <p:cNvPr id="4" name="Text Placeholder 3">
            <a:extLst>
              <a:ext uri="{FF2B5EF4-FFF2-40B4-BE49-F238E27FC236}">
                <a16:creationId xmlns:a16="http://schemas.microsoft.com/office/drawing/2014/main" id="{C87098F7-9605-87EC-E435-E91A664E5D3B}"/>
              </a:ext>
            </a:extLst>
          </p:cNvPr>
          <p:cNvSpPr>
            <a:spLocks noGrp="1"/>
          </p:cNvSpPr>
          <p:nvPr>
            <p:ph type="body" sz="half" idx="2"/>
          </p:nvPr>
        </p:nvSpPr>
        <p:spPr>
          <a:xfrm>
            <a:off x="838200" y="2547257"/>
            <a:ext cx="3603171" cy="3592285"/>
          </a:xfrm>
        </p:spPr>
        <p:txBody>
          <a:bodyPr>
            <a:normAutofit/>
          </a:bodyPr>
          <a:lstStyle/>
          <a:p>
            <a:r>
              <a:rPr lang="en-US" dirty="0">
                <a:latin typeface="Baskerville Old Face" panose="02020602080505020303" pitchFamily="18" charset="0"/>
              </a:rPr>
              <a:t>This pie chart illustrates the distribution of international students across three major university ranking systems. The Times Higher Education World University Ranking accounts for the largest share at 42%, indicating it's the most popular or influential among international students. Shanghai Ranking follows with 34%, suggesting it's the second most recognized system. The Center for World University Rankings represents 24% of the distribution, the smallest but still significant portion. This visualization highlights the varying degrees of impact these ranking systems have on international student choices or representation, with Times Higher Education having a clear lead in this context.</a:t>
            </a:r>
            <a:endParaRPr lang="en-IN" dirty="0">
              <a:latin typeface="Baskerville Old Face" panose="02020602080505020303" pitchFamily="18" charset="0"/>
            </a:endParaRPr>
          </a:p>
        </p:txBody>
      </p:sp>
      <p:pic>
        <p:nvPicPr>
          <p:cNvPr id="5" name="Picture 4">
            <a:extLst>
              <a:ext uri="{FF2B5EF4-FFF2-40B4-BE49-F238E27FC236}">
                <a16:creationId xmlns:a16="http://schemas.microsoft.com/office/drawing/2014/main" id="{0985569A-FFB5-48EC-91D0-710DAAA6BA2D}"/>
              </a:ext>
            </a:extLst>
          </p:cNvPr>
          <p:cNvPicPr>
            <a:picLocks noChangeAspect="1"/>
          </p:cNvPicPr>
          <p:nvPr/>
        </p:nvPicPr>
        <p:blipFill>
          <a:blip r:embed="rId2"/>
          <a:stretch>
            <a:fillRect/>
          </a:stretch>
        </p:blipFill>
        <p:spPr>
          <a:xfrm>
            <a:off x="5345747" y="463550"/>
            <a:ext cx="6008053" cy="3818164"/>
          </a:xfrm>
          <a:prstGeom prst="rect">
            <a:avLst/>
          </a:prstGeom>
        </p:spPr>
      </p:pic>
      <p:pic>
        <p:nvPicPr>
          <p:cNvPr id="6" name="Picture 5">
            <a:extLst>
              <a:ext uri="{FF2B5EF4-FFF2-40B4-BE49-F238E27FC236}">
                <a16:creationId xmlns:a16="http://schemas.microsoft.com/office/drawing/2014/main" id="{B9D1D787-5F6A-8737-6E32-BAAAD0209BAF}"/>
              </a:ext>
            </a:extLst>
          </p:cNvPr>
          <p:cNvPicPr>
            <a:picLocks noChangeAspect="1"/>
          </p:cNvPicPr>
          <p:nvPr/>
        </p:nvPicPr>
        <p:blipFill>
          <a:blip r:embed="rId3"/>
          <a:stretch>
            <a:fillRect/>
          </a:stretch>
        </p:blipFill>
        <p:spPr>
          <a:xfrm>
            <a:off x="5345747" y="4779009"/>
            <a:ext cx="6008053" cy="1245870"/>
          </a:xfrm>
          <a:prstGeom prst="rect">
            <a:avLst/>
          </a:prstGeom>
        </p:spPr>
      </p:pic>
    </p:spTree>
    <p:extLst>
      <p:ext uri="{BB962C8B-B14F-4D97-AF65-F5344CB8AC3E}">
        <p14:creationId xmlns:p14="http://schemas.microsoft.com/office/powerpoint/2010/main" val="41444720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6940BF6C-2935-49AF-9D68-05690D7EDC1B}"/>
              </a:ext>
            </a:extLst>
          </p:cNvPr>
          <p:cNvGraphicFramePr/>
          <p:nvPr/>
        </p:nvGraphicFramePr>
        <p:xfrm>
          <a:off x="3810000" y="2057400"/>
          <a:ext cx="457200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66831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06A6E-89FB-6CD6-8786-0F77171A86B9}"/>
              </a:ext>
            </a:extLst>
          </p:cNvPr>
          <p:cNvSpPr>
            <a:spLocks noGrp="1"/>
          </p:cNvSpPr>
          <p:nvPr>
            <p:ph type="title"/>
          </p:nvPr>
        </p:nvSpPr>
        <p:spPr>
          <a:xfrm>
            <a:off x="827315" y="624114"/>
            <a:ext cx="3120798" cy="1163321"/>
          </a:xfrm>
        </p:spPr>
        <p:txBody>
          <a:bodyPr/>
          <a:lstStyle/>
          <a:p>
            <a:r>
              <a:rPr lang="en-US" dirty="0">
                <a:latin typeface="Baskerville Old Face" panose="02020602080505020303" pitchFamily="18" charset="0"/>
              </a:rPr>
              <a:t>How have the weights of ranking criteria changed over time?</a:t>
            </a:r>
            <a:endParaRPr lang="en-IN" dirty="0">
              <a:latin typeface="Baskerville Old Face" panose="02020602080505020303" pitchFamily="18" charset="0"/>
            </a:endParaRPr>
          </a:p>
        </p:txBody>
      </p:sp>
      <p:sp>
        <p:nvSpPr>
          <p:cNvPr id="4" name="Text Placeholder 3">
            <a:extLst>
              <a:ext uri="{FF2B5EF4-FFF2-40B4-BE49-F238E27FC236}">
                <a16:creationId xmlns:a16="http://schemas.microsoft.com/office/drawing/2014/main" id="{59D9A085-55D5-D932-2652-6C04949F4971}"/>
              </a:ext>
            </a:extLst>
          </p:cNvPr>
          <p:cNvSpPr>
            <a:spLocks noGrp="1"/>
          </p:cNvSpPr>
          <p:nvPr>
            <p:ph type="body" sz="half" idx="2"/>
          </p:nvPr>
        </p:nvSpPr>
        <p:spPr>
          <a:xfrm>
            <a:off x="711200" y="1915886"/>
            <a:ext cx="3715657" cy="4108993"/>
          </a:xfrm>
        </p:spPr>
        <p:txBody>
          <a:bodyPr>
            <a:normAutofit/>
          </a:bodyPr>
          <a:lstStyle/>
          <a:p>
            <a:r>
              <a:rPr lang="en-US" dirty="0">
                <a:latin typeface="Baskerville Old Face" panose="02020602080505020303" pitchFamily="18" charset="0"/>
              </a:rPr>
              <a:t>This graph shows the "Ranking Criteria Weights" over time from 2005 to 2016. The most striking feature is the dramatic increase in values starting around 2011. The weights remain relatively low and stable from 2005 to 2010, hovering around 500 or less. However, there's a sharp upward trend beginning in 2011, with the values climbing rapidly each year until reaching a peak of nearly 10,000 in 2014 and 2015. Interestingly, there's a sudden drop in 2016, returning to levels similar to those seen in the early years of the graph. This pattern suggests a significant change in ranking criteria or methodology occurred around 2011, leading to much higher weights for several years before an apparent reversal or adjustment in 2016. </a:t>
            </a:r>
            <a:endParaRPr lang="en-IN" dirty="0">
              <a:latin typeface="Baskerville Old Face" panose="02020602080505020303" pitchFamily="18" charset="0"/>
            </a:endParaRPr>
          </a:p>
        </p:txBody>
      </p:sp>
      <p:pic>
        <p:nvPicPr>
          <p:cNvPr id="5" name="Picture 4">
            <a:extLst>
              <a:ext uri="{FF2B5EF4-FFF2-40B4-BE49-F238E27FC236}">
                <a16:creationId xmlns:a16="http://schemas.microsoft.com/office/drawing/2014/main" id="{6292467C-BC03-431E-B0D3-0479CED40A94}"/>
              </a:ext>
            </a:extLst>
          </p:cNvPr>
          <p:cNvPicPr>
            <a:picLocks noChangeAspect="1"/>
          </p:cNvPicPr>
          <p:nvPr/>
        </p:nvPicPr>
        <p:blipFill>
          <a:blip r:embed="rId2"/>
          <a:stretch>
            <a:fillRect/>
          </a:stretch>
        </p:blipFill>
        <p:spPr>
          <a:xfrm>
            <a:off x="5302974" y="435066"/>
            <a:ext cx="6061711" cy="1480820"/>
          </a:xfrm>
          <a:prstGeom prst="rect">
            <a:avLst/>
          </a:prstGeom>
        </p:spPr>
      </p:pic>
      <p:pic>
        <p:nvPicPr>
          <p:cNvPr id="6" name="Picture 5">
            <a:extLst>
              <a:ext uri="{FF2B5EF4-FFF2-40B4-BE49-F238E27FC236}">
                <a16:creationId xmlns:a16="http://schemas.microsoft.com/office/drawing/2014/main" id="{446BC0AB-BC73-13ED-2044-C1C289D0F376}"/>
              </a:ext>
            </a:extLst>
          </p:cNvPr>
          <p:cNvPicPr>
            <a:picLocks noChangeAspect="1"/>
          </p:cNvPicPr>
          <p:nvPr/>
        </p:nvPicPr>
        <p:blipFill>
          <a:blip r:embed="rId3"/>
          <a:stretch>
            <a:fillRect/>
          </a:stretch>
        </p:blipFill>
        <p:spPr>
          <a:xfrm>
            <a:off x="5395322" y="2133600"/>
            <a:ext cx="5461363" cy="4289334"/>
          </a:xfrm>
          <a:prstGeom prst="rect">
            <a:avLst/>
          </a:prstGeom>
        </p:spPr>
      </p:pic>
    </p:spTree>
    <p:extLst>
      <p:ext uri="{BB962C8B-B14F-4D97-AF65-F5344CB8AC3E}">
        <p14:creationId xmlns:p14="http://schemas.microsoft.com/office/powerpoint/2010/main" val="9063442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D8A74EED-DB7C-4EA3-B25D-C56D82018610}"/>
              </a:ext>
            </a:extLst>
          </p:cNvPr>
          <p:cNvGraphicFramePr/>
          <p:nvPr>
            <p:extLst>
              <p:ext uri="{D42A27DB-BD31-4B8C-83A1-F6EECF244321}">
                <p14:modId xmlns:p14="http://schemas.microsoft.com/office/powerpoint/2010/main" val="3085440476"/>
              </p:ext>
            </p:extLst>
          </p:nvPr>
        </p:nvGraphicFramePr>
        <p:xfrm>
          <a:off x="2365829" y="1016000"/>
          <a:ext cx="6574971" cy="486228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356675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298EB-04A5-0680-C2DD-857233F8B8B0}"/>
              </a:ext>
            </a:extLst>
          </p:cNvPr>
          <p:cNvSpPr>
            <a:spLocks noGrp="1"/>
          </p:cNvSpPr>
          <p:nvPr>
            <p:ph type="title"/>
          </p:nvPr>
        </p:nvSpPr>
        <p:spPr>
          <a:xfrm>
            <a:off x="653144" y="711200"/>
            <a:ext cx="3294970" cy="1582057"/>
          </a:xfrm>
        </p:spPr>
        <p:txBody>
          <a:bodyPr/>
          <a:lstStyle/>
          <a:p>
            <a:r>
              <a:rPr lang="en-US" dirty="0">
                <a:latin typeface="Baskerville Old Face" panose="02020602080505020303" pitchFamily="18" charset="0"/>
              </a:rPr>
              <a:t>Is there a relationship between a university's score and the student-staff ratio?</a:t>
            </a:r>
            <a:endParaRPr lang="en-IN" dirty="0">
              <a:latin typeface="Baskerville Old Face" panose="02020602080505020303" pitchFamily="18" charset="0"/>
            </a:endParaRPr>
          </a:p>
        </p:txBody>
      </p:sp>
      <p:sp>
        <p:nvSpPr>
          <p:cNvPr id="4" name="Text Placeholder 3">
            <a:extLst>
              <a:ext uri="{FF2B5EF4-FFF2-40B4-BE49-F238E27FC236}">
                <a16:creationId xmlns:a16="http://schemas.microsoft.com/office/drawing/2014/main" id="{0F7277DE-2256-38D7-10CB-0AB0D60FBAF5}"/>
              </a:ext>
            </a:extLst>
          </p:cNvPr>
          <p:cNvSpPr>
            <a:spLocks noGrp="1"/>
          </p:cNvSpPr>
          <p:nvPr>
            <p:ph type="body" sz="half" idx="2"/>
          </p:nvPr>
        </p:nvSpPr>
        <p:spPr>
          <a:xfrm>
            <a:off x="653143" y="2293258"/>
            <a:ext cx="3759200" cy="3731622"/>
          </a:xfrm>
        </p:spPr>
        <p:txBody>
          <a:bodyPr>
            <a:normAutofit fontScale="92500" lnSpcReduction="10000"/>
          </a:bodyPr>
          <a:lstStyle/>
          <a:p>
            <a:r>
              <a:rPr lang="en-US" dirty="0">
                <a:latin typeface="Baskerville Old Face" panose="02020602080505020303" pitchFamily="18" charset="0"/>
              </a:rPr>
              <a:t>This scatter plot displays a relationship between an unnamed variable on the x-axis (ranging from 0 to 80) and a "Score" on the y-axis (ranging from 0 to 450). The data points show a wide dispersion, indicating significant variability in scores. There's a slight positive trend, as indicated by the dotted trendline, suggesting that scores tend to increase moderately as the x-axis variable increases. The majority of data points are clustered in the lower left quadrant of the graph, with x-values between 0 and 30 and scores mostly below 200. However, there are several outliers with notably higher scores, reaching up to around 400. The data becomes sparser as we move right on the x-axis, with fewer points beyond the 40 mark. This pattern could indicate a complex relationship between the variables, where other factors beyond the x-axis measure significantly influence the score. The wide spread of scores, particularly at lower x-values, suggests that while there's a general upward trend, the x-axis variable alone is not a strong predictor of the score.</a:t>
            </a:r>
            <a:endParaRPr lang="en-IN" dirty="0">
              <a:latin typeface="Baskerville Old Face" panose="02020602080505020303" pitchFamily="18" charset="0"/>
            </a:endParaRPr>
          </a:p>
        </p:txBody>
      </p:sp>
      <p:pic>
        <p:nvPicPr>
          <p:cNvPr id="5" name="Picture 4">
            <a:extLst>
              <a:ext uri="{FF2B5EF4-FFF2-40B4-BE49-F238E27FC236}">
                <a16:creationId xmlns:a16="http://schemas.microsoft.com/office/drawing/2014/main" id="{62133436-BAB5-4C2B-8519-A4BBCAFCD245}"/>
              </a:ext>
            </a:extLst>
          </p:cNvPr>
          <p:cNvPicPr>
            <a:picLocks noChangeAspect="1"/>
          </p:cNvPicPr>
          <p:nvPr/>
        </p:nvPicPr>
        <p:blipFill>
          <a:blip r:embed="rId2"/>
          <a:stretch>
            <a:fillRect/>
          </a:stretch>
        </p:blipFill>
        <p:spPr>
          <a:xfrm>
            <a:off x="5508033" y="515256"/>
            <a:ext cx="5130937" cy="1284515"/>
          </a:xfrm>
          <a:prstGeom prst="rect">
            <a:avLst/>
          </a:prstGeom>
        </p:spPr>
      </p:pic>
      <p:pic>
        <p:nvPicPr>
          <p:cNvPr id="6" name="Picture 5">
            <a:extLst>
              <a:ext uri="{FF2B5EF4-FFF2-40B4-BE49-F238E27FC236}">
                <a16:creationId xmlns:a16="http://schemas.microsoft.com/office/drawing/2014/main" id="{8873D056-30BF-D5F2-E887-C2580BE8B8D5}"/>
              </a:ext>
            </a:extLst>
          </p:cNvPr>
          <p:cNvPicPr>
            <a:picLocks noChangeAspect="1"/>
          </p:cNvPicPr>
          <p:nvPr/>
        </p:nvPicPr>
        <p:blipFill>
          <a:blip r:embed="rId3"/>
          <a:stretch>
            <a:fillRect/>
          </a:stretch>
        </p:blipFill>
        <p:spPr>
          <a:xfrm>
            <a:off x="5508034" y="1916928"/>
            <a:ext cx="5130937" cy="4425815"/>
          </a:xfrm>
          <a:prstGeom prst="rect">
            <a:avLst/>
          </a:prstGeom>
        </p:spPr>
      </p:pic>
    </p:spTree>
    <p:extLst>
      <p:ext uri="{BB962C8B-B14F-4D97-AF65-F5344CB8AC3E}">
        <p14:creationId xmlns:p14="http://schemas.microsoft.com/office/powerpoint/2010/main" val="38605452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AF5E1B28-3E8D-43F1-8B97-51B5864A583C}"/>
              </a:ext>
            </a:extLst>
          </p:cNvPr>
          <p:cNvGraphicFramePr/>
          <p:nvPr>
            <p:extLst>
              <p:ext uri="{D42A27DB-BD31-4B8C-83A1-F6EECF244321}">
                <p14:modId xmlns:p14="http://schemas.microsoft.com/office/powerpoint/2010/main" val="3898634679"/>
              </p:ext>
            </p:extLst>
          </p:nvPr>
        </p:nvGraphicFramePr>
        <p:xfrm>
          <a:off x="2815771" y="1132114"/>
          <a:ext cx="6154058" cy="474617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630273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0899A-250D-BF25-477D-FF6BE0E56A58}"/>
              </a:ext>
            </a:extLst>
          </p:cNvPr>
          <p:cNvSpPr>
            <a:spLocks noGrp="1"/>
          </p:cNvSpPr>
          <p:nvPr>
            <p:ph type="title"/>
          </p:nvPr>
        </p:nvSpPr>
        <p:spPr>
          <a:xfrm>
            <a:off x="667656" y="716917"/>
            <a:ext cx="3512457" cy="1273264"/>
          </a:xfrm>
        </p:spPr>
        <p:txBody>
          <a:bodyPr/>
          <a:lstStyle/>
          <a:p>
            <a:r>
              <a:rPr lang="en-US" dirty="0">
                <a:latin typeface="Baskerville Old Face" panose="02020602080505020303" pitchFamily="18" charset="0"/>
              </a:rPr>
              <a:t>How does the number of female students differ among universities?</a:t>
            </a:r>
            <a:endParaRPr lang="en-IN" dirty="0">
              <a:latin typeface="Baskerville Old Face" panose="02020602080505020303" pitchFamily="18" charset="0"/>
            </a:endParaRPr>
          </a:p>
        </p:txBody>
      </p:sp>
      <p:sp>
        <p:nvSpPr>
          <p:cNvPr id="4" name="Text Placeholder 3">
            <a:extLst>
              <a:ext uri="{FF2B5EF4-FFF2-40B4-BE49-F238E27FC236}">
                <a16:creationId xmlns:a16="http://schemas.microsoft.com/office/drawing/2014/main" id="{7F912506-777E-4444-DD42-2CB6DFDB6BEB}"/>
              </a:ext>
            </a:extLst>
          </p:cNvPr>
          <p:cNvSpPr>
            <a:spLocks noGrp="1"/>
          </p:cNvSpPr>
          <p:nvPr>
            <p:ph type="body" sz="half" idx="2"/>
          </p:nvPr>
        </p:nvSpPr>
        <p:spPr>
          <a:xfrm>
            <a:off x="667656" y="2235200"/>
            <a:ext cx="3802744" cy="3789679"/>
          </a:xfrm>
        </p:spPr>
        <p:txBody>
          <a:bodyPr>
            <a:normAutofit/>
          </a:bodyPr>
          <a:lstStyle/>
          <a:p>
            <a:r>
              <a:rPr lang="en-US" dirty="0">
                <a:latin typeface="Baskerville Old Face" panose="02020602080505020303" pitchFamily="18" charset="0"/>
              </a:rPr>
              <a:t>The bar chart illustrates the total number of female students across various universities. Notably, there is significant variation in female student populations, with some universities having over 100,000 female students while others have considerably fewer. For example, Harvard University and the University of California, Los Angeles, have relatively high numbers of female students, while many other universities have much smaller populations. This visual highlight the diverse scale of female student enrolment across different institutions, reflecting the varying sizes and possibly the gender demographics of these universities.</a:t>
            </a:r>
            <a:endParaRPr lang="en-IN" dirty="0">
              <a:latin typeface="Baskerville Old Face" panose="02020602080505020303" pitchFamily="18" charset="0"/>
            </a:endParaRPr>
          </a:p>
        </p:txBody>
      </p:sp>
      <p:pic>
        <p:nvPicPr>
          <p:cNvPr id="5" name="Picture 4">
            <a:extLst>
              <a:ext uri="{FF2B5EF4-FFF2-40B4-BE49-F238E27FC236}">
                <a16:creationId xmlns:a16="http://schemas.microsoft.com/office/drawing/2014/main" id="{63932BD2-3C03-4706-95D7-D32A672E636C}"/>
              </a:ext>
            </a:extLst>
          </p:cNvPr>
          <p:cNvPicPr>
            <a:picLocks noChangeAspect="1"/>
          </p:cNvPicPr>
          <p:nvPr/>
        </p:nvPicPr>
        <p:blipFill>
          <a:blip r:embed="rId2"/>
          <a:stretch>
            <a:fillRect/>
          </a:stretch>
        </p:blipFill>
        <p:spPr>
          <a:xfrm>
            <a:off x="5059044" y="393610"/>
            <a:ext cx="5318669" cy="1405690"/>
          </a:xfrm>
          <a:prstGeom prst="rect">
            <a:avLst/>
          </a:prstGeom>
        </p:spPr>
      </p:pic>
      <p:pic>
        <p:nvPicPr>
          <p:cNvPr id="6" name="Picture 5">
            <a:extLst>
              <a:ext uri="{FF2B5EF4-FFF2-40B4-BE49-F238E27FC236}">
                <a16:creationId xmlns:a16="http://schemas.microsoft.com/office/drawing/2014/main" id="{8BFB0612-E830-750E-E505-E01D445B81EB}"/>
              </a:ext>
            </a:extLst>
          </p:cNvPr>
          <p:cNvPicPr>
            <a:picLocks noChangeAspect="1"/>
          </p:cNvPicPr>
          <p:nvPr/>
        </p:nvPicPr>
        <p:blipFill>
          <a:blip r:embed="rId3"/>
          <a:stretch>
            <a:fillRect/>
          </a:stretch>
        </p:blipFill>
        <p:spPr>
          <a:xfrm>
            <a:off x="5167085" y="2095499"/>
            <a:ext cx="6168571" cy="4261757"/>
          </a:xfrm>
          <a:prstGeom prst="rect">
            <a:avLst/>
          </a:prstGeom>
        </p:spPr>
      </p:pic>
    </p:spTree>
    <p:extLst>
      <p:ext uri="{BB962C8B-B14F-4D97-AF65-F5344CB8AC3E}">
        <p14:creationId xmlns:p14="http://schemas.microsoft.com/office/powerpoint/2010/main" val="4021484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E1A8B-DA5A-AF5D-F76D-287677E462BA}"/>
              </a:ext>
            </a:extLst>
          </p:cNvPr>
          <p:cNvSpPr>
            <a:spLocks noGrp="1"/>
          </p:cNvSpPr>
          <p:nvPr>
            <p:ph type="title"/>
          </p:nvPr>
        </p:nvSpPr>
        <p:spPr>
          <a:xfrm>
            <a:off x="1155699" y="838200"/>
            <a:ext cx="8761413" cy="706964"/>
          </a:xfrm>
        </p:spPr>
        <p:txBody>
          <a:bodyPr/>
          <a:lstStyle/>
          <a:p>
            <a:r>
              <a:rPr lang="en-US" sz="4000" dirty="0">
                <a:latin typeface="Algerian" panose="04020705040A02060702" pitchFamily="82" charset="0"/>
              </a:rPr>
              <a:t>ER diagram</a:t>
            </a:r>
            <a:endParaRPr lang="en-IN" sz="4000" dirty="0">
              <a:latin typeface="Algerian" panose="04020705040A02060702" pitchFamily="82" charset="0"/>
            </a:endParaRPr>
          </a:p>
        </p:txBody>
      </p:sp>
      <p:pic>
        <p:nvPicPr>
          <p:cNvPr id="5" name="Content Placeholder 4">
            <a:extLst>
              <a:ext uri="{FF2B5EF4-FFF2-40B4-BE49-F238E27FC236}">
                <a16:creationId xmlns:a16="http://schemas.microsoft.com/office/drawing/2014/main" id="{08100581-CA6F-776A-4E36-81079290E1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1182" y="2405575"/>
            <a:ext cx="11057206" cy="4135901"/>
          </a:xfrm>
        </p:spPr>
      </p:pic>
    </p:spTree>
    <p:extLst>
      <p:ext uri="{BB962C8B-B14F-4D97-AF65-F5344CB8AC3E}">
        <p14:creationId xmlns:p14="http://schemas.microsoft.com/office/powerpoint/2010/main" val="15861315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82020143-8B43-4AD4-88DF-E28A44C015D9}"/>
              </a:ext>
            </a:extLst>
          </p:cNvPr>
          <p:cNvGraphicFramePr/>
          <p:nvPr>
            <p:extLst>
              <p:ext uri="{D42A27DB-BD31-4B8C-83A1-F6EECF244321}">
                <p14:modId xmlns:p14="http://schemas.microsoft.com/office/powerpoint/2010/main" val="3956669097"/>
              </p:ext>
            </p:extLst>
          </p:nvPr>
        </p:nvGraphicFramePr>
        <p:xfrm>
          <a:off x="1567542" y="885371"/>
          <a:ext cx="7968343" cy="508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378713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42526-8879-CA39-C904-B6F239115C95}"/>
              </a:ext>
            </a:extLst>
          </p:cNvPr>
          <p:cNvSpPr>
            <a:spLocks noGrp="1"/>
          </p:cNvSpPr>
          <p:nvPr>
            <p:ph type="title"/>
          </p:nvPr>
        </p:nvSpPr>
        <p:spPr>
          <a:xfrm>
            <a:off x="972458" y="1057728"/>
            <a:ext cx="3512456" cy="1365251"/>
          </a:xfrm>
        </p:spPr>
        <p:txBody>
          <a:bodyPr/>
          <a:lstStyle/>
          <a:p>
            <a:r>
              <a:rPr lang="en-US" dirty="0">
                <a:latin typeface="Baskerville Old Face" panose="02020602080505020303" pitchFamily="18" charset="0"/>
              </a:rPr>
              <a:t>What is the distribution of universities across different countries?</a:t>
            </a:r>
            <a:endParaRPr lang="en-IN" dirty="0">
              <a:latin typeface="Baskerville Old Face" panose="02020602080505020303" pitchFamily="18" charset="0"/>
            </a:endParaRPr>
          </a:p>
        </p:txBody>
      </p:sp>
      <p:sp>
        <p:nvSpPr>
          <p:cNvPr id="4" name="Text Placeholder 3">
            <a:extLst>
              <a:ext uri="{FF2B5EF4-FFF2-40B4-BE49-F238E27FC236}">
                <a16:creationId xmlns:a16="http://schemas.microsoft.com/office/drawing/2014/main" id="{F4A53059-A358-A288-AC81-075F4D29BFCA}"/>
              </a:ext>
            </a:extLst>
          </p:cNvPr>
          <p:cNvSpPr>
            <a:spLocks noGrp="1"/>
          </p:cNvSpPr>
          <p:nvPr>
            <p:ph type="body" sz="half" idx="2"/>
          </p:nvPr>
        </p:nvSpPr>
        <p:spPr>
          <a:xfrm>
            <a:off x="856343" y="2554514"/>
            <a:ext cx="3512456" cy="3470365"/>
          </a:xfrm>
        </p:spPr>
        <p:txBody>
          <a:bodyPr>
            <a:normAutofit/>
          </a:bodyPr>
          <a:lstStyle/>
          <a:p>
            <a:r>
              <a:rPr lang="en-US" dirty="0">
                <a:latin typeface="Baskerville Old Face" panose="02020602080505020303" pitchFamily="18" charset="0"/>
              </a:rPr>
              <a:t>The bar chart illustrates the number of universities across various countries. The United States of America leads significantly, with over 250 universities, followed by the United Kingdom, Germany, and Italy, each with considerably fewer institutions. Other countries such as South Korea, Australia, and Brazil also have a notable number of universities, but the numbers drop off sharply after the top few countries. The chart shows a wide disparity in the distribution of universities, with many countries having fewer than 10 institutions represented, highlighting the concentration of higher education institutions in a few key nations. </a:t>
            </a:r>
            <a:endParaRPr lang="en-IN" dirty="0">
              <a:latin typeface="Baskerville Old Face" panose="02020602080505020303" pitchFamily="18" charset="0"/>
            </a:endParaRPr>
          </a:p>
        </p:txBody>
      </p:sp>
      <p:pic>
        <p:nvPicPr>
          <p:cNvPr id="5" name="Picture 4">
            <a:extLst>
              <a:ext uri="{FF2B5EF4-FFF2-40B4-BE49-F238E27FC236}">
                <a16:creationId xmlns:a16="http://schemas.microsoft.com/office/drawing/2014/main" id="{A544DC23-BC81-40A2-ADB4-4DE1A46263E7}"/>
              </a:ext>
            </a:extLst>
          </p:cNvPr>
          <p:cNvPicPr>
            <a:picLocks noChangeAspect="1"/>
          </p:cNvPicPr>
          <p:nvPr/>
        </p:nvPicPr>
        <p:blipFill>
          <a:blip r:embed="rId2"/>
          <a:stretch>
            <a:fillRect/>
          </a:stretch>
        </p:blipFill>
        <p:spPr>
          <a:xfrm>
            <a:off x="5218928" y="492577"/>
            <a:ext cx="4540885" cy="1365251"/>
          </a:xfrm>
          <a:prstGeom prst="rect">
            <a:avLst/>
          </a:prstGeom>
        </p:spPr>
      </p:pic>
      <p:pic>
        <p:nvPicPr>
          <p:cNvPr id="6" name="Picture 5">
            <a:extLst>
              <a:ext uri="{FF2B5EF4-FFF2-40B4-BE49-F238E27FC236}">
                <a16:creationId xmlns:a16="http://schemas.microsoft.com/office/drawing/2014/main" id="{43D92DCF-1517-6CF4-9E15-CFB271C65F56}"/>
              </a:ext>
            </a:extLst>
          </p:cNvPr>
          <p:cNvPicPr>
            <a:picLocks noChangeAspect="1"/>
          </p:cNvPicPr>
          <p:nvPr/>
        </p:nvPicPr>
        <p:blipFill>
          <a:blip r:embed="rId3"/>
          <a:stretch>
            <a:fillRect/>
          </a:stretch>
        </p:blipFill>
        <p:spPr>
          <a:xfrm>
            <a:off x="5218928" y="2017486"/>
            <a:ext cx="5781675" cy="4347935"/>
          </a:xfrm>
          <a:prstGeom prst="rect">
            <a:avLst/>
          </a:prstGeom>
        </p:spPr>
      </p:pic>
    </p:spTree>
    <p:extLst>
      <p:ext uri="{BB962C8B-B14F-4D97-AF65-F5344CB8AC3E}">
        <p14:creationId xmlns:p14="http://schemas.microsoft.com/office/powerpoint/2010/main" val="23773221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29B0B0D4-F66F-4591-89C3-D30AEBE12E5B}"/>
              </a:ext>
            </a:extLst>
          </p:cNvPr>
          <p:cNvGraphicFramePr/>
          <p:nvPr>
            <p:extLst>
              <p:ext uri="{D42A27DB-BD31-4B8C-83A1-F6EECF244321}">
                <p14:modId xmlns:p14="http://schemas.microsoft.com/office/powerpoint/2010/main" val="43241218"/>
              </p:ext>
            </p:extLst>
          </p:nvPr>
        </p:nvGraphicFramePr>
        <p:xfrm>
          <a:off x="1204686" y="783770"/>
          <a:ext cx="7796439" cy="509451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059128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40458-F5E3-3748-B444-46F0A018162A}"/>
              </a:ext>
            </a:extLst>
          </p:cNvPr>
          <p:cNvSpPr>
            <a:spLocks noGrp="1"/>
          </p:cNvSpPr>
          <p:nvPr>
            <p:ph type="title"/>
          </p:nvPr>
        </p:nvSpPr>
        <p:spPr/>
        <p:txBody>
          <a:bodyPr/>
          <a:lstStyle/>
          <a:p>
            <a:r>
              <a:rPr lang="en-US" dirty="0">
                <a:latin typeface="Baskerville Old Face" panose="02020602080505020303" pitchFamily="18" charset="0"/>
              </a:rPr>
              <a:t>How has the ranking of universities changed over the years?</a:t>
            </a:r>
            <a:endParaRPr lang="en-IN" dirty="0">
              <a:latin typeface="Baskerville Old Face" panose="02020602080505020303" pitchFamily="18" charset="0"/>
            </a:endParaRPr>
          </a:p>
        </p:txBody>
      </p:sp>
      <p:sp>
        <p:nvSpPr>
          <p:cNvPr id="4" name="Text Placeholder 3">
            <a:extLst>
              <a:ext uri="{FF2B5EF4-FFF2-40B4-BE49-F238E27FC236}">
                <a16:creationId xmlns:a16="http://schemas.microsoft.com/office/drawing/2014/main" id="{85A440F0-9840-1483-6921-94202BA77004}"/>
              </a:ext>
            </a:extLst>
          </p:cNvPr>
          <p:cNvSpPr>
            <a:spLocks noGrp="1"/>
          </p:cNvSpPr>
          <p:nvPr>
            <p:ph type="body" sz="half" idx="2"/>
          </p:nvPr>
        </p:nvSpPr>
        <p:spPr/>
        <p:txBody>
          <a:bodyPr>
            <a:normAutofit/>
          </a:bodyPr>
          <a:lstStyle/>
          <a:p>
            <a:r>
              <a:rPr lang="en-US" dirty="0">
                <a:latin typeface="Baskerville Old Face" panose="02020602080505020303" pitchFamily="18" charset="0"/>
              </a:rPr>
              <a:t>The bar chart depicts the ranking distribution of various universities, with Michigan State University at the top. The rankings increase gradually as we move down the list, with Henan Normal University appearing at the lower end. This visual indicates a wide range of university rankings, showcasing a gradual decrease from lower to higher-ranked institutions, suggesting a relatively even spread across the rankings rather than sharp drops or clusters.</a:t>
            </a:r>
            <a:endParaRPr lang="en-IN" dirty="0">
              <a:latin typeface="Baskerville Old Face" panose="02020602080505020303" pitchFamily="18" charset="0"/>
            </a:endParaRPr>
          </a:p>
        </p:txBody>
      </p:sp>
      <p:pic>
        <p:nvPicPr>
          <p:cNvPr id="5" name="Picture 4">
            <a:extLst>
              <a:ext uri="{FF2B5EF4-FFF2-40B4-BE49-F238E27FC236}">
                <a16:creationId xmlns:a16="http://schemas.microsoft.com/office/drawing/2014/main" id="{757ED9CD-2C1E-4959-92F7-CAC27D111EAE}"/>
              </a:ext>
            </a:extLst>
          </p:cNvPr>
          <p:cNvPicPr>
            <a:picLocks noChangeAspect="1"/>
          </p:cNvPicPr>
          <p:nvPr/>
        </p:nvPicPr>
        <p:blipFill>
          <a:blip r:embed="rId2"/>
          <a:stretch>
            <a:fillRect/>
          </a:stretch>
        </p:blipFill>
        <p:spPr>
          <a:xfrm>
            <a:off x="5379720" y="275725"/>
            <a:ext cx="4411980" cy="1501140"/>
          </a:xfrm>
          <a:prstGeom prst="rect">
            <a:avLst/>
          </a:prstGeom>
        </p:spPr>
      </p:pic>
      <p:pic>
        <p:nvPicPr>
          <p:cNvPr id="6" name="Picture 5">
            <a:extLst>
              <a:ext uri="{FF2B5EF4-FFF2-40B4-BE49-F238E27FC236}">
                <a16:creationId xmlns:a16="http://schemas.microsoft.com/office/drawing/2014/main" id="{F938B5D6-4991-C7E5-E42A-BF9D96FC13CC}"/>
              </a:ext>
            </a:extLst>
          </p:cNvPr>
          <p:cNvPicPr>
            <a:picLocks noChangeAspect="1"/>
          </p:cNvPicPr>
          <p:nvPr/>
        </p:nvPicPr>
        <p:blipFill>
          <a:blip r:embed="rId3"/>
          <a:stretch>
            <a:fillRect/>
          </a:stretch>
        </p:blipFill>
        <p:spPr>
          <a:xfrm>
            <a:off x="5279815" y="1776865"/>
            <a:ext cx="6055842" cy="4581525"/>
          </a:xfrm>
          <a:prstGeom prst="rect">
            <a:avLst/>
          </a:prstGeom>
        </p:spPr>
      </p:pic>
    </p:spTree>
    <p:extLst>
      <p:ext uri="{BB962C8B-B14F-4D97-AF65-F5344CB8AC3E}">
        <p14:creationId xmlns:p14="http://schemas.microsoft.com/office/powerpoint/2010/main" val="25029691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F9A6F5D9-191F-492A-9EA7-4CA364DBEFE1}"/>
              </a:ext>
            </a:extLst>
          </p:cNvPr>
          <p:cNvGraphicFramePr/>
          <p:nvPr>
            <p:extLst>
              <p:ext uri="{D42A27DB-BD31-4B8C-83A1-F6EECF244321}">
                <p14:modId xmlns:p14="http://schemas.microsoft.com/office/powerpoint/2010/main" val="635986887"/>
              </p:ext>
            </p:extLst>
          </p:nvPr>
        </p:nvGraphicFramePr>
        <p:xfrm>
          <a:off x="899886" y="537028"/>
          <a:ext cx="6502400" cy="5646057"/>
        </p:xfrm>
        <a:graphic>
          <a:graphicData uri="http://schemas.openxmlformats.org/drawingml/2006/chart">
            <c:chart xmlns:c="http://schemas.openxmlformats.org/drawingml/2006/chart" xmlns:r="http://schemas.openxmlformats.org/officeDocument/2006/relationships" r:id="rId2"/>
          </a:graphicData>
        </a:graphic>
      </p:graphicFrame>
      <p:pic>
        <p:nvPicPr>
          <p:cNvPr id="3" name="Graphic 33">
            <a:extLst>
              <a:ext uri="{FF2B5EF4-FFF2-40B4-BE49-F238E27FC236}">
                <a16:creationId xmlns:a16="http://schemas.microsoft.com/office/drawing/2014/main" id="{069D4EEB-D5B4-883A-AF48-D5DC115574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5379" y="537028"/>
            <a:ext cx="1409700" cy="5646057"/>
          </a:xfrm>
          <a:prstGeom prst="rect">
            <a:avLst/>
          </a:prstGeom>
        </p:spPr>
      </p:pic>
    </p:spTree>
    <p:extLst>
      <p:ext uri="{BB962C8B-B14F-4D97-AF65-F5344CB8AC3E}">
        <p14:creationId xmlns:p14="http://schemas.microsoft.com/office/powerpoint/2010/main" val="36428546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1A4F4-20F7-B730-CA33-89838025380D}"/>
              </a:ext>
            </a:extLst>
          </p:cNvPr>
          <p:cNvSpPr>
            <a:spLocks noGrp="1"/>
          </p:cNvSpPr>
          <p:nvPr>
            <p:ph type="title"/>
          </p:nvPr>
        </p:nvSpPr>
        <p:spPr>
          <a:xfrm>
            <a:off x="609600" y="833121"/>
            <a:ext cx="3512457" cy="1285965"/>
          </a:xfrm>
        </p:spPr>
        <p:txBody>
          <a:bodyPr/>
          <a:lstStyle/>
          <a:p>
            <a:r>
              <a:rPr lang="en-US" dirty="0">
                <a:latin typeface="Baskerville Old Face" panose="02020602080505020303" pitchFamily="18" charset="0"/>
              </a:rPr>
              <a:t>What is the trend in the percentage of female students over time?</a:t>
            </a:r>
            <a:endParaRPr lang="en-IN" dirty="0">
              <a:latin typeface="Baskerville Old Face" panose="02020602080505020303" pitchFamily="18" charset="0"/>
            </a:endParaRPr>
          </a:p>
        </p:txBody>
      </p:sp>
      <p:sp>
        <p:nvSpPr>
          <p:cNvPr id="4" name="Text Placeholder 3">
            <a:extLst>
              <a:ext uri="{FF2B5EF4-FFF2-40B4-BE49-F238E27FC236}">
                <a16:creationId xmlns:a16="http://schemas.microsoft.com/office/drawing/2014/main" id="{D5574D85-3777-2E4E-D913-549B0DE0F648}"/>
              </a:ext>
            </a:extLst>
          </p:cNvPr>
          <p:cNvSpPr>
            <a:spLocks noGrp="1"/>
          </p:cNvSpPr>
          <p:nvPr>
            <p:ph type="body" sz="half" idx="2"/>
          </p:nvPr>
        </p:nvSpPr>
        <p:spPr>
          <a:xfrm>
            <a:off x="769257" y="2394858"/>
            <a:ext cx="3178856" cy="3630022"/>
          </a:xfrm>
        </p:spPr>
        <p:txBody>
          <a:bodyPr>
            <a:normAutofit/>
          </a:bodyPr>
          <a:lstStyle/>
          <a:p>
            <a:r>
              <a:rPr lang="en-US" dirty="0">
                <a:latin typeface="Baskerville Old Face" panose="02020602080505020303" pitchFamily="18" charset="0"/>
              </a:rPr>
              <a:t>The line chart displays the percentage of female students from 2010 to 2016. The percentage starts at approximately 49% in 2010 and peaks at nearly 50% in 2012. Following 2012, there is a gradual decline in the percentage, reaching its lowest point around 2015 at just under 49%. However, there is a sharp increase in 2016, bringing the percentage back up to above 50%. This indicates some fluctuations in female student enrolment over the years, with a notable recovery and improvement by the end of the observed period. </a:t>
            </a:r>
            <a:endParaRPr lang="en-IN" dirty="0">
              <a:latin typeface="Baskerville Old Face" panose="02020602080505020303" pitchFamily="18" charset="0"/>
            </a:endParaRPr>
          </a:p>
        </p:txBody>
      </p:sp>
      <p:pic>
        <p:nvPicPr>
          <p:cNvPr id="5" name="Picture 4">
            <a:extLst>
              <a:ext uri="{FF2B5EF4-FFF2-40B4-BE49-F238E27FC236}">
                <a16:creationId xmlns:a16="http://schemas.microsoft.com/office/drawing/2014/main" id="{0C7AAD4D-2381-4E91-A831-85DBAB500799}"/>
              </a:ext>
            </a:extLst>
          </p:cNvPr>
          <p:cNvPicPr>
            <a:picLocks noChangeAspect="1"/>
          </p:cNvPicPr>
          <p:nvPr/>
        </p:nvPicPr>
        <p:blipFill>
          <a:blip r:embed="rId2"/>
          <a:stretch>
            <a:fillRect/>
          </a:stretch>
        </p:blipFill>
        <p:spPr>
          <a:xfrm>
            <a:off x="5255169" y="473710"/>
            <a:ext cx="4758690" cy="1456690"/>
          </a:xfrm>
          <a:prstGeom prst="rect">
            <a:avLst/>
          </a:prstGeom>
        </p:spPr>
      </p:pic>
      <p:pic>
        <p:nvPicPr>
          <p:cNvPr id="6" name="Picture 5">
            <a:extLst>
              <a:ext uri="{FF2B5EF4-FFF2-40B4-BE49-F238E27FC236}">
                <a16:creationId xmlns:a16="http://schemas.microsoft.com/office/drawing/2014/main" id="{9C2A3F90-0EC1-E544-A7F9-260F6FC9A4D6}"/>
              </a:ext>
            </a:extLst>
          </p:cNvPr>
          <p:cNvPicPr>
            <a:picLocks noChangeAspect="1"/>
          </p:cNvPicPr>
          <p:nvPr/>
        </p:nvPicPr>
        <p:blipFill>
          <a:blip r:embed="rId3"/>
          <a:stretch>
            <a:fillRect/>
          </a:stretch>
        </p:blipFill>
        <p:spPr>
          <a:xfrm>
            <a:off x="5482408" y="2792730"/>
            <a:ext cx="2935877" cy="2301784"/>
          </a:xfrm>
          <a:prstGeom prst="rect">
            <a:avLst/>
          </a:prstGeom>
        </p:spPr>
      </p:pic>
    </p:spTree>
    <p:extLst>
      <p:ext uri="{BB962C8B-B14F-4D97-AF65-F5344CB8AC3E}">
        <p14:creationId xmlns:p14="http://schemas.microsoft.com/office/powerpoint/2010/main" val="39099056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29222608-18E7-4FC9-A529-D8D274B374D6}"/>
              </a:ext>
            </a:extLst>
          </p:cNvPr>
          <p:cNvGraphicFramePr/>
          <p:nvPr>
            <p:extLst>
              <p:ext uri="{D42A27DB-BD31-4B8C-83A1-F6EECF244321}">
                <p14:modId xmlns:p14="http://schemas.microsoft.com/office/powerpoint/2010/main" val="1504574540"/>
              </p:ext>
            </p:extLst>
          </p:nvPr>
        </p:nvGraphicFramePr>
        <p:xfrm>
          <a:off x="1074056" y="537029"/>
          <a:ext cx="8273143" cy="503636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755919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1130E-EE8E-E550-BFAB-2EA95DC99E3C}"/>
              </a:ext>
            </a:extLst>
          </p:cNvPr>
          <p:cNvSpPr>
            <a:spLocks noGrp="1"/>
          </p:cNvSpPr>
          <p:nvPr>
            <p:ph type="title"/>
          </p:nvPr>
        </p:nvSpPr>
        <p:spPr>
          <a:xfrm>
            <a:off x="812800" y="875030"/>
            <a:ext cx="3090215" cy="1432741"/>
          </a:xfrm>
        </p:spPr>
        <p:txBody>
          <a:bodyPr/>
          <a:lstStyle/>
          <a:p>
            <a:r>
              <a:rPr lang="en-US" dirty="0">
                <a:latin typeface="Baskerville Old Face" panose="02020602080505020303" pitchFamily="18" charset="0"/>
              </a:rPr>
              <a:t>How has the ranking score of universities evolved over the years?</a:t>
            </a:r>
            <a:endParaRPr lang="en-IN" dirty="0">
              <a:latin typeface="Baskerville Old Face" panose="02020602080505020303" pitchFamily="18" charset="0"/>
            </a:endParaRPr>
          </a:p>
        </p:txBody>
      </p:sp>
      <p:sp>
        <p:nvSpPr>
          <p:cNvPr id="4" name="Text Placeholder 3">
            <a:extLst>
              <a:ext uri="{FF2B5EF4-FFF2-40B4-BE49-F238E27FC236}">
                <a16:creationId xmlns:a16="http://schemas.microsoft.com/office/drawing/2014/main" id="{DB5AEE16-E253-545A-6064-69539D0958D7}"/>
              </a:ext>
            </a:extLst>
          </p:cNvPr>
          <p:cNvSpPr>
            <a:spLocks noGrp="1"/>
          </p:cNvSpPr>
          <p:nvPr>
            <p:ph type="body" sz="half" idx="2"/>
          </p:nvPr>
        </p:nvSpPr>
        <p:spPr>
          <a:xfrm>
            <a:off x="857898" y="2475230"/>
            <a:ext cx="3090215" cy="3549649"/>
          </a:xfrm>
        </p:spPr>
        <p:txBody>
          <a:bodyPr>
            <a:normAutofit/>
          </a:bodyPr>
          <a:lstStyle/>
          <a:p>
            <a:r>
              <a:rPr lang="en-US" dirty="0">
                <a:latin typeface="Baskerville Old Face" panose="02020602080505020303" pitchFamily="18" charset="0"/>
              </a:rPr>
              <a:t>The bar chart displays the ranking scores of various universities. Harvard University and other top institutions show relatively high-ranking scores, while many other universities have lower scores. There are significant variations in ranking scores, indicating a wide disparity in performance or reputation among the institutions listed. The chart also highlights that a few universities have exceptionally high scores compared to the majority, which tend to cluster around lower values. </a:t>
            </a:r>
            <a:endParaRPr lang="en-IN" dirty="0">
              <a:latin typeface="Baskerville Old Face" panose="02020602080505020303" pitchFamily="18" charset="0"/>
            </a:endParaRPr>
          </a:p>
        </p:txBody>
      </p:sp>
      <p:pic>
        <p:nvPicPr>
          <p:cNvPr id="5" name="Picture 4">
            <a:extLst>
              <a:ext uri="{FF2B5EF4-FFF2-40B4-BE49-F238E27FC236}">
                <a16:creationId xmlns:a16="http://schemas.microsoft.com/office/drawing/2014/main" id="{ACC82D34-8474-4512-8D5B-439AE3383B12}"/>
              </a:ext>
            </a:extLst>
          </p:cNvPr>
          <p:cNvPicPr>
            <a:picLocks noChangeAspect="1"/>
          </p:cNvPicPr>
          <p:nvPr/>
        </p:nvPicPr>
        <p:blipFill>
          <a:blip r:embed="rId2"/>
          <a:stretch>
            <a:fillRect/>
          </a:stretch>
        </p:blipFill>
        <p:spPr>
          <a:xfrm>
            <a:off x="5052604" y="472440"/>
            <a:ext cx="4632960" cy="2002790"/>
          </a:xfrm>
          <a:prstGeom prst="rect">
            <a:avLst/>
          </a:prstGeom>
        </p:spPr>
      </p:pic>
      <p:pic>
        <p:nvPicPr>
          <p:cNvPr id="6" name="Picture 5">
            <a:extLst>
              <a:ext uri="{FF2B5EF4-FFF2-40B4-BE49-F238E27FC236}">
                <a16:creationId xmlns:a16="http://schemas.microsoft.com/office/drawing/2014/main" id="{F741404B-E1FF-1410-33E1-5698CE28AF73}"/>
              </a:ext>
            </a:extLst>
          </p:cNvPr>
          <p:cNvPicPr>
            <a:picLocks noChangeAspect="1"/>
          </p:cNvPicPr>
          <p:nvPr/>
        </p:nvPicPr>
        <p:blipFill>
          <a:blip r:embed="rId3"/>
          <a:stretch>
            <a:fillRect/>
          </a:stretch>
        </p:blipFill>
        <p:spPr>
          <a:xfrm>
            <a:off x="5052604" y="2307771"/>
            <a:ext cx="5570220" cy="4077789"/>
          </a:xfrm>
          <a:prstGeom prst="rect">
            <a:avLst/>
          </a:prstGeom>
        </p:spPr>
      </p:pic>
    </p:spTree>
    <p:extLst>
      <p:ext uri="{BB962C8B-B14F-4D97-AF65-F5344CB8AC3E}">
        <p14:creationId xmlns:p14="http://schemas.microsoft.com/office/powerpoint/2010/main" val="36514961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FF9A6CA3-895F-4CE0-870C-1C1C63FCD8D0}"/>
              </a:ext>
            </a:extLst>
          </p:cNvPr>
          <p:cNvGraphicFramePr/>
          <p:nvPr>
            <p:extLst>
              <p:ext uri="{D42A27DB-BD31-4B8C-83A1-F6EECF244321}">
                <p14:modId xmlns:p14="http://schemas.microsoft.com/office/powerpoint/2010/main" val="898919368"/>
              </p:ext>
            </p:extLst>
          </p:nvPr>
        </p:nvGraphicFramePr>
        <p:xfrm>
          <a:off x="1494970" y="478971"/>
          <a:ext cx="8447315" cy="5486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10262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17871-D601-84D7-DD66-D33084653069}"/>
              </a:ext>
            </a:extLst>
          </p:cNvPr>
          <p:cNvSpPr>
            <a:spLocks noGrp="1"/>
          </p:cNvSpPr>
          <p:nvPr>
            <p:ph type="title"/>
          </p:nvPr>
        </p:nvSpPr>
        <p:spPr>
          <a:xfrm>
            <a:off x="749300" y="723900"/>
            <a:ext cx="3568700" cy="1866900"/>
          </a:xfrm>
        </p:spPr>
        <p:txBody>
          <a:bodyPr/>
          <a:lstStyle/>
          <a:p>
            <a:r>
              <a:rPr lang="en-US" dirty="0">
                <a:latin typeface="Baskerville Old Face" panose="02020602080505020303" pitchFamily="18" charset="0"/>
              </a:rPr>
              <a:t>Is there a relationship between a university's ranking score and the number of students over time?</a:t>
            </a:r>
            <a:endParaRPr lang="en-IN" dirty="0">
              <a:latin typeface="Baskerville Old Face" panose="02020602080505020303" pitchFamily="18" charset="0"/>
            </a:endParaRPr>
          </a:p>
        </p:txBody>
      </p:sp>
      <p:sp>
        <p:nvSpPr>
          <p:cNvPr id="4" name="Text Placeholder 3">
            <a:extLst>
              <a:ext uri="{FF2B5EF4-FFF2-40B4-BE49-F238E27FC236}">
                <a16:creationId xmlns:a16="http://schemas.microsoft.com/office/drawing/2014/main" id="{234689DC-57FF-18E0-1C6A-D4052D567B87}"/>
              </a:ext>
            </a:extLst>
          </p:cNvPr>
          <p:cNvSpPr>
            <a:spLocks noGrp="1"/>
          </p:cNvSpPr>
          <p:nvPr>
            <p:ph type="body" sz="half" idx="2"/>
          </p:nvPr>
        </p:nvSpPr>
        <p:spPr>
          <a:xfrm>
            <a:off x="749300" y="2692400"/>
            <a:ext cx="3568700" cy="3332479"/>
          </a:xfrm>
        </p:spPr>
        <p:txBody>
          <a:bodyPr>
            <a:normAutofit/>
          </a:bodyPr>
          <a:lstStyle/>
          <a:p>
            <a:r>
              <a:rPr lang="en-US" dirty="0">
                <a:latin typeface="Baskerville Old Face" panose="02020602080505020303" pitchFamily="18" charset="0"/>
              </a:rPr>
              <a:t>This combined bar and line chart presents two key pieces of information over the years 2005 to 2016. The bars depict the total number of students, with a noticeable peak around 2015 and a significant drop in 2016. The line indicates a percentage measure that consistently increases over the same period, reaching 100% by 2016. This could represent the cumulative growth or another metric reaching its maximum. The chart suggests a relationship where, despite fluctuations in the total number of students, the percentage metric steadily improves.</a:t>
            </a:r>
            <a:endParaRPr lang="en-IN" dirty="0">
              <a:latin typeface="Baskerville Old Face" panose="02020602080505020303" pitchFamily="18" charset="0"/>
            </a:endParaRPr>
          </a:p>
        </p:txBody>
      </p:sp>
      <p:pic>
        <p:nvPicPr>
          <p:cNvPr id="5" name="Picture 4">
            <a:extLst>
              <a:ext uri="{FF2B5EF4-FFF2-40B4-BE49-F238E27FC236}">
                <a16:creationId xmlns:a16="http://schemas.microsoft.com/office/drawing/2014/main" id="{DC9C2032-5DB9-4263-B67D-C967EFAA551B}"/>
              </a:ext>
            </a:extLst>
          </p:cNvPr>
          <p:cNvPicPr>
            <a:picLocks noChangeAspect="1"/>
          </p:cNvPicPr>
          <p:nvPr/>
        </p:nvPicPr>
        <p:blipFill>
          <a:blip r:embed="rId2"/>
          <a:stretch>
            <a:fillRect/>
          </a:stretch>
        </p:blipFill>
        <p:spPr>
          <a:xfrm>
            <a:off x="5386070" y="385173"/>
            <a:ext cx="4061460" cy="1660798"/>
          </a:xfrm>
          <a:prstGeom prst="rect">
            <a:avLst/>
          </a:prstGeom>
        </p:spPr>
      </p:pic>
      <p:pic>
        <p:nvPicPr>
          <p:cNvPr id="6" name="Picture 5">
            <a:extLst>
              <a:ext uri="{FF2B5EF4-FFF2-40B4-BE49-F238E27FC236}">
                <a16:creationId xmlns:a16="http://schemas.microsoft.com/office/drawing/2014/main" id="{5CA51E85-DE38-B997-A2C8-FF2133FFC5CF}"/>
              </a:ext>
            </a:extLst>
          </p:cNvPr>
          <p:cNvPicPr>
            <a:picLocks noChangeAspect="1"/>
          </p:cNvPicPr>
          <p:nvPr/>
        </p:nvPicPr>
        <p:blipFill>
          <a:blip r:embed="rId3"/>
          <a:stretch>
            <a:fillRect/>
          </a:stretch>
        </p:blipFill>
        <p:spPr>
          <a:xfrm>
            <a:off x="5393329" y="2045971"/>
            <a:ext cx="4411073" cy="4285252"/>
          </a:xfrm>
          <a:prstGeom prst="rect">
            <a:avLst/>
          </a:prstGeom>
        </p:spPr>
      </p:pic>
    </p:spTree>
    <p:extLst>
      <p:ext uri="{BB962C8B-B14F-4D97-AF65-F5344CB8AC3E}">
        <p14:creationId xmlns:p14="http://schemas.microsoft.com/office/powerpoint/2010/main" val="3487821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69100-E499-A6A7-F2CB-8138DDC66CC9}"/>
              </a:ext>
            </a:extLst>
          </p:cNvPr>
          <p:cNvSpPr>
            <a:spLocks noGrp="1"/>
          </p:cNvSpPr>
          <p:nvPr>
            <p:ph type="title"/>
          </p:nvPr>
        </p:nvSpPr>
        <p:spPr>
          <a:xfrm>
            <a:off x="745587" y="1295399"/>
            <a:ext cx="3502856" cy="2742029"/>
          </a:xfrm>
        </p:spPr>
        <p:txBody>
          <a:bodyPr/>
          <a:lstStyle/>
          <a:p>
            <a:r>
              <a:rPr lang="en-US" sz="4000" dirty="0">
                <a:latin typeface="Algerian" panose="04020705040A02060702" pitchFamily="82" charset="0"/>
              </a:rPr>
              <a:t>MECE-Breakdown</a:t>
            </a:r>
            <a:endParaRPr lang="en-IN" sz="4000" dirty="0"/>
          </a:p>
        </p:txBody>
      </p:sp>
      <p:sp>
        <p:nvSpPr>
          <p:cNvPr id="3" name="Content Placeholder 2">
            <a:extLst>
              <a:ext uri="{FF2B5EF4-FFF2-40B4-BE49-F238E27FC236}">
                <a16:creationId xmlns:a16="http://schemas.microsoft.com/office/drawing/2014/main" id="{6157F314-FE17-86B6-6FFF-D57F3E9AEF9B}"/>
              </a:ext>
            </a:extLst>
          </p:cNvPr>
          <p:cNvSpPr>
            <a:spLocks noGrp="1"/>
          </p:cNvSpPr>
          <p:nvPr>
            <p:ph idx="1"/>
          </p:nvPr>
        </p:nvSpPr>
        <p:spPr/>
        <p:txBody>
          <a:bodyPr/>
          <a:lstStyle/>
          <a:p>
            <a:endParaRPr lang="en-IN" dirty="0"/>
          </a:p>
        </p:txBody>
      </p:sp>
      <p:pic>
        <p:nvPicPr>
          <p:cNvPr id="5" name="Content Placeholder 4">
            <a:extLst>
              <a:ext uri="{FF2B5EF4-FFF2-40B4-BE49-F238E27FC236}">
                <a16:creationId xmlns:a16="http://schemas.microsoft.com/office/drawing/2014/main" id="{36A10DD2-F672-14A3-1FA0-08AF020D5A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4708" y="436098"/>
            <a:ext cx="6597747" cy="5936567"/>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2766010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cx1="http://schemas.microsoft.com/office/drawing/2015/9/8/chartex" Requires="cx1">
          <p:graphicFrame>
            <p:nvGraphicFramePr>
              <p:cNvPr id="2" name="Chart 1">
                <a:extLst>
                  <a:ext uri="{FF2B5EF4-FFF2-40B4-BE49-F238E27FC236}">
                    <a16:creationId xmlns:a16="http://schemas.microsoft.com/office/drawing/2014/main" id="{8384CA74-7CB6-4D64-8FBA-506B9859526A}"/>
                  </a:ext>
                </a:extLst>
              </p:cNvPr>
              <p:cNvGraphicFramePr/>
              <p:nvPr>
                <p:extLst>
                  <p:ext uri="{D42A27DB-BD31-4B8C-83A1-F6EECF244321}">
                    <p14:modId xmlns:p14="http://schemas.microsoft.com/office/powerpoint/2010/main" val="498802509"/>
                  </p:ext>
                </p:extLst>
              </p:nvPr>
            </p:nvGraphicFramePr>
            <p:xfrm>
              <a:off x="1930401" y="551543"/>
              <a:ext cx="8055428" cy="5370285"/>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2" name="Chart 1">
                <a:extLst>
                  <a:ext uri="{FF2B5EF4-FFF2-40B4-BE49-F238E27FC236}">
                    <a16:creationId xmlns:a16="http://schemas.microsoft.com/office/drawing/2014/main" id="{8384CA74-7CB6-4D64-8FBA-506B9859526A}"/>
                  </a:ext>
                </a:extLst>
              </p:cNvPr>
              <p:cNvPicPr>
                <a:picLocks noGrp="1" noRot="1" noChangeAspect="1" noMove="1" noResize="1" noEditPoints="1" noAdjustHandles="1" noChangeArrowheads="1" noChangeShapeType="1"/>
              </p:cNvPicPr>
              <p:nvPr/>
            </p:nvPicPr>
            <p:blipFill>
              <a:blip r:embed="rId3"/>
              <a:stretch>
                <a:fillRect/>
              </a:stretch>
            </p:blipFill>
            <p:spPr>
              <a:xfrm>
                <a:off x="1930401" y="551543"/>
                <a:ext cx="8055428" cy="5370285"/>
              </a:xfrm>
              <a:prstGeom prst="rect">
                <a:avLst/>
              </a:prstGeom>
            </p:spPr>
          </p:pic>
        </mc:Fallback>
      </mc:AlternateContent>
    </p:spTree>
    <p:extLst>
      <p:ext uri="{BB962C8B-B14F-4D97-AF65-F5344CB8AC3E}">
        <p14:creationId xmlns:p14="http://schemas.microsoft.com/office/powerpoint/2010/main" val="39851714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68C39-AAE9-AAF8-7FCB-9BB7B3835AF9}"/>
              </a:ext>
            </a:extLst>
          </p:cNvPr>
          <p:cNvSpPr>
            <a:spLocks noGrp="1"/>
          </p:cNvSpPr>
          <p:nvPr>
            <p:ph type="title"/>
          </p:nvPr>
        </p:nvSpPr>
        <p:spPr/>
        <p:txBody>
          <a:bodyPr/>
          <a:lstStyle/>
          <a:p>
            <a:r>
              <a:rPr lang="en-US" sz="4400" dirty="0">
                <a:latin typeface="Algerian" panose="04020705040A02060702" pitchFamily="82" charset="0"/>
              </a:rPr>
              <a:t>Conclusion</a:t>
            </a:r>
            <a:endParaRPr lang="en-IN" sz="4400" dirty="0">
              <a:latin typeface="Algerian" panose="04020705040A02060702" pitchFamily="82" charset="0"/>
            </a:endParaRPr>
          </a:p>
        </p:txBody>
      </p:sp>
      <p:sp>
        <p:nvSpPr>
          <p:cNvPr id="3" name="Content Placeholder 2">
            <a:extLst>
              <a:ext uri="{FF2B5EF4-FFF2-40B4-BE49-F238E27FC236}">
                <a16:creationId xmlns:a16="http://schemas.microsoft.com/office/drawing/2014/main" id="{E5E90A65-0A8B-6B2F-718D-B9FF99CFA136}"/>
              </a:ext>
            </a:extLst>
          </p:cNvPr>
          <p:cNvSpPr>
            <a:spLocks noGrp="1"/>
          </p:cNvSpPr>
          <p:nvPr>
            <p:ph idx="1"/>
          </p:nvPr>
        </p:nvSpPr>
        <p:spPr>
          <a:xfrm>
            <a:off x="783771" y="2603499"/>
            <a:ext cx="10130972" cy="4000501"/>
          </a:xfrm>
        </p:spPr>
        <p:txBody>
          <a:bodyPr>
            <a:normAutofit fontScale="77500" lnSpcReduction="20000"/>
          </a:bodyPr>
          <a:lstStyle/>
          <a:p>
            <a:pPr marL="0" indent="0" algn="l">
              <a:buNone/>
            </a:pPr>
            <a:r>
              <a:rPr lang="en-US" b="0" i="0" dirty="0">
                <a:solidFill>
                  <a:srgbClr val="222222"/>
                </a:solidFill>
                <a:effectLst/>
                <a:highlight>
                  <a:srgbClr val="FFFFFF"/>
                </a:highlight>
                <a:latin typeface="Arial" panose="020B0604020202020204" pitchFamily="34" charset="0"/>
              </a:rPr>
              <a:t>       This University Success Analysis highlights key factors contributing to university rankings worldwide:</a:t>
            </a:r>
          </a:p>
          <a:p>
            <a:pPr algn="l">
              <a:buFont typeface="+mj-lt"/>
              <a:buAutoNum type="arabicPeriod"/>
            </a:pPr>
            <a:r>
              <a:rPr lang="en-US" b="1" i="0" dirty="0">
                <a:solidFill>
                  <a:srgbClr val="222222"/>
                </a:solidFill>
                <a:effectLst/>
                <a:highlight>
                  <a:srgbClr val="FFFFFF"/>
                </a:highlight>
                <a:latin typeface="Arial" panose="020B0604020202020204" pitchFamily="34" charset="0"/>
              </a:rPr>
              <a:t>Ranking Systems Variability:</a:t>
            </a:r>
            <a:r>
              <a:rPr lang="en-US" b="0" i="0" dirty="0">
                <a:solidFill>
                  <a:srgbClr val="222222"/>
                </a:solidFill>
                <a:effectLst/>
                <a:highlight>
                  <a:srgbClr val="FFFFFF"/>
                </a:highlight>
                <a:latin typeface="Arial" panose="020B0604020202020204" pitchFamily="34" charset="0"/>
              </a:rPr>
              <a:t> CWUR ranks more universities than THE and Shanghai, indicating different criteria and scopes.</a:t>
            </a:r>
          </a:p>
          <a:p>
            <a:pPr algn="l">
              <a:buFont typeface="+mj-lt"/>
              <a:buAutoNum type="arabicPeriod"/>
            </a:pPr>
            <a:r>
              <a:rPr lang="en-US" b="1" i="0" dirty="0">
                <a:solidFill>
                  <a:srgbClr val="222222"/>
                </a:solidFill>
                <a:effectLst/>
                <a:highlight>
                  <a:srgbClr val="FFFFFF"/>
                </a:highlight>
                <a:latin typeface="Arial" panose="020B0604020202020204" pitchFamily="34" charset="0"/>
              </a:rPr>
              <a:t>Top Universities:</a:t>
            </a:r>
            <a:r>
              <a:rPr lang="en-US" b="0" i="0" dirty="0">
                <a:solidFill>
                  <a:srgbClr val="222222"/>
                </a:solidFill>
                <a:effectLst/>
                <a:highlight>
                  <a:srgbClr val="FFFFFF"/>
                </a:highlight>
                <a:latin typeface="Arial" panose="020B0604020202020204" pitchFamily="34" charset="0"/>
              </a:rPr>
              <a:t> Institutions from diverse regions excel, emphasizing the global nature of higher education. Notable performers include Henan Normal University and the University of Pau and Pays de </a:t>
            </a:r>
            <a:r>
              <a:rPr lang="en-US" b="0" i="0" dirty="0" err="1">
                <a:solidFill>
                  <a:srgbClr val="222222"/>
                </a:solidFill>
                <a:effectLst/>
                <a:highlight>
                  <a:srgbClr val="FFFFFF"/>
                </a:highlight>
                <a:latin typeface="Arial" panose="020B0604020202020204" pitchFamily="34" charset="0"/>
              </a:rPr>
              <a:t>l'Adour</a:t>
            </a:r>
            <a:r>
              <a:rPr lang="en-US" b="0" i="0" dirty="0">
                <a:solidFill>
                  <a:srgbClr val="222222"/>
                </a:solidFill>
                <a:effectLst/>
                <a:highlight>
                  <a:srgbClr val="FFFFFF"/>
                </a:highlight>
                <a:latin typeface="Arial" panose="020B0604020202020204" pitchFamily="34" charset="0"/>
              </a:rPr>
              <a:t>.</a:t>
            </a:r>
          </a:p>
          <a:p>
            <a:pPr algn="l">
              <a:buFont typeface="+mj-lt"/>
              <a:buAutoNum type="arabicPeriod"/>
            </a:pPr>
            <a:r>
              <a:rPr lang="en-US" b="1" i="0" dirty="0">
                <a:solidFill>
                  <a:srgbClr val="222222"/>
                </a:solidFill>
                <a:effectLst/>
                <a:highlight>
                  <a:srgbClr val="FFFFFF"/>
                </a:highlight>
                <a:latin typeface="Arial" panose="020B0604020202020204" pitchFamily="34" charset="0"/>
              </a:rPr>
              <a:t>Student-Staff Ratios:</a:t>
            </a:r>
            <a:r>
              <a:rPr lang="en-US" b="0" i="0" dirty="0">
                <a:solidFill>
                  <a:srgbClr val="222222"/>
                </a:solidFill>
                <a:effectLst/>
                <a:highlight>
                  <a:srgbClr val="FFFFFF"/>
                </a:highlight>
                <a:latin typeface="Arial" panose="020B0604020202020204" pitchFamily="34" charset="0"/>
              </a:rPr>
              <a:t> Consistent ranges across systems, with Shanghai showing a lower ratio, suggest a focus on personalized education.</a:t>
            </a:r>
          </a:p>
          <a:p>
            <a:pPr algn="l">
              <a:buFont typeface="+mj-lt"/>
              <a:buAutoNum type="arabicPeriod"/>
            </a:pPr>
            <a:r>
              <a:rPr lang="en-US" b="1" i="0" dirty="0">
                <a:solidFill>
                  <a:srgbClr val="222222"/>
                </a:solidFill>
                <a:effectLst/>
                <a:highlight>
                  <a:srgbClr val="FFFFFF"/>
                </a:highlight>
                <a:latin typeface="Arial" panose="020B0604020202020204" pitchFamily="34" charset="0"/>
              </a:rPr>
              <a:t>Female Student Representation:</a:t>
            </a:r>
            <a:r>
              <a:rPr lang="en-US" b="0" i="0" dirty="0">
                <a:solidFill>
                  <a:srgbClr val="222222"/>
                </a:solidFill>
                <a:effectLst/>
                <a:highlight>
                  <a:srgbClr val="FFFFFF"/>
                </a:highlight>
                <a:latin typeface="Arial" panose="020B0604020202020204" pitchFamily="34" charset="0"/>
              </a:rPr>
              <a:t> Significant female presence in higher education indicates good gender diversity and inclusivity practices.</a:t>
            </a:r>
          </a:p>
          <a:p>
            <a:pPr algn="l">
              <a:buFont typeface="+mj-lt"/>
              <a:buAutoNum type="arabicPeriod"/>
            </a:pPr>
            <a:r>
              <a:rPr lang="en-US" b="1" i="0" dirty="0">
                <a:solidFill>
                  <a:srgbClr val="222222"/>
                </a:solidFill>
                <a:effectLst/>
                <a:highlight>
                  <a:srgbClr val="FFFFFF"/>
                </a:highlight>
                <a:latin typeface="Arial" panose="020B0604020202020204" pitchFamily="34" charset="0"/>
              </a:rPr>
              <a:t>Geographic Distribution:</a:t>
            </a:r>
            <a:r>
              <a:rPr lang="en-US" b="0" i="0" dirty="0">
                <a:solidFill>
                  <a:srgbClr val="222222"/>
                </a:solidFill>
                <a:effectLst/>
                <a:highlight>
                  <a:srgbClr val="FFFFFF"/>
                </a:highlight>
                <a:latin typeface="Arial" panose="020B0604020202020204" pitchFamily="34" charset="0"/>
              </a:rPr>
              <a:t> The dominance of the US and UK is evident, but many other countries also show strong commitment to higher education excellence.</a:t>
            </a:r>
          </a:p>
          <a:p>
            <a:pPr algn="l">
              <a:buFont typeface="+mj-lt"/>
              <a:buAutoNum type="arabicPeriod"/>
            </a:pPr>
            <a:r>
              <a:rPr lang="en-US" b="1" i="0" dirty="0">
                <a:solidFill>
                  <a:srgbClr val="222222"/>
                </a:solidFill>
                <a:effectLst/>
                <a:highlight>
                  <a:srgbClr val="FFFFFF"/>
                </a:highlight>
                <a:latin typeface="Arial" panose="020B0604020202020204" pitchFamily="34" charset="0"/>
              </a:rPr>
              <a:t>Overall Rankings:</a:t>
            </a:r>
            <a:r>
              <a:rPr lang="en-US" b="0" i="0" dirty="0">
                <a:solidFill>
                  <a:srgbClr val="222222"/>
                </a:solidFill>
                <a:effectLst/>
                <a:highlight>
                  <a:srgbClr val="FFFFFF"/>
                </a:highlight>
                <a:latin typeface="Arial" panose="020B0604020202020204" pitchFamily="34" charset="0"/>
              </a:rPr>
              <a:t> A gradual decline in rankings from top to lower-tier institutions reflects a broad spectrum of performance levels.</a:t>
            </a:r>
          </a:p>
          <a:p>
            <a:pPr marL="0" indent="0" algn="l">
              <a:buNone/>
            </a:pPr>
            <a:r>
              <a:rPr lang="en-US" b="0" i="0" dirty="0">
                <a:solidFill>
                  <a:srgbClr val="222222"/>
                </a:solidFill>
                <a:effectLst/>
                <a:highlight>
                  <a:srgbClr val="FFFFFF"/>
                </a:highlight>
                <a:latin typeface="Arial" panose="020B0604020202020204" pitchFamily="34" charset="0"/>
              </a:rPr>
              <a:t>       </a:t>
            </a:r>
          </a:p>
          <a:p>
            <a:pPr marL="0" indent="0" algn="l">
              <a:buNone/>
            </a:pPr>
            <a:r>
              <a:rPr lang="en-US" b="0" i="0" dirty="0">
                <a:solidFill>
                  <a:srgbClr val="222222"/>
                </a:solidFill>
                <a:effectLst/>
                <a:highlight>
                  <a:srgbClr val="FFFFFF"/>
                </a:highlight>
                <a:latin typeface="Arial" panose="020B0604020202020204" pitchFamily="34" charset="0"/>
              </a:rPr>
              <a:t>The analysis underscores the importance of various factors like faculty availability, gender diversity, and maintaining high standards to achieve and sustain success in the global education landscape</a:t>
            </a:r>
          </a:p>
          <a:p>
            <a:endParaRPr lang="en-IN" dirty="0"/>
          </a:p>
        </p:txBody>
      </p:sp>
    </p:spTree>
    <p:extLst>
      <p:ext uri="{BB962C8B-B14F-4D97-AF65-F5344CB8AC3E}">
        <p14:creationId xmlns:p14="http://schemas.microsoft.com/office/powerpoint/2010/main" val="2606466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B8210-88B3-2808-77B7-125EDB6121AE}"/>
              </a:ext>
            </a:extLst>
          </p:cNvPr>
          <p:cNvSpPr>
            <a:spLocks noGrp="1"/>
          </p:cNvSpPr>
          <p:nvPr>
            <p:ph type="title"/>
          </p:nvPr>
        </p:nvSpPr>
        <p:spPr>
          <a:xfrm>
            <a:off x="1154954" y="861126"/>
            <a:ext cx="8761413" cy="706964"/>
          </a:xfrm>
        </p:spPr>
        <p:txBody>
          <a:bodyPr/>
          <a:lstStyle/>
          <a:p>
            <a:r>
              <a:rPr lang="en-US" sz="4000" dirty="0">
                <a:latin typeface="Algerian" panose="04020705040A02060702" pitchFamily="82" charset="0"/>
              </a:rPr>
              <a:t>MECE-Breakdown</a:t>
            </a:r>
            <a:endParaRPr lang="en-IN" dirty="0"/>
          </a:p>
        </p:txBody>
      </p:sp>
      <p:sp>
        <p:nvSpPr>
          <p:cNvPr id="3" name="Text Placeholder 2">
            <a:extLst>
              <a:ext uri="{FF2B5EF4-FFF2-40B4-BE49-F238E27FC236}">
                <a16:creationId xmlns:a16="http://schemas.microsoft.com/office/drawing/2014/main" id="{AC387B43-A6B9-635C-C7AB-EE4AB285B721}"/>
              </a:ext>
            </a:extLst>
          </p:cNvPr>
          <p:cNvSpPr>
            <a:spLocks noGrp="1"/>
          </p:cNvSpPr>
          <p:nvPr>
            <p:ph type="body" idx="1"/>
          </p:nvPr>
        </p:nvSpPr>
        <p:spPr>
          <a:xfrm>
            <a:off x="1154954" y="2316346"/>
            <a:ext cx="4825157" cy="469057"/>
          </a:xfrm>
        </p:spPr>
        <p:txBody>
          <a:bodyPr/>
          <a:lstStyle/>
          <a:p>
            <a:r>
              <a:rPr lang="en-IN" dirty="0">
                <a:latin typeface="Baskerville Old Face" panose="02020602080505020303" pitchFamily="18" charset="0"/>
              </a:rPr>
              <a:t>Demography Analysis</a:t>
            </a:r>
          </a:p>
        </p:txBody>
      </p:sp>
      <p:sp>
        <p:nvSpPr>
          <p:cNvPr id="4" name="Content Placeholder 3">
            <a:extLst>
              <a:ext uri="{FF2B5EF4-FFF2-40B4-BE49-F238E27FC236}">
                <a16:creationId xmlns:a16="http://schemas.microsoft.com/office/drawing/2014/main" id="{53A1D9F3-31C2-8F59-337D-D0045EC6E1E5}"/>
              </a:ext>
            </a:extLst>
          </p:cNvPr>
          <p:cNvSpPr>
            <a:spLocks noGrp="1"/>
          </p:cNvSpPr>
          <p:nvPr>
            <p:ph sz="half" idx="2"/>
          </p:nvPr>
        </p:nvSpPr>
        <p:spPr>
          <a:xfrm>
            <a:off x="1154954" y="2892608"/>
            <a:ext cx="4825158" cy="3677004"/>
          </a:xfrm>
        </p:spPr>
        <p:txBody>
          <a:bodyPr>
            <a:normAutofit/>
          </a:bodyPr>
          <a:lstStyle/>
          <a:p>
            <a:r>
              <a:rPr lang="en-US" dirty="0">
                <a:latin typeface="Bahnschrift Light Condensed" panose="020B0502040204020203" pitchFamily="34" charset="0"/>
              </a:rPr>
              <a:t>Number of universities in each country.</a:t>
            </a:r>
          </a:p>
          <a:p>
            <a:r>
              <a:rPr lang="en-US" dirty="0">
                <a:latin typeface="Bahnschrift Light Condensed" panose="020B0502040204020203" pitchFamily="34" charset="0"/>
              </a:rPr>
              <a:t>Distribution of International &amp; Female students across different countries.</a:t>
            </a:r>
          </a:p>
          <a:p>
            <a:r>
              <a:rPr lang="en-US" dirty="0">
                <a:latin typeface="Bahnschrift Light Condensed" panose="020B0502040204020203" pitchFamily="34" charset="0"/>
              </a:rPr>
              <a:t>Country with the highest number of female students enrolled in universities.</a:t>
            </a:r>
          </a:p>
          <a:p>
            <a:r>
              <a:rPr lang="en-US" dirty="0">
                <a:latin typeface="Bahnschrift Light Condensed" panose="020B0502040204020203" pitchFamily="34" charset="0"/>
              </a:rPr>
              <a:t>Distribution of universities across different countries.</a:t>
            </a:r>
          </a:p>
          <a:p>
            <a:r>
              <a:rPr lang="en-IN" dirty="0">
                <a:latin typeface="Bahnschrift Light Condensed" panose="020B0502040204020203" pitchFamily="34" charset="0"/>
              </a:rPr>
              <a:t>University Ranking by country</a:t>
            </a:r>
            <a:r>
              <a:rPr lang="en-US" dirty="0">
                <a:latin typeface="Bahnschrift Light Condensed" panose="020B0502040204020203" pitchFamily="34" charset="0"/>
              </a:rPr>
              <a:t>.</a:t>
            </a:r>
            <a:endParaRPr lang="en-IN" dirty="0">
              <a:latin typeface="Bahnschrift Light Condensed" panose="020B0502040204020203" pitchFamily="34" charset="0"/>
            </a:endParaRPr>
          </a:p>
        </p:txBody>
      </p:sp>
      <p:sp>
        <p:nvSpPr>
          <p:cNvPr id="5" name="Text Placeholder 4">
            <a:extLst>
              <a:ext uri="{FF2B5EF4-FFF2-40B4-BE49-F238E27FC236}">
                <a16:creationId xmlns:a16="http://schemas.microsoft.com/office/drawing/2014/main" id="{3FFB21FF-5497-98A3-FF01-59B4420654D9}"/>
              </a:ext>
            </a:extLst>
          </p:cNvPr>
          <p:cNvSpPr>
            <a:spLocks noGrp="1"/>
          </p:cNvSpPr>
          <p:nvPr>
            <p:ph type="body" sz="quarter" idx="3"/>
          </p:nvPr>
        </p:nvSpPr>
        <p:spPr>
          <a:xfrm>
            <a:off x="6208712" y="2316345"/>
            <a:ext cx="4825159" cy="469057"/>
          </a:xfrm>
        </p:spPr>
        <p:txBody>
          <a:bodyPr/>
          <a:lstStyle/>
          <a:p>
            <a:r>
              <a:rPr lang="en-IN" dirty="0">
                <a:latin typeface="Baskerville Old Face" panose="02020602080505020303" pitchFamily="18" charset="0"/>
              </a:rPr>
              <a:t>University Analysis</a:t>
            </a:r>
          </a:p>
        </p:txBody>
      </p:sp>
      <p:sp>
        <p:nvSpPr>
          <p:cNvPr id="6" name="Content Placeholder 5">
            <a:extLst>
              <a:ext uri="{FF2B5EF4-FFF2-40B4-BE49-F238E27FC236}">
                <a16:creationId xmlns:a16="http://schemas.microsoft.com/office/drawing/2014/main" id="{4E9DD6B8-7E23-F2F6-ED91-AED04537594F}"/>
              </a:ext>
            </a:extLst>
          </p:cNvPr>
          <p:cNvSpPr>
            <a:spLocks noGrp="1"/>
          </p:cNvSpPr>
          <p:nvPr>
            <p:ph sz="quarter" idx="4"/>
          </p:nvPr>
        </p:nvSpPr>
        <p:spPr>
          <a:xfrm>
            <a:off x="6208712" y="2892608"/>
            <a:ext cx="5115780" cy="3677004"/>
          </a:xfrm>
        </p:spPr>
        <p:txBody>
          <a:bodyPr>
            <a:normAutofit/>
          </a:bodyPr>
          <a:lstStyle/>
          <a:p>
            <a:r>
              <a:rPr lang="en-US" sz="1600" dirty="0">
                <a:latin typeface="Bahnschrift Light Condensed" panose="020B0502040204020203" pitchFamily="34" charset="0"/>
              </a:rPr>
              <a:t>Number of universities ranked by each ranking system.</a:t>
            </a:r>
          </a:p>
          <a:p>
            <a:r>
              <a:rPr lang="en-US" sz="1600" dirty="0">
                <a:latin typeface="Bahnschrift Light Condensed" panose="020B0502040204020203" pitchFamily="34" charset="0"/>
              </a:rPr>
              <a:t>Score for universities according to each ranking system.</a:t>
            </a:r>
          </a:p>
          <a:p>
            <a:r>
              <a:rPr lang="en-US" sz="1600" dirty="0">
                <a:latin typeface="Bahnschrift Light Condensed" panose="020B0502040204020203" pitchFamily="34" charset="0"/>
              </a:rPr>
              <a:t>Trend in university rankings over the years according to each system.</a:t>
            </a:r>
          </a:p>
          <a:p>
            <a:r>
              <a:rPr lang="en-US" sz="1600" dirty="0">
                <a:latin typeface="Bahnschrift Light Condensed" panose="020B0502040204020203" pitchFamily="34" charset="0"/>
              </a:rPr>
              <a:t>Impact of the ranking system on a university international student enrolment.</a:t>
            </a:r>
          </a:p>
          <a:p>
            <a:r>
              <a:rPr lang="en-US" sz="1600" dirty="0">
                <a:latin typeface="Bahnschrift Light Condensed" panose="020B0502040204020203" pitchFamily="34" charset="0"/>
              </a:rPr>
              <a:t>Correlation between university's ranking and its student-staff ratio.</a:t>
            </a:r>
          </a:p>
          <a:p>
            <a:r>
              <a:rPr lang="en-US" sz="1600" dirty="0">
                <a:latin typeface="Bahnschrift Light Condensed" panose="020B0502040204020203" pitchFamily="34" charset="0"/>
              </a:rPr>
              <a:t>Correlation between university ranking score &amp; percent of female students.</a:t>
            </a:r>
          </a:p>
          <a:p>
            <a:r>
              <a:rPr lang="en-US" sz="1600" dirty="0">
                <a:latin typeface="Bahnschrift Light Condensed" panose="020B0502040204020203" pitchFamily="34" charset="0"/>
              </a:rPr>
              <a:t>Correlation between university ranking score &amp; student-staff ratio over the years.</a:t>
            </a:r>
            <a:endParaRPr lang="en-IN" sz="1600" dirty="0">
              <a:latin typeface="Bahnschrift Light Condensed" panose="020B0502040204020203" pitchFamily="34" charset="0"/>
            </a:endParaRPr>
          </a:p>
        </p:txBody>
      </p:sp>
    </p:spTree>
    <p:extLst>
      <p:ext uri="{BB962C8B-B14F-4D97-AF65-F5344CB8AC3E}">
        <p14:creationId xmlns:p14="http://schemas.microsoft.com/office/powerpoint/2010/main" val="201561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A9966-BC99-9C37-D598-C970B60E56ED}"/>
              </a:ext>
            </a:extLst>
          </p:cNvPr>
          <p:cNvSpPr>
            <a:spLocks noGrp="1"/>
          </p:cNvSpPr>
          <p:nvPr>
            <p:ph type="title"/>
          </p:nvPr>
        </p:nvSpPr>
        <p:spPr>
          <a:xfrm>
            <a:off x="1154954" y="790788"/>
            <a:ext cx="8761413" cy="706964"/>
          </a:xfrm>
        </p:spPr>
        <p:txBody>
          <a:bodyPr/>
          <a:lstStyle/>
          <a:p>
            <a:r>
              <a:rPr lang="en-US" sz="3600" dirty="0">
                <a:latin typeface="Algerian" panose="04020705040A02060702" pitchFamily="82" charset="0"/>
              </a:rPr>
              <a:t>MECE-Breakdown</a:t>
            </a:r>
            <a:endParaRPr lang="en-IN" dirty="0"/>
          </a:p>
        </p:txBody>
      </p:sp>
      <p:sp>
        <p:nvSpPr>
          <p:cNvPr id="3" name="Text Placeholder 2">
            <a:extLst>
              <a:ext uri="{FF2B5EF4-FFF2-40B4-BE49-F238E27FC236}">
                <a16:creationId xmlns:a16="http://schemas.microsoft.com/office/drawing/2014/main" id="{431E45DA-6CF3-B4A9-7619-D3496115F7B5}"/>
              </a:ext>
            </a:extLst>
          </p:cNvPr>
          <p:cNvSpPr>
            <a:spLocks noGrp="1"/>
          </p:cNvSpPr>
          <p:nvPr>
            <p:ph type="body" idx="1"/>
          </p:nvPr>
        </p:nvSpPr>
        <p:spPr>
          <a:xfrm>
            <a:off x="1154954" y="2344481"/>
            <a:ext cx="4825157" cy="576262"/>
          </a:xfrm>
        </p:spPr>
        <p:txBody>
          <a:bodyPr/>
          <a:lstStyle/>
          <a:p>
            <a:r>
              <a:rPr lang="en-IN" dirty="0">
                <a:latin typeface="Baskerville Old Face" panose="02020602080505020303" pitchFamily="18" charset="0"/>
              </a:rPr>
              <a:t>Ranking Analysis</a:t>
            </a:r>
          </a:p>
        </p:txBody>
      </p:sp>
      <p:sp>
        <p:nvSpPr>
          <p:cNvPr id="4" name="Content Placeholder 3">
            <a:extLst>
              <a:ext uri="{FF2B5EF4-FFF2-40B4-BE49-F238E27FC236}">
                <a16:creationId xmlns:a16="http://schemas.microsoft.com/office/drawing/2014/main" id="{8712078C-D751-2FAA-1BA7-5EB084A05997}"/>
              </a:ext>
            </a:extLst>
          </p:cNvPr>
          <p:cNvSpPr>
            <a:spLocks noGrp="1"/>
          </p:cNvSpPr>
          <p:nvPr>
            <p:ph sz="half" idx="2"/>
          </p:nvPr>
        </p:nvSpPr>
        <p:spPr>
          <a:xfrm>
            <a:off x="1154954" y="2950832"/>
            <a:ext cx="4825158" cy="3562510"/>
          </a:xfrm>
        </p:spPr>
        <p:txBody>
          <a:bodyPr>
            <a:normAutofit/>
          </a:bodyPr>
          <a:lstStyle/>
          <a:p>
            <a:r>
              <a:rPr lang="en-US" sz="2000" dirty="0">
                <a:latin typeface="Bahnschrift Light Condensed" panose="020B0502040204020203" pitchFamily="34" charset="0"/>
              </a:rPr>
              <a:t>Most important criteria considered by ranking systems.</a:t>
            </a:r>
          </a:p>
          <a:p>
            <a:r>
              <a:rPr lang="en-US" sz="2000" dirty="0">
                <a:latin typeface="Bahnschrift Light Condensed" panose="020B0502040204020203" pitchFamily="34" charset="0"/>
              </a:rPr>
              <a:t>University Distribution by Ranking System.</a:t>
            </a:r>
          </a:p>
          <a:p>
            <a:r>
              <a:rPr lang="en-US" sz="2000" dirty="0">
                <a:latin typeface="Bahnschrift Light Condensed" panose="020B0502040204020203" pitchFamily="34" charset="0"/>
              </a:rPr>
              <a:t>University Score &amp; Student Staff Ratio by ranking System.</a:t>
            </a:r>
          </a:p>
          <a:p>
            <a:r>
              <a:rPr lang="en-US" sz="2000" dirty="0">
                <a:latin typeface="Bahnschrift Light Condensed" panose="020B0502040204020203" pitchFamily="34" charset="0"/>
              </a:rPr>
              <a:t>Distribution of International &amp; Female students by Ranking System.</a:t>
            </a:r>
          </a:p>
          <a:p>
            <a:r>
              <a:rPr lang="en-US" sz="2000" dirty="0">
                <a:latin typeface="Bahnschrift Light Condensed" panose="020B0502040204020203" pitchFamily="34" charset="0"/>
              </a:rPr>
              <a:t>Impact of Female Student percentage on Ranking. </a:t>
            </a:r>
            <a:endParaRPr lang="en-IN" sz="2000" dirty="0">
              <a:latin typeface="Bahnschrift Light Condensed" panose="020B0502040204020203" pitchFamily="34" charset="0"/>
            </a:endParaRPr>
          </a:p>
        </p:txBody>
      </p:sp>
      <p:sp>
        <p:nvSpPr>
          <p:cNvPr id="5" name="Text Placeholder 4">
            <a:extLst>
              <a:ext uri="{FF2B5EF4-FFF2-40B4-BE49-F238E27FC236}">
                <a16:creationId xmlns:a16="http://schemas.microsoft.com/office/drawing/2014/main" id="{2FB0CAD3-A2AF-9DDB-F2E9-ED5A127CE526}"/>
              </a:ext>
            </a:extLst>
          </p:cNvPr>
          <p:cNvSpPr>
            <a:spLocks noGrp="1"/>
          </p:cNvSpPr>
          <p:nvPr>
            <p:ph type="body" sz="quarter" idx="3"/>
          </p:nvPr>
        </p:nvSpPr>
        <p:spPr>
          <a:xfrm>
            <a:off x="6208712" y="2374570"/>
            <a:ext cx="4825159" cy="576262"/>
          </a:xfrm>
        </p:spPr>
        <p:txBody>
          <a:bodyPr/>
          <a:lstStyle/>
          <a:p>
            <a:r>
              <a:rPr lang="en-IN" dirty="0"/>
              <a:t>Trends Analysis</a:t>
            </a:r>
          </a:p>
        </p:txBody>
      </p:sp>
      <p:sp>
        <p:nvSpPr>
          <p:cNvPr id="6" name="Content Placeholder 5">
            <a:extLst>
              <a:ext uri="{FF2B5EF4-FFF2-40B4-BE49-F238E27FC236}">
                <a16:creationId xmlns:a16="http://schemas.microsoft.com/office/drawing/2014/main" id="{7A020268-D1B0-2A81-2B46-F34121A57C44}"/>
              </a:ext>
            </a:extLst>
          </p:cNvPr>
          <p:cNvSpPr>
            <a:spLocks noGrp="1"/>
          </p:cNvSpPr>
          <p:nvPr>
            <p:ph sz="quarter" idx="4"/>
          </p:nvPr>
        </p:nvSpPr>
        <p:spPr>
          <a:xfrm>
            <a:off x="6208712" y="2920744"/>
            <a:ext cx="4825159" cy="3592598"/>
          </a:xfrm>
        </p:spPr>
        <p:txBody>
          <a:bodyPr>
            <a:normAutofit/>
          </a:bodyPr>
          <a:lstStyle/>
          <a:p>
            <a:r>
              <a:rPr lang="en-US" sz="2000" dirty="0">
                <a:latin typeface="Bahnschrift Light Condensed" panose="020B0502040204020203" pitchFamily="34" charset="0"/>
              </a:rPr>
              <a:t>Trends in the number of universities over the years</a:t>
            </a:r>
            <a:r>
              <a:rPr lang="en-IN" sz="2000" dirty="0">
                <a:latin typeface="Bahnschrift Light Condensed" panose="020B0502040204020203" pitchFamily="34" charset="0"/>
              </a:rPr>
              <a:t>.</a:t>
            </a:r>
          </a:p>
          <a:p>
            <a:r>
              <a:rPr lang="en-US" sz="2000" dirty="0">
                <a:latin typeface="Bahnschrift Light Condensed" panose="020B0502040204020203" pitchFamily="34" charset="0"/>
              </a:rPr>
              <a:t>Trends in University Student Staff Ratio over the years.</a:t>
            </a:r>
            <a:endParaRPr lang="en-IN" sz="2000" dirty="0">
              <a:latin typeface="Bahnschrift Light Condensed" panose="020B0502040204020203" pitchFamily="34" charset="0"/>
            </a:endParaRPr>
          </a:p>
          <a:p>
            <a:r>
              <a:rPr lang="en-US" sz="2000" dirty="0">
                <a:latin typeface="Bahnschrift Light Condensed" panose="020B0502040204020203" pitchFamily="34" charset="0"/>
              </a:rPr>
              <a:t>Trend in Male, Female &amp; Total Students over years. </a:t>
            </a:r>
            <a:endParaRPr lang="en-IN" sz="2000" dirty="0">
              <a:latin typeface="Bahnschrift Light Condensed" panose="020B0502040204020203" pitchFamily="34" charset="0"/>
            </a:endParaRPr>
          </a:p>
          <a:p>
            <a:r>
              <a:rPr lang="en-US" sz="2000" dirty="0">
                <a:latin typeface="Bahnschrift Light Condensed" panose="020B0502040204020203" pitchFamily="34" charset="0"/>
              </a:rPr>
              <a:t>Trends in the ranking score of universities over the years. </a:t>
            </a:r>
            <a:endParaRPr lang="en-IN" sz="2000" dirty="0">
              <a:latin typeface="Bahnschrift Light Condensed" panose="020B0502040204020203" pitchFamily="34" charset="0"/>
            </a:endParaRPr>
          </a:p>
          <a:p>
            <a:r>
              <a:rPr lang="en-US" sz="2000" dirty="0">
                <a:latin typeface="Bahnschrift Light Condensed" panose="020B0502040204020203" pitchFamily="34" charset="0"/>
              </a:rPr>
              <a:t>Relationship between university ranking score &amp; student staff ratio over time.</a:t>
            </a:r>
          </a:p>
        </p:txBody>
      </p:sp>
    </p:spTree>
    <p:extLst>
      <p:ext uri="{BB962C8B-B14F-4D97-AF65-F5344CB8AC3E}">
        <p14:creationId xmlns:p14="http://schemas.microsoft.com/office/powerpoint/2010/main" val="1339296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76C83-AEF3-9CEB-B630-A7AAF99FEC38}"/>
              </a:ext>
            </a:extLst>
          </p:cNvPr>
          <p:cNvSpPr>
            <a:spLocks noGrp="1"/>
          </p:cNvSpPr>
          <p:nvPr>
            <p:ph type="title"/>
          </p:nvPr>
        </p:nvSpPr>
        <p:spPr>
          <a:xfrm>
            <a:off x="1098682" y="776721"/>
            <a:ext cx="8761413" cy="706964"/>
          </a:xfrm>
        </p:spPr>
        <p:txBody>
          <a:bodyPr/>
          <a:lstStyle/>
          <a:p>
            <a:r>
              <a:rPr lang="en-US" sz="4000" dirty="0">
                <a:latin typeface="Algerian" panose="04020705040A02060702" pitchFamily="82" charset="0"/>
              </a:rPr>
              <a:t>POWER BI Questions</a:t>
            </a:r>
            <a:endParaRPr lang="en-IN" sz="4000" dirty="0">
              <a:latin typeface="Algerian" panose="04020705040A02060702" pitchFamily="82" charset="0"/>
            </a:endParaRPr>
          </a:p>
        </p:txBody>
      </p:sp>
      <p:sp>
        <p:nvSpPr>
          <p:cNvPr id="3" name="Content Placeholder 2">
            <a:extLst>
              <a:ext uri="{FF2B5EF4-FFF2-40B4-BE49-F238E27FC236}">
                <a16:creationId xmlns:a16="http://schemas.microsoft.com/office/drawing/2014/main" id="{2994C05D-AEA1-A7FD-12FF-8A874EEC3F72}"/>
              </a:ext>
            </a:extLst>
          </p:cNvPr>
          <p:cNvSpPr>
            <a:spLocks noGrp="1"/>
          </p:cNvSpPr>
          <p:nvPr>
            <p:ph idx="1"/>
          </p:nvPr>
        </p:nvSpPr>
        <p:spPr>
          <a:xfrm>
            <a:off x="478302" y="2180492"/>
            <a:ext cx="11437033" cy="4677508"/>
          </a:xfrm>
        </p:spPr>
        <p:txBody>
          <a:bodyPr>
            <a:normAutofit fontScale="25000" lnSpcReduction="20000"/>
          </a:bodyPr>
          <a:lstStyle/>
          <a:p>
            <a:r>
              <a:rPr lang="en-US" sz="4000" b="1" dirty="0"/>
              <a:t>How many universities are there in each country?</a:t>
            </a:r>
          </a:p>
          <a:p>
            <a:r>
              <a:rPr lang="en-US" sz="4000" b="1" dirty="0"/>
              <a:t>What is the distribution of international students across different countries?</a:t>
            </a:r>
          </a:p>
          <a:p>
            <a:r>
              <a:rPr lang="en-US" sz="4000" b="1" dirty="0"/>
              <a:t>Which country has the highest number of female students enrolled in universities?  </a:t>
            </a:r>
          </a:p>
          <a:p>
            <a:r>
              <a:rPr lang="en-US" sz="4000" b="1" dirty="0"/>
              <a:t>How many universities are ranked by each ranking system?</a:t>
            </a:r>
          </a:p>
          <a:p>
            <a:r>
              <a:rPr lang="en-US" sz="4000" b="1" dirty="0"/>
              <a:t>What is the average score for universities according to each ranking system?</a:t>
            </a:r>
          </a:p>
          <a:p>
            <a:r>
              <a:rPr lang="en-US" sz="4000" b="1" dirty="0"/>
              <a:t>How does the ranking system affect a university's student-staff ratio?</a:t>
            </a:r>
          </a:p>
          <a:p>
            <a:r>
              <a:rPr lang="en-US" sz="4000" b="1" dirty="0"/>
              <a:t>What are the most important criteria considered by ranking systems?</a:t>
            </a:r>
          </a:p>
          <a:p>
            <a:r>
              <a:rPr lang="en-US" sz="4000" b="1" dirty="0"/>
              <a:t>Is there a correlation between a university's score and the number of international students?</a:t>
            </a:r>
          </a:p>
          <a:p>
            <a:r>
              <a:rPr lang="en-US" sz="4000" b="1" dirty="0"/>
              <a:t>How does the percentage of female students impact a university's ranking?</a:t>
            </a:r>
          </a:p>
          <a:p>
            <a:r>
              <a:rPr lang="en-US" sz="4000" b="1" dirty="0"/>
              <a:t>Which university has the highest number of students?</a:t>
            </a:r>
          </a:p>
          <a:p>
            <a:r>
              <a:rPr lang="en-US" sz="4000" b="1" dirty="0"/>
              <a:t>How does the percentage of international students vary across different universities?</a:t>
            </a:r>
          </a:p>
          <a:p>
            <a:r>
              <a:rPr lang="en-US" sz="4000" b="1" dirty="0"/>
              <a:t>Is there a correlation between a university's ranking and its student-staff ratio?</a:t>
            </a:r>
          </a:p>
          <a:p>
            <a:r>
              <a:rPr lang="en-US" sz="4000" b="1" dirty="0"/>
              <a:t>How does the number of students in universities change over time?</a:t>
            </a:r>
          </a:p>
          <a:p>
            <a:r>
              <a:rPr lang="en-US" sz="4000" b="1" dirty="0"/>
              <a:t>Is there a correlation between a university's ranking score and the student-staff ratio over the years?</a:t>
            </a:r>
          </a:p>
          <a:p>
            <a:r>
              <a:rPr lang="en-US" sz="4000" b="1" dirty="0"/>
              <a:t>How does the percentage of international students vary across different years?</a:t>
            </a:r>
          </a:p>
          <a:p>
            <a:r>
              <a:rPr lang="en-US" sz="4000" b="1" dirty="0"/>
              <a:t>What is the impact of a university's ranking on the number of international students it attracts?</a:t>
            </a:r>
          </a:p>
          <a:p>
            <a:r>
              <a:rPr lang="en-US" sz="4000" b="1" dirty="0"/>
              <a:t>Is there a relationship between a university's ranking score and the percentage of female students enrolled?</a:t>
            </a:r>
          </a:p>
          <a:p>
            <a:r>
              <a:rPr lang="en-US" sz="4000" b="1" dirty="0"/>
              <a:t>How does the percentage of international students affect a university's student-staff ratio?</a:t>
            </a:r>
          </a:p>
          <a:p>
            <a:r>
              <a:rPr lang="en-US" sz="4000" b="1" dirty="0"/>
              <a:t>Are there any significant trends or patterns in the rankings of universities from different countries?</a:t>
            </a:r>
          </a:p>
          <a:p>
            <a:endParaRPr lang="en-IN" dirty="0"/>
          </a:p>
        </p:txBody>
      </p:sp>
    </p:spTree>
    <p:extLst>
      <p:ext uri="{BB962C8B-B14F-4D97-AF65-F5344CB8AC3E}">
        <p14:creationId xmlns:p14="http://schemas.microsoft.com/office/powerpoint/2010/main" val="3694125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186</TotalTime>
  <Words>6410</Words>
  <Application>Microsoft Office PowerPoint</Application>
  <PresentationFormat>Widescreen</PresentationFormat>
  <Paragraphs>185</Paragraphs>
  <Slides>61</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61</vt:i4>
      </vt:variant>
    </vt:vector>
  </HeadingPairs>
  <TitlesOfParts>
    <vt:vector size="70" baseType="lpstr">
      <vt:lpstr>Algerian</vt:lpstr>
      <vt:lpstr>Aptos</vt:lpstr>
      <vt:lpstr>Arial</vt:lpstr>
      <vt:lpstr>Bahnschrift Light Condensed</vt:lpstr>
      <vt:lpstr>Baskerville Old Face</vt:lpstr>
      <vt:lpstr>Calibri</vt:lpstr>
      <vt:lpstr>Century Gothic</vt:lpstr>
      <vt:lpstr>Wingdings 3</vt:lpstr>
      <vt:lpstr>Ion Boardroom</vt:lpstr>
      <vt:lpstr>Capstone Project University success analysis</vt:lpstr>
      <vt:lpstr>TOPICS</vt:lpstr>
      <vt:lpstr>Project Overview</vt:lpstr>
      <vt:lpstr>Information About Dataset Table</vt:lpstr>
      <vt:lpstr>ER diagram</vt:lpstr>
      <vt:lpstr>MECE-Breakdown</vt:lpstr>
      <vt:lpstr>MECE-Breakdown</vt:lpstr>
      <vt:lpstr>MECE-Breakdown</vt:lpstr>
      <vt:lpstr>POWER BI Questions</vt:lpstr>
      <vt:lpstr>How many universities are there in each country?</vt:lpstr>
      <vt:lpstr>What is the distribution of international students across different countries?</vt:lpstr>
      <vt:lpstr>Which country has the highest number of female students enrolled in universities?</vt:lpstr>
      <vt:lpstr>How many universities are ranked by each ranking system?</vt:lpstr>
      <vt:lpstr>What is the average score for universities according to each ranking system?</vt:lpstr>
      <vt:lpstr>How does the ranking system affect a university's student-staff ratio?</vt:lpstr>
      <vt:lpstr>What are the most important criteria considered by ranking systems?</vt:lpstr>
      <vt:lpstr>Is there a correlation between a university's score and the number of international students?</vt:lpstr>
      <vt:lpstr>How does the percentage of female students impact a university's ranking?</vt:lpstr>
      <vt:lpstr>Which university has the highest number of students?</vt:lpstr>
      <vt:lpstr>How does the percentage of international students vary across different universities?</vt:lpstr>
      <vt:lpstr>Is there a correlation between a university's ranking and its student-staff ratio?</vt:lpstr>
      <vt:lpstr>How does the number of students in universities change over time?</vt:lpstr>
      <vt:lpstr>Is there a correlation between a university's ranking score and the student-staff ratio over the years?</vt:lpstr>
      <vt:lpstr>How does the percentage of international students vary across different years?</vt:lpstr>
      <vt:lpstr>What is the impact of a university's ranking on the number of international students it attracts?</vt:lpstr>
      <vt:lpstr>Is there a relationship between a university's ranking score and the percentage of female students enrolled?</vt:lpstr>
      <vt:lpstr>How does the percentage of international students affect a university's student-staff ratio?</vt:lpstr>
      <vt:lpstr>Are there any significant trends or patterns in the rankings of universities from different countries?</vt:lpstr>
      <vt:lpstr>University Success Analysis</vt:lpstr>
      <vt:lpstr>Demography Analysis</vt:lpstr>
      <vt:lpstr>University Analysis</vt:lpstr>
      <vt:lpstr>Ranking Analysis </vt:lpstr>
      <vt:lpstr>Trend Analysis</vt:lpstr>
      <vt:lpstr>Eda Questions</vt:lpstr>
      <vt:lpstr>What are the names of universities along with their respective countries in the dataset?</vt:lpstr>
      <vt:lpstr>How has the number of universities changed over the years in each country?</vt:lpstr>
      <vt:lpstr>PowerPoint Presentation</vt:lpstr>
      <vt:lpstr>Which University Has Better Student-staff Ratio?</vt:lpstr>
      <vt:lpstr>PowerPoint Presentation</vt:lpstr>
      <vt:lpstr>Are there any common criteria used by different ranking systems?</vt:lpstr>
      <vt:lpstr>What is the trend in university rankings over the years according to each system?</vt:lpstr>
      <vt:lpstr>PowerPoint Presentation</vt:lpstr>
      <vt:lpstr>How does the choice of ranking system affect a university's international student enrolment?</vt:lpstr>
      <vt:lpstr>PowerPoint Presentation</vt:lpstr>
      <vt:lpstr>How have the weights of ranking criteria changed over time?</vt:lpstr>
      <vt:lpstr>PowerPoint Presentation</vt:lpstr>
      <vt:lpstr>Is there a relationship between a university's score and the student-staff ratio?</vt:lpstr>
      <vt:lpstr>PowerPoint Presentation</vt:lpstr>
      <vt:lpstr>How does the number of female students differ among universities?</vt:lpstr>
      <vt:lpstr>PowerPoint Presentation</vt:lpstr>
      <vt:lpstr>What is the distribution of universities across different countries?</vt:lpstr>
      <vt:lpstr>PowerPoint Presentation</vt:lpstr>
      <vt:lpstr>How has the ranking of universities changed over the years?</vt:lpstr>
      <vt:lpstr>PowerPoint Presentation</vt:lpstr>
      <vt:lpstr>What is the trend in the percentage of female students over time?</vt:lpstr>
      <vt:lpstr>PowerPoint Presentation</vt:lpstr>
      <vt:lpstr>How has the ranking score of universities evolved over the years?</vt:lpstr>
      <vt:lpstr>PowerPoint Presentation</vt:lpstr>
      <vt:lpstr>Is there a relationship between a university's ranking score and the number of students over time?</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Aparna M</dc:creator>
  <cp:lastModifiedBy>Aparna M</cp:lastModifiedBy>
  <cp:revision>2</cp:revision>
  <dcterms:created xsi:type="dcterms:W3CDTF">2024-06-30T15:17:48Z</dcterms:created>
  <dcterms:modified xsi:type="dcterms:W3CDTF">2024-06-30T18:24:30Z</dcterms:modified>
</cp:coreProperties>
</file>